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32" r:id="rId1"/>
  </p:sldMasterIdLst>
  <p:sldIdLst>
    <p:sldId id="256" r:id="rId2"/>
    <p:sldId id="257" r:id="rId3"/>
    <p:sldId id="258" r:id="rId4"/>
    <p:sldId id="271" r:id="rId5"/>
    <p:sldId id="259" r:id="rId6"/>
    <p:sldId id="260" r:id="rId7"/>
    <p:sldId id="276" r:id="rId8"/>
    <p:sldId id="262" r:id="rId9"/>
    <p:sldId id="278" r:id="rId10"/>
    <p:sldId id="279" r:id="rId11"/>
    <p:sldId id="273" r:id="rId12"/>
    <p:sldId id="274" r:id="rId13"/>
    <p:sldId id="275" r:id="rId14"/>
    <p:sldId id="280" r:id="rId15"/>
    <p:sldId id="281" r:id="rId16"/>
    <p:sldId id="263" r:id="rId17"/>
    <p:sldId id="264"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CCF3EE-28F7-469F-A4E1-60E2BA3B8159}">
          <p14:sldIdLst>
            <p14:sldId id="256"/>
            <p14:sldId id="257"/>
            <p14:sldId id="258"/>
            <p14:sldId id="271"/>
            <p14:sldId id="259"/>
            <p14:sldId id="260"/>
            <p14:sldId id="276"/>
            <p14:sldId id="262"/>
            <p14:sldId id="278"/>
            <p14:sldId id="279"/>
            <p14:sldId id="273"/>
            <p14:sldId id="274"/>
            <p14:sldId id="275"/>
            <p14:sldId id="280"/>
            <p14:sldId id="281"/>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0" d="100"/>
          <a:sy n="60" d="100"/>
        </p:scale>
        <p:origin x="4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386846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233358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36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305297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36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1943831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3555284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355389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160027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EA0EC-A277-415D-AA31-2D3DE02BCA10}" type="datetimeFigureOut">
              <a:rPr lang="fa-IR" smtClean="0"/>
              <a:t>1445/03/12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112171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7EA0EC-A277-415D-AA31-2D3DE02BCA10}" type="datetimeFigureOut">
              <a:rPr lang="fa-IR" smtClean="0"/>
              <a:t>1445/03/12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390679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7EA0EC-A277-415D-AA31-2D3DE02BCA10}" type="datetimeFigureOut">
              <a:rPr lang="fa-IR" smtClean="0"/>
              <a:t>1445/03/12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7414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7EA0EC-A277-415D-AA31-2D3DE02BCA10}" type="datetimeFigureOut">
              <a:rPr lang="fa-IR" smtClean="0"/>
              <a:t>1445/03/12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239533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EA0EC-A277-415D-AA31-2D3DE02BCA10}" type="datetimeFigureOut">
              <a:rPr lang="fa-IR" smtClean="0"/>
              <a:t>1445/03/12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76908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7EA0EC-A277-415D-AA31-2D3DE02BCA10}" type="datetimeFigureOut">
              <a:rPr lang="fa-IR" smtClean="0"/>
              <a:t>1445/03/12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D948B4-616D-482E-B772-0AAF9DFDFFB9}" type="slidenum">
              <a:rPr lang="fa-IR" smtClean="0"/>
              <a:t>‹#›</a:t>
            </a:fld>
            <a:endParaRPr lang="fa-IR"/>
          </a:p>
        </p:txBody>
      </p:sp>
    </p:spTree>
    <p:extLst>
      <p:ext uri="{BB962C8B-B14F-4D97-AF65-F5344CB8AC3E}">
        <p14:creationId xmlns:p14="http://schemas.microsoft.com/office/powerpoint/2010/main" val="262031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D948B4-616D-482E-B772-0AAF9DFDFFB9}" type="slidenum">
              <a:rPr lang="fa-IR" smtClean="0"/>
              <a:t>‹#›</a:t>
            </a:fld>
            <a:endParaRPr lang="fa-IR"/>
          </a:p>
        </p:txBody>
      </p:sp>
      <p:sp>
        <p:nvSpPr>
          <p:cNvPr id="5" name="Date Placeholder 4"/>
          <p:cNvSpPr>
            <a:spLocks noGrp="1"/>
          </p:cNvSpPr>
          <p:nvPr>
            <p:ph type="dt" sz="half" idx="10"/>
          </p:nvPr>
        </p:nvSpPr>
        <p:spPr/>
        <p:txBody>
          <a:bodyPr/>
          <a:lstStyle/>
          <a:p>
            <a:fld id="{D27EA0EC-A277-415D-AA31-2D3DE02BCA10}" type="datetimeFigureOut">
              <a:rPr lang="fa-IR" smtClean="0"/>
              <a:t>1445/03/12</a:t>
            </a:fld>
            <a:endParaRPr lang="fa-IR"/>
          </a:p>
        </p:txBody>
      </p:sp>
    </p:spTree>
    <p:extLst>
      <p:ext uri="{BB962C8B-B14F-4D97-AF65-F5344CB8AC3E}">
        <p14:creationId xmlns:p14="http://schemas.microsoft.com/office/powerpoint/2010/main" val="13937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7EA0EC-A277-415D-AA31-2D3DE02BCA10}" type="datetimeFigureOut">
              <a:rPr lang="fa-IR" smtClean="0"/>
              <a:t>1445/03/12</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6D948B4-616D-482E-B772-0AAF9DFDFFB9}" type="slidenum">
              <a:rPr lang="fa-IR" smtClean="0"/>
              <a:t>‹#›</a:t>
            </a:fld>
            <a:endParaRPr lang="fa-IR"/>
          </a:p>
        </p:txBody>
      </p:sp>
    </p:spTree>
    <p:extLst>
      <p:ext uri="{BB962C8B-B14F-4D97-AF65-F5344CB8AC3E}">
        <p14:creationId xmlns:p14="http://schemas.microsoft.com/office/powerpoint/2010/main" val="269758155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13104"/>
            <a:ext cx="7766936" cy="1646302"/>
          </a:xfrm>
        </p:spPr>
        <p:txBody>
          <a:bodyPr/>
          <a:lstStyle/>
          <a:p>
            <a:pPr algn="l"/>
            <a:r>
              <a:rPr lang="en-US" sz="2800" b="1" i="1" u="sng" dirty="0">
                <a:solidFill>
                  <a:schemeClr val="accent2">
                    <a:lumMod val="50000"/>
                  </a:schemeClr>
                </a:solidFill>
                <a:effectLst>
                  <a:outerShdw blurRad="38100" dist="38100" dir="2700000" algn="tl">
                    <a:srgbClr val="000000">
                      <a:alpha val="43137"/>
                    </a:srgbClr>
                  </a:outerShdw>
                </a:effectLst>
              </a:rPr>
              <a:t>Trends in the prevalence of diabetes and impaired fasting glucose in association with obesity in Iran: 2005–2011</a:t>
            </a:r>
            <a:br>
              <a:rPr lang="en-US" sz="2800" b="1" i="1" u="sng" dirty="0">
                <a:solidFill>
                  <a:schemeClr val="accent2">
                    <a:lumMod val="50000"/>
                  </a:schemeClr>
                </a:solidFill>
                <a:effectLst>
                  <a:outerShdw blurRad="38100" dist="38100" dir="2700000" algn="tl">
                    <a:srgbClr val="000000">
                      <a:alpha val="43137"/>
                    </a:srgbClr>
                  </a:outerShdw>
                </a:effectLst>
              </a:rPr>
            </a:br>
            <a:endParaRPr lang="fa-IR" sz="2800" i="1" u="sng" dirty="0">
              <a:solidFill>
                <a:schemeClr val="accent2">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66990" y="5173250"/>
            <a:ext cx="7766936" cy="1477606"/>
          </a:xfrm>
        </p:spPr>
        <p:txBody>
          <a:bodyPr>
            <a:normAutofit/>
          </a:bodyPr>
          <a:lstStyle/>
          <a:p>
            <a:pPr algn="l"/>
            <a:r>
              <a:rPr lang="en-US" sz="2000" i="1" dirty="0" err="1">
                <a:solidFill>
                  <a:schemeClr val="accent2">
                    <a:lumMod val="75000"/>
                  </a:schemeClr>
                </a:solidFill>
                <a:effectLst>
                  <a:outerShdw blurRad="38100" dist="38100" dir="2700000" algn="tl">
                    <a:srgbClr val="000000">
                      <a:alpha val="43137"/>
                    </a:srgbClr>
                  </a:outerShdw>
                </a:effectLst>
                <a:cs typeface="+mj-cs"/>
              </a:rPr>
              <a:t>Shakila</a:t>
            </a:r>
            <a:r>
              <a:rPr lang="en-US" sz="2000" i="1" dirty="0">
                <a:solidFill>
                  <a:schemeClr val="accent2">
                    <a:lumMod val="75000"/>
                  </a:schemeClr>
                </a:solidFill>
                <a:effectLst>
                  <a:outerShdw blurRad="38100" dist="38100" dir="2700000" algn="tl">
                    <a:srgbClr val="000000">
                      <a:alpha val="43137"/>
                    </a:srgbClr>
                  </a:outerShdw>
                </a:effectLst>
                <a:cs typeface="+mj-cs"/>
              </a:rPr>
              <a:t> </a:t>
            </a:r>
            <a:r>
              <a:rPr lang="en-US" sz="2000" i="1" dirty="0" err="1">
                <a:solidFill>
                  <a:schemeClr val="accent2">
                    <a:lumMod val="75000"/>
                  </a:schemeClr>
                </a:solidFill>
                <a:effectLst>
                  <a:outerShdw blurRad="38100" dist="38100" dir="2700000" algn="tl">
                    <a:srgbClr val="000000">
                      <a:alpha val="43137"/>
                    </a:srgbClr>
                  </a:outerShdw>
                </a:effectLst>
                <a:cs typeface="+mj-cs"/>
              </a:rPr>
              <a:t>kebari</a:t>
            </a:r>
            <a:r>
              <a:rPr lang="en-US" sz="2000" i="1" dirty="0">
                <a:solidFill>
                  <a:schemeClr val="accent2">
                    <a:lumMod val="75000"/>
                  </a:schemeClr>
                </a:solidFill>
                <a:effectLst>
                  <a:outerShdw blurRad="38100" dist="38100" dir="2700000" algn="tl">
                    <a:srgbClr val="000000">
                      <a:alpha val="43137"/>
                    </a:srgbClr>
                  </a:outerShdw>
                </a:effectLst>
                <a:cs typeface="+mj-cs"/>
              </a:rPr>
              <a:t>- Zahra </a:t>
            </a:r>
            <a:r>
              <a:rPr lang="en-US" sz="2000" i="1" dirty="0" err="1">
                <a:solidFill>
                  <a:schemeClr val="accent2">
                    <a:lumMod val="75000"/>
                  </a:schemeClr>
                </a:solidFill>
                <a:effectLst>
                  <a:outerShdw blurRad="38100" dist="38100" dir="2700000" algn="tl">
                    <a:srgbClr val="000000">
                      <a:alpha val="43137"/>
                    </a:srgbClr>
                  </a:outerShdw>
                </a:effectLst>
                <a:cs typeface="+mj-cs"/>
              </a:rPr>
              <a:t>vahedi</a:t>
            </a:r>
            <a:endParaRPr lang="en-US" sz="2000" i="1" dirty="0">
              <a:solidFill>
                <a:schemeClr val="accent2">
                  <a:lumMod val="75000"/>
                </a:schemeClr>
              </a:solidFill>
              <a:effectLst>
                <a:outerShdw blurRad="38100" dist="38100" dir="2700000" algn="tl">
                  <a:srgbClr val="000000">
                    <a:alpha val="43137"/>
                  </a:srgbClr>
                </a:outerShdw>
              </a:effectLst>
              <a:cs typeface="+mj-cs"/>
            </a:endParaRPr>
          </a:p>
          <a:p>
            <a:pPr algn="l"/>
            <a:endParaRPr lang="en-US" sz="2000" i="1" dirty="0">
              <a:solidFill>
                <a:schemeClr val="accent2">
                  <a:lumMod val="75000"/>
                </a:schemeClr>
              </a:solidFill>
              <a:effectLst>
                <a:outerShdw blurRad="38100" dist="38100" dir="2700000" algn="tl">
                  <a:srgbClr val="000000">
                    <a:alpha val="43137"/>
                  </a:srgbClr>
                </a:outerShdw>
              </a:effectLst>
              <a:cs typeface="+mj-cs"/>
            </a:endParaRPr>
          </a:p>
          <a:p>
            <a:pPr algn="l"/>
            <a:endParaRPr lang="en-US" sz="2000" i="1" dirty="0">
              <a:solidFill>
                <a:schemeClr val="accent2">
                  <a:lumMod val="75000"/>
                </a:schemeClr>
              </a:solidFill>
              <a:effectLst>
                <a:outerShdw blurRad="38100" dist="38100" dir="2700000" algn="tl">
                  <a:srgbClr val="000000">
                    <a:alpha val="43137"/>
                  </a:srgbClr>
                </a:outerShdw>
              </a:effectLst>
              <a:cs typeface="+mj-cs"/>
            </a:endParaRPr>
          </a:p>
          <a:p>
            <a:pPr algn="l"/>
            <a:endParaRPr lang="en-US" sz="2000" i="1" dirty="0">
              <a:solidFill>
                <a:schemeClr val="accent2">
                  <a:lumMod val="75000"/>
                </a:schemeClr>
              </a:solidFill>
              <a:effectLst>
                <a:outerShdw blurRad="38100" dist="38100" dir="2700000" algn="tl">
                  <a:srgbClr val="000000">
                    <a:alpha val="43137"/>
                  </a:srgbClr>
                </a:outerShdw>
              </a:effectLst>
              <a:cs typeface="+mj-cs"/>
            </a:endParaRPr>
          </a:p>
          <a:p>
            <a:pPr algn="l"/>
            <a:endParaRPr lang="fa-IR" sz="2000" i="1" dirty="0">
              <a:solidFill>
                <a:schemeClr val="accent2">
                  <a:lumMod val="75000"/>
                </a:schemeClr>
              </a:solidFill>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329083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78FBA4-7B99-034D-F283-D1CE764E2D49}"/>
              </a:ext>
            </a:extLst>
          </p:cNvPr>
          <p:cNvSpPr>
            <a:spLocks noGrp="1"/>
          </p:cNvSpPr>
          <p:nvPr>
            <p:ph type="title"/>
          </p:nvPr>
        </p:nvSpPr>
        <p:spPr>
          <a:xfrm>
            <a:off x="677334" y="609600"/>
            <a:ext cx="8596668" cy="45144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D2E1EBE0-B0CF-DFEC-EEBB-A0AFFF8459EC}"/>
              </a:ext>
            </a:extLst>
          </p:cNvPr>
          <p:cNvSpPr>
            <a:spLocks noGrp="1"/>
          </p:cNvSpPr>
          <p:nvPr>
            <p:ph idx="1"/>
          </p:nvPr>
        </p:nvSpPr>
        <p:spPr>
          <a:xfrm>
            <a:off x="677334" y="1147313"/>
            <a:ext cx="8596668" cy="4894049"/>
          </a:xfrm>
        </p:spPr>
        <p:txBody>
          <a:bodyPr>
            <a:normAutofit fontScale="25000" lnSpcReduction="20000"/>
          </a:bodyPr>
          <a:lstStyle/>
          <a:p>
            <a:pPr>
              <a:buFont typeface="Wingdings" panose="05000000000000000000" pitchFamily="2" charset="2"/>
              <a:buChar char="v"/>
            </a:pPr>
            <a:r>
              <a:rPr lang="ar-SA" sz="6400" b="1" dirty="0">
                <a:solidFill>
                  <a:srgbClr val="7030A0"/>
                </a:solidFill>
              </a:rPr>
              <a:t>چاقی به عنوان یک عامل خطر قابل اصلاح دیابت</a:t>
            </a:r>
          </a:p>
          <a:p>
            <a:pPr marL="400050" lvl="1" indent="0">
              <a:buNone/>
            </a:pPr>
            <a:endParaRPr lang="en-US" dirty="0">
              <a:cs typeface="Nazanin" panose="00000400000000000000" pitchFamily="2" charset="-78"/>
            </a:endParaRPr>
          </a:p>
          <a:p>
            <a:pPr marL="400050" lvl="1" indent="0">
              <a:buNone/>
            </a:pPr>
            <a:endParaRPr lang="en-US" dirty="0">
              <a:cs typeface="Nazanin" panose="00000400000000000000" pitchFamily="2" charset="-78"/>
            </a:endParaRPr>
          </a:p>
          <a:p>
            <a:pPr marL="400050" lvl="1" indent="0">
              <a:lnSpc>
                <a:spcPct val="170000"/>
              </a:lnSpc>
              <a:buNone/>
            </a:pPr>
            <a:r>
              <a:rPr lang="ar-SA" sz="4000" dirty="0">
                <a:cs typeface="Nazanin" panose="00000400000000000000" pitchFamily="2" charset="-78"/>
              </a:rPr>
              <a:t>همانطور که در جدول 3 نشان داده شده است، </a:t>
            </a:r>
            <a:r>
              <a:rPr lang="en-US" sz="4000" dirty="0">
                <a:cs typeface="Nazanin" panose="00000400000000000000" pitchFamily="2" charset="-78"/>
              </a:rPr>
              <a:t>BMI 25 </a:t>
            </a:r>
            <a:r>
              <a:rPr lang="ar-SA" sz="4000" dirty="0">
                <a:cs typeface="Nazanin" panose="00000400000000000000" pitchFamily="2" charset="-78"/>
              </a:rPr>
              <a:t>کیلوگرم بر متر مربع به طور معنی داری بود</a:t>
            </a:r>
            <a:r>
              <a:rPr lang="en-US" sz="4000" dirty="0">
                <a:cs typeface="Nazanin" panose="00000400000000000000" pitchFamily="2" charset="-78"/>
              </a:rPr>
              <a:t> </a:t>
            </a:r>
            <a:r>
              <a:rPr lang="ar-SA" sz="4000" dirty="0">
                <a:cs typeface="Nazanin" panose="00000400000000000000" pitchFamily="2" charset="-78"/>
              </a:rPr>
              <a:t>مرتبط با </a:t>
            </a:r>
            <a:r>
              <a:rPr lang="en-US" sz="4000" dirty="0">
                <a:cs typeface="Nazanin" panose="00000400000000000000" pitchFamily="2" charset="-78"/>
              </a:rPr>
              <a:t>DM </a:t>
            </a:r>
            <a:r>
              <a:rPr lang="ar-SA" sz="4000" dirty="0">
                <a:cs typeface="Nazanin" panose="00000400000000000000" pitchFamily="2" charset="-78"/>
              </a:rPr>
              <a:t>پس از کنترل برای. سن، جنس، منطقه</a:t>
            </a:r>
            <a:r>
              <a:rPr lang="en-US" sz="4000" dirty="0">
                <a:cs typeface="Nazanin" panose="00000400000000000000" pitchFamily="2" charset="-78"/>
              </a:rPr>
              <a:t> </a:t>
            </a:r>
            <a:r>
              <a:rPr lang="ar-SA" sz="4000" dirty="0">
                <a:cs typeface="Nazanin" panose="00000400000000000000" pitchFamily="2" charset="-78"/>
              </a:rPr>
              <a:t>محل سکونت، و روندهای سکولار (</a:t>
            </a:r>
            <a:r>
              <a:rPr lang="en-US" sz="4000" dirty="0">
                <a:cs typeface="Nazanin" panose="00000400000000000000" pitchFamily="2" charset="-78"/>
              </a:rPr>
              <a:t>OR: 2.1، 95% </a:t>
            </a:r>
            <a:r>
              <a:rPr lang="ar-SA" sz="4000" dirty="0">
                <a:cs typeface="Nazanin" panose="00000400000000000000" pitchFamily="2" charset="-78"/>
              </a:rPr>
              <a:t>فاصله اطمینان (</a:t>
            </a:r>
            <a:r>
              <a:rPr lang="en-US" sz="4000" dirty="0">
                <a:cs typeface="Nazanin" panose="00000400000000000000" pitchFamily="2" charset="-78"/>
              </a:rPr>
              <a:t>CI: 1.9،2.4، p &lt;0.0001).</a:t>
            </a:r>
          </a:p>
          <a:p>
            <a:pPr marL="400050" lvl="1" indent="0">
              <a:lnSpc>
                <a:spcPct val="170000"/>
              </a:lnSpc>
              <a:buNone/>
            </a:pPr>
            <a:r>
              <a:rPr lang="ar-SA" sz="4000" dirty="0">
                <a:cs typeface="Nazanin" panose="00000400000000000000" pitchFamily="2" charset="-78"/>
              </a:rPr>
              <a:t>بر اساس </a:t>
            </a:r>
            <a:r>
              <a:rPr lang="en-US" sz="4000" dirty="0">
                <a:cs typeface="Nazanin" panose="00000400000000000000" pitchFamily="2" charset="-78"/>
              </a:rPr>
              <a:t>OR</a:t>
            </a:r>
            <a:r>
              <a:rPr lang="ar-SA" sz="4000" dirty="0">
                <a:cs typeface="Nazanin" panose="00000400000000000000" pitchFamily="2" charset="-78"/>
              </a:rPr>
              <a:t>های به‌دست‌آمده، در صورتی که جمعیت بزرگسال کاهش یافته باشد</a:t>
            </a:r>
          </a:p>
          <a:p>
            <a:pPr marL="400050" lvl="1" indent="0">
              <a:lnSpc>
                <a:spcPct val="170000"/>
              </a:lnSpc>
              <a:buNone/>
            </a:pPr>
            <a:r>
              <a:rPr lang="en-US" sz="4000" dirty="0">
                <a:cs typeface="Nazanin" panose="00000400000000000000" pitchFamily="2" charset="-78"/>
              </a:rPr>
              <a:t>BMI</a:t>
            </a:r>
            <a:r>
              <a:rPr lang="ar-SA" sz="4000" dirty="0">
                <a:cs typeface="Nazanin" panose="00000400000000000000" pitchFamily="2" charset="-78"/>
              </a:rPr>
              <a:t>به زیر حد نرمال، شیوع </a:t>
            </a:r>
            <a:r>
              <a:rPr lang="en-US" sz="4000" dirty="0">
                <a:cs typeface="Nazanin" panose="00000400000000000000" pitchFamily="2" charset="-78"/>
              </a:rPr>
              <a:t>DM </a:t>
            </a:r>
            <a:r>
              <a:rPr lang="ar-SA" sz="4000" dirty="0">
                <a:cs typeface="Nazanin" panose="00000400000000000000" pitchFamily="2" charset="-78"/>
              </a:rPr>
              <a:t>کاهش می یابد</a:t>
            </a:r>
            <a:r>
              <a:rPr lang="en-US" sz="4000" dirty="0">
                <a:cs typeface="Nazanin" panose="00000400000000000000" pitchFamily="2" charset="-78"/>
              </a:rPr>
              <a:t> </a:t>
            </a:r>
            <a:r>
              <a:rPr lang="ar-SA" sz="4000" dirty="0">
                <a:cs typeface="Nazanin" panose="00000400000000000000" pitchFamily="2" charset="-78"/>
              </a:rPr>
              <a:t>یک سوم. به طور مشابه، چاقی عمومی (</a:t>
            </a:r>
            <a:r>
              <a:rPr lang="en-US" sz="4000" dirty="0">
                <a:cs typeface="Nazanin" panose="00000400000000000000" pitchFamily="2" charset="-78"/>
              </a:rPr>
              <a:t>BMI 30 </a:t>
            </a:r>
            <a:r>
              <a:rPr lang="ar-SA" sz="4000" dirty="0">
                <a:cs typeface="Nazanin" panose="00000400000000000000" pitchFamily="2" charset="-78"/>
              </a:rPr>
              <a:t>کیلوگرم بر متر مربع).</a:t>
            </a:r>
          </a:p>
          <a:p>
            <a:pPr marL="400050" lvl="1" indent="0">
              <a:lnSpc>
                <a:spcPct val="170000"/>
              </a:lnSpc>
              <a:buNone/>
            </a:pPr>
            <a:r>
              <a:rPr lang="ar-SA" sz="4000" dirty="0">
                <a:cs typeface="Nazanin" panose="00000400000000000000" pitchFamily="2" charset="-78"/>
              </a:rPr>
              <a:t>) یک بود</a:t>
            </a:r>
            <a:r>
              <a:rPr lang="en-US" sz="4000" dirty="0">
                <a:cs typeface="Nazanin" panose="00000400000000000000" pitchFamily="2" charset="-78"/>
              </a:rPr>
              <a:t> </a:t>
            </a:r>
            <a:r>
              <a:rPr lang="ar-SA" sz="4000" dirty="0">
                <a:cs typeface="Nazanin" panose="00000400000000000000" pitchFamily="2" charset="-78"/>
              </a:rPr>
              <a:t>پیش بینی کننده قابل توجه </a:t>
            </a:r>
            <a:r>
              <a:rPr lang="en-US" sz="4000" dirty="0">
                <a:cs typeface="Nazanin" panose="00000400000000000000" pitchFamily="2" charset="-78"/>
              </a:rPr>
              <a:t>DM </a:t>
            </a:r>
            <a:r>
              <a:rPr lang="ar-SA" sz="4000" dirty="0">
                <a:cs typeface="Nazanin" panose="00000400000000000000" pitchFamily="2" charset="-78"/>
              </a:rPr>
              <a:t>کل. رفع چاقی می شودکاهش شیوع دیابت تا 9.3 درصد. بزرگسالان با</a:t>
            </a:r>
            <a:r>
              <a:rPr lang="en-US" sz="4000" dirty="0">
                <a:cs typeface="Nazanin" panose="00000400000000000000" pitchFamily="2" charset="-78"/>
              </a:rPr>
              <a:t> </a:t>
            </a:r>
            <a:r>
              <a:rPr lang="ar-SA" sz="4000" dirty="0">
                <a:cs typeface="Nazanin" panose="00000400000000000000" pitchFamily="2" charset="-78"/>
              </a:rPr>
              <a:t>دور کمر بالا 2.2 برابر بیشتر احتمال داشت</a:t>
            </a:r>
          </a:p>
          <a:p>
            <a:pPr marL="400050" lvl="1" indent="0">
              <a:lnSpc>
                <a:spcPct val="170000"/>
              </a:lnSpc>
              <a:buNone/>
            </a:pPr>
            <a:r>
              <a:rPr lang="en-US" sz="4000" dirty="0">
                <a:cs typeface="Nazanin" panose="00000400000000000000" pitchFamily="2" charset="-78"/>
              </a:rPr>
              <a:t>DM (OR: 2.2، 95% </a:t>
            </a:r>
            <a:r>
              <a:rPr lang="ar-SA" sz="4000" dirty="0">
                <a:cs typeface="Nazanin" panose="00000400000000000000" pitchFamily="2" charset="-78"/>
              </a:rPr>
              <a:t>فاصله اطمینان (</a:t>
            </a:r>
            <a:r>
              <a:rPr lang="en-US" sz="4000" dirty="0">
                <a:cs typeface="Nazanin" panose="00000400000000000000" pitchFamily="2" charset="-78"/>
              </a:rPr>
              <a:t>CI): 2.0،2.4، p &lt;0.0001). PAF </a:t>
            </a:r>
            <a:r>
              <a:rPr lang="ar-SA" sz="4000" dirty="0">
                <a:cs typeface="Nazanin" panose="00000400000000000000" pitchFamily="2" charset="-78"/>
              </a:rPr>
              <a:t>تخمینی برای</a:t>
            </a:r>
          </a:p>
          <a:p>
            <a:pPr marL="400050" lvl="1" indent="0">
              <a:lnSpc>
                <a:spcPct val="170000"/>
              </a:lnSpc>
              <a:buNone/>
            </a:pPr>
            <a:r>
              <a:rPr lang="ar-SA" sz="4000" dirty="0">
                <a:cs typeface="Nazanin" panose="00000400000000000000" pitchFamily="2" charset="-78"/>
              </a:rPr>
              <a:t>چاقی مرکزی 26.7% بود (95% </a:t>
            </a:r>
            <a:r>
              <a:rPr lang="en-US" sz="4000" dirty="0">
                <a:cs typeface="Nazanin" panose="00000400000000000000" pitchFamily="2" charset="-78"/>
              </a:rPr>
              <a:t>CI: 24.5، 28.7). </a:t>
            </a:r>
            <a:r>
              <a:rPr lang="ar-SA" sz="4000" dirty="0">
                <a:cs typeface="Nazanin" panose="00000400000000000000" pitchFamily="2" charset="-78"/>
              </a:rPr>
              <a:t>در حالی که برآورد شده است</a:t>
            </a:r>
          </a:p>
          <a:p>
            <a:pPr marL="400050" lvl="1" indent="0">
              <a:lnSpc>
                <a:spcPct val="170000"/>
              </a:lnSpc>
              <a:buNone/>
            </a:pPr>
            <a:r>
              <a:rPr lang="en-US" sz="4000" dirty="0">
                <a:cs typeface="Nazanin" panose="00000400000000000000" pitchFamily="2" charset="-78"/>
              </a:rPr>
              <a:t>PAF </a:t>
            </a:r>
            <a:r>
              <a:rPr lang="ar-SA" sz="4000" dirty="0">
                <a:cs typeface="Nazanin" panose="00000400000000000000" pitchFamily="2" charset="-78"/>
              </a:rPr>
              <a:t>برای اضافه وزن و چاقی عمومی برای زنان بزرگتر بود.</a:t>
            </a:r>
          </a:p>
          <a:p>
            <a:pPr marL="400050" lvl="1" indent="0">
              <a:lnSpc>
                <a:spcPct val="170000"/>
              </a:lnSpc>
              <a:buNone/>
            </a:pPr>
            <a:r>
              <a:rPr lang="en-US" sz="4000" dirty="0">
                <a:cs typeface="Nazanin" panose="00000400000000000000" pitchFamily="2" charset="-78"/>
              </a:rPr>
              <a:t>PAF</a:t>
            </a:r>
            <a:r>
              <a:rPr lang="ar-SA" sz="4000" dirty="0">
                <a:cs typeface="Nazanin" panose="00000400000000000000" pitchFamily="2" charset="-78"/>
              </a:rPr>
              <a:t>های مشتق شده برای چاقی مرکزی در هر دو یکسان بودند</a:t>
            </a:r>
          </a:p>
          <a:p>
            <a:pPr marL="400050" lvl="1" indent="0">
              <a:lnSpc>
                <a:spcPct val="170000"/>
              </a:lnSpc>
              <a:buNone/>
            </a:pPr>
            <a:r>
              <a:rPr lang="ar-SA" sz="4000" dirty="0">
                <a:cs typeface="Nazanin" panose="00000400000000000000" pitchFamily="2" charset="-78"/>
              </a:rPr>
              <a:t>جنسیت</a:t>
            </a:r>
            <a:r>
              <a:rPr lang="en-US" sz="4000" dirty="0">
                <a:cs typeface="Nazanin" panose="00000400000000000000" pitchFamily="2" charset="-78"/>
              </a:rPr>
              <a:t> </a:t>
            </a:r>
            <a:r>
              <a:rPr lang="ar-SA" sz="4000" dirty="0">
                <a:cs typeface="Nazanin" panose="00000400000000000000" pitchFamily="2" charset="-78"/>
              </a:rPr>
              <a:t>همانطور که در شکل 1 نشان داده شده است، نرخ </a:t>
            </a:r>
            <a:r>
              <a:rPr lang="en-US" sz="4000" dirty="0">
                <a:cs typeface="Nazanin" panose="00000400000000000000" pitchFamily="2" charset="-78"/>
              </a:rPr>
              <a:t>DM </a:t>
            </a:r>
            <a:r>
              <a:rPr lang="ar-SA" sz="4000" dirty="0">
                <a:cs typeface="Nazanin" panose="00000400000000000000" pitchFamily="2" charset="-78"/>
              </a:rPr>
              <a:t>بیش از هفت افزایش می یابد</a:t>
            </a:r>
          </a:p>
          <a:p>
            <a:pPr marL="400050" lvl="1" indent="0">
              <a:lnSpc>
                <a:spcPct val="170000"/>
              </a:lnSpc>
              <a:buNone/>
            </a:pPr>
            <a:r>
              <a:rPr lang="ar-SA" sz="4000" dirty="0">
                <a:cs typeface="Nazanin" panose="00000400000000000000" pitchFamily="2" charset="-78"/>
              </a:rPr>
              <a:t>سال ها در افراد چاق مرضی حدود 20 برابر بیشتر بود</a:t>
            </a:r>
            <a:r>
              <a:rPr lang="en-US" sz="4000" dirty="0">
                <a:cs typeface="Nazanin" panose="00000400000000000000" pitchFamily="2" charset="-78"/>
              </a:rPr>
              <a:t> </a:t>
            </a:r>
            <a:r>
              <a:rPr lang="ar-SA" sz="4000" dirty="0">
                <a:cs typeface="Nazanin" panose="00000400000000000000" pitchFamily="2" charset="-78"/>
              </a:rPr>
              <a:t>در مقایسه با همتایان لاغر خود. افزایش گام به گام درگرایش های سکولار </a:t>
            </a:r>
            <a:r>
              <a:rPr lang="en-US" sz="4000" dirty="0">
                <a:cs typeface="Nazanin" panose="00000400000000000000" pitchFamily="2" charset="-78"/>
              </a:rPr>
              <a:t>DM </a:t>
            </a:r>
            <a:r>
              <a:rPr lang="ar-SA" sz="4000" dirty="0">
                <a:cs typeface="Nazanin" panose="00000400000000000000" pitchFamily="2" charset="-78"/>
              </a:rPr>
              <a:t>نیز در هنگام حرکت از این کشور مشهود بود</a:t>
            </a:r>
          </a:p>
          <a:p>
            <a:pPr marL="400050" lvl="1" indent="0">
              <a:lnSpc>
                <a:spcPct val="170000"/>
              </a:lnSpc>
              <a:buNone/>
            </a:pPr>
            <a:r>
              <a:rPr lang="ar-SA" sz="4000" dirty="0">
                <a:cs typeface="Nazanin" panose="00000400000000000000" pitchFamily="2" charset="-78"/>
              </a:rPr>
              <a:t>گرایش به دسته های چاق بیمارگونه شیوع </a:t>
            </a:r>
            <a:r>
              <a:rPr lang="en-US" sz="4000" dirty="0">
                <a:cs typeface="Nazanin" panose="00000400000000000000" pitchFamily="2" charset="-78"/>
              </a:rPr>
              <a:t>DM</a:t>
            </a:r>
            <a:r>
              <a:rPr lang="ar-SA" sz="4000" dirty="0">
                <a:cs typeface="Nazanin" panose="00000400000000000000" pitchFamily="2" charset="-78"/>
              </a:rPr>
              <a:t>در بزرگسالان چاق مرکزی 47.7 درصد افزایش یافت، این رقم بودتقریباً پنج برابر بیشتر از افراد بدون چاقی مرکزی است.</a:t>
            </a:r>
            <a:endParaRPr lang="en-US" sz="4000" dirty="0">
              <a:cs typeface="Nazanin" panose="00000400000000000000" pitchFamily="2" charset="-78"/>
            </a:endParaRPr>
          </a:p>
        </p:txBody>
      </p:sp>
    </p:spTree>
    <p:extLst>
      <p:ext uri="{BB962C8B-B14F-4D97-AF65-F5344CB8AC3E}">
        <p14:creationId xmlns:p14="http://schemas.microsoft.com/office/powerpoint/2010/main" val="39776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5323A-87BB-E820-97D9-1B5DC8628C1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EF3C49E1-7062-FC70-E1FE-6D77F2E6348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941" t="19617" r="45825" b="10617"/>
          <a:stretch/>
        </p:blipFill>
        <p:spPr>
          <a:xfrm>
            <a:off x="1337094" y="353683"/>
            <a:ext cx="8419381" cy="6366294"/>
          </a:xfrm>
        </p:spPr>
      </p:pic>
    </p:spTree>
    <p:extLst>
      <p:ext uri="{BB962C8B-B14F-4D97-AF65-F5344CB8AC3E}">
        <p14:creationId xmlns:p14="http://schemas.microsoft.com/office/powerpoint/2010/main" val="38414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48F2AD-C0CF-D3D1-1C5D-B05808162B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3CFF21C4-1E89-DDDC-1FB0-C3FC12DA24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979" t="51290" r="61186" b="8039"/>
          <a:stretch/>
        </p:blipFill>
        <p:spPr>
          <a:xfrm>
            <a:off x="2605176" y="1164566"/>
            <a:ext cx="6668826" cy="4658264"/>
          </a:xfrm>
        </p:spPr>
      </p:pic>
    </p:spTree>
    <p:extLst>
      <p:ext uri="{BB962C8B-B14F-4D97-AF65-F5344CB8AC3E}">
        <p14:creationId xmlns:p14="http://schemas.microsoft.com/office/powerpoint/2010/main" val="114508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F5935-5B63-68E5-7A97-02F0177D293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20624C4B-C649-C61B-D99D-C81DA26B05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681" t="52937" r="32225" b="7426"/>
          <a:stretch/>
        </p:blipFill>
        <p:spPr>
          <a:xfrm>
            <a:off x="396816" y="1717243"/>
            <a:ext cx="4692770" cy="4312620"/>
          </a:xfrm>
        </p:spPr>
      </p:pic>
      <p:pic>
        <p:nvPicPr>
          <p:cNvPr id="7" name="Picture 6">
            <a:extLst>
              <a:ext uri="{FF2B5EF4-FFF2-40B4-BE49-F238E27FC236}">
                <a16:creationId xmlns:a16="http://schemas.microsoft.com/office/drawing/2014/main" xmlns="" id="{0D1908CE-F92D-C629-B300-1EDE70C56B8B}"/>
              </a:ext>
            </a:extLst>
          </p:cNvPr>
          <p:cNvPicPr>
            <a:picLocks noChangeAspect="1"/>
          </p:cNvPicPr>
          <p:nvPr/>
        </p:nvPicPr>
        <p:blipFill rotWithShape="1">
          <a:blip r:embed="rId3">
            <a:extLst>
              <a:ext uri="{28A0092B-C50C-407E-A947-70E740481C1C}">
                <a14:useLocalDpi xmlns:a14="http://schemas.microsoft.com/office/drawing/2010/main" val="0"/>
              </a:ext>
            </a:extLst>
          </a:blip>
          <a:srcRect l="37481" t="45844" r="32730" b="15372"/>
          <a:stretch/>
        </p:blipFill>
        <p:spPr>
          <a:xfrm>
            <a:off x="5218982" y="1717243"/>
            <a:ext cx="4804913" cy="4157347"/>
          </a:xfrm>
          <a:prstGeom prst="rect">
            <a:avLst/>
          </a:prstGeom>
        </p:spPr>
      </p:pic>
    </p:spTree>
    <p:extLst>
      <p:ext uri="{BB962C8B-B14F-4D97-AF65-F5344CB8AC3E}">
        <p14:creationId xmlns:p14="http://schemas.microsoft.com/office/powerpoint/2010/main" val="31807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B6269-6FB3-5E38-A042-00A9F032DFC8}"/>
              </a:ext>
            </a:extLst>
          </p:cNvPr>
          <p:cNvSpPr>
            <a:spLocks noGrp="1"/>
          </p:cNvSpPr>
          <p:nvPr>
            <p:ph type="title"/>
          </p:nvPr>
        </p:nvSpPr>
        <p:spPr>
          <a:xfrm>
            <a:off x="677334" y="609600"/>
            <a:ext cx="8596668" cy="3048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A1A690D2-5479-0EB4-279A-CC7B765CEB41}"/>
              </a:ext>
            </a:extLst>
          </p:cNvPr>
          <p:cNvSpPr>
            <a:spLocks noGrp="1"/>
          </p:cNvSpPr>
          <p:nvPr>
            <p:ph idx="1"/>
          </p:nvPr>
        </p:nvSpPr>
        <p:spPr>
          <a:xfrm>
            <a:off x="677334" y="1242205"/>
            <a:ext cx="8596668" cy="4799158"/>
          </a:xfrm>
        </p:spPr>
        <p:txBody>
          <a:bodyPr>
            <a:normAutofit/>
          </a:bodyPr>
          <a:lstStyle/>
          <a:p>
            <a:pPr>
              <a:buFont typeface="Wingdings" panose="05000000000000000000" pitchFamily="2" charset="2"/>
              <a:buChar char="v"/>
            </a:pPr>
            <a:r>
              <a:rPr lang="ar-SA" sz="2800" dirty="0">
                <a:solidFill>
                  <a:srgbClr val="7030A0"/>
                </a:solidFill>
                <a:cs typeface="Nazanin" panose="00000400000000000000" pitchFamily="2" charset="-78"/>
              </a:rPr>
              <a:t>بحث</a:t>
            </a:r>
          </a:p>
          <a:p>
            <a:pPr marL="0" indent="0">
              <a:buNone/>
            </a:pPr>
            <a:r>
              <a:rPr lang="ar-SA" dirty="0">
                <a:latin typeface="+mj-lt"/>
                <a:cs typeface="Nazanin" panose="00000400000000000000" pitchFamily="2" charset="-78"/>
              </a:rPr>
              <a:t>شیوع دیابت و اختلال در گلوکز ناشتادر مطالعه حاضر شیوع قابل توجهی از </a:t>
            </a:r>
            <a:r>
              <a:rPr lang="en-US" dirty="0">
                <a:latin typeface="+mj-lt"/>
                <a:cs typeface="Nazanin" panose="00000400000000000000" pitchFamily="2" charset="-78"/>
              </a:rPr>
              <a:t>DM </a:t>
            </a:r>
            <a:r>
              <a:rPr lang="ar-SA" dirty="0">
                <a:latin typeface="+mj-lt"/>
                <a:cs typeface="Nazanin" panose="00000400000000000000" pitchFamily="2" charset="-78"/>
              </a:rPr>
              <a:t>ثبت شد</a:t>
            </a:r>
          </a:p>
          <a:p>
            <a:pPr marL="0" indent="0">
              <a:buNone/>
            </a:pPr>
            <a:r>
              <a:rPr lang="ar-SA" dirty="0">
                <a:latin typeface="+mj-lt"/>
                <a:cs typeface="Nazanin" panose="00000400000000000000" pitchFamily="2" charset="-78"/>
              </a:rPr>
              <a:t>در م</a:t>
            </a:r>
            <a:r>
              <a:rPr lang="fa-IR" dirty="0">
                <a:latin typeface="+mj-lt"/>
                <a:cs typeface="Nazanin" panose="00000400000000000000" pitchFamily="2" charset="-78"/>
              </a:rPr>
              <a:t>یان</a:t>
            </a:r>
            <a:r>
              <a:rPr lang="ar-SA" dirty="0">
                <a:latin typeface="+mj-lt"/>
                <a:cs typeface="Nazanin" panose="00000400000000000000" pitchFamily="2" charset="-78"/>
              </a:rPr>
              <a:t> بزرگسالان ایرانی 25 تا 70 ساله (11.4٪، 95٪ </a:t>
            </a:r>
            <a:r>
              <a:rPr lang="en-US" dirty="0">
                <a:latin typeface="+mj-lt"/>
                <a:cs typeface="Nazanin" panose="00000400000000000000" pitchFamily="2" charset="-78"/>
              </a:rPr>
              <a:t>CI: 9.9،</a:t>
            </a:r>
          </a:p>
          <a:p>
            <a:pPr marL="0" indent="0">
              <a:buNone/>
            </a:pPr>
            <a:r>
              <a:rPr lang="en-US" dirty="0">
                <a:latin typeface="+mj-lt"/>
                <a:cs typeface="Nazanin" panose="00000400000000000000" pitchFamily="2" charset="-78"/>
              </a:rPr>
              <a:t>12.9</a:t>
            </a:r>
            <a:r>
              <a:rPr lang="ar-SA" dirty="0">
                <a:latin typeface="+mj-lt"/>
                <a:cs typeface="Nazanin" panose="00000400000000000000" pitchFamily="2" charset="-78"/>
              </a:rPr>
              <a:t>٪. همچنین 14.6% (95% </a:t>
            </a:r>
            <a:r>
              <a:rPr lang="en-US" dirty="0">
                <a:latin typeface="+mj-lt"/>
                <a:cs typeface="Nazanin" panose="00000400000000000000" pitchFamily="2" charset="-78"/>
              </a:rPr>
              <a:t>CI: 12.4، 16.8%) </a:t>
            </a:r>
            <a:r>
              <a:rPr lang="ar-SA" dirty="0">
                <a:latin typeface="+mj-lt"/>
                <a:cs typeface="Nazanin" panose="00000400000000000000" pitchFamily="2" charset="-78"/>
              </a:rPr>
              <a:t>ایرانیان</a:t>
            </a:r>
            <a:r>
              <a:rPr lang="en-US" dirty="0">
                <a:latin typeface="+mj-lt"/>
                <a:cs typeface="Nazanin" panose="00000400000000000000" pitchFamily="2" charset="-78"/>
              </a:rPr>
              <a:t> </a:t>
            </a:r>
            <a:r>
              <a:rPr lang="ar-SA" dirty="0">
                <a:latin typeface="+mj-lt"/>
                <a:cs typeface="Nazanin" panose="00000400000000000000" pitchFamily="2" charset="-78"/>
              </a:rPr>
              <a:t>بزرگسالان مبتلا به </a:t>
            </a:r>
            <a:r>
              <a:rPr lang="en-US" dirty="0">
                <a:latin typeface="+mj-lt"/>
                <a:cs typeface="Nazanin" panose="00000400000000000000" pitchFamily="2" charset="-78"/>
              </a:rPr>
              <a:t>IFG </a:t>
            </a:r>
            <a:r>
              <a:rPr lang="ar-SA" dirty="0">
                <a:latin typeface="+mj-lt"/>
                <a:cs typeface="Nazanin" panose="00000400000000000000" pitchFamily="2" charset="-78"/>
              </a:rPr>
              <a:t>تشخیص داده شدند. به طور همزمان از هر چهار ایرانی یک نفر</a:t>
            </a:r>
            <a:r>
              <a:rPr lang="en-US" dirty="0">
                <a:latin typeface="+mj-lt"/>
                <a:cs typeface="Nazanin" panose="00000400000000000000" pitchFamily="2" charset="-78"/>
              </a:rPr>
              <a:t> </a:t>
            </a:r>
            <a:r>
              <a:rPr lang="ar-SA" dirty="0">
                <a:latin typeface="+mj-lt"/>
                <a:cs typeface="Nazanin" panose="00000400000000000000" pitchFamily="2" charset="-78"/>
              </a:rPr>
              <a:t>بزرگسالان از ناهنجاری های بالینی قابل توجهی رنج می برند</a:t>
            </a:r>
          </a:p>
          <a:p>
            <a:pPr marL="0" indent="0">
              <a:buNone/>
            </a:pPr>
            <a:r>
              <a:rPr lang="ar-SA" dirty="0">
                <a:latin typeface="+mj-lt"/>
                <a:cs typeface="Nazanin" panose="00000400000000000000" pitchFamily="2" charset="-78"/>
              </a:rPr>
              <a:t>متابولیسم گلوکز فشار زیادی بر منابع مراقبت های بهداشتی وارد می کند.</a:t>
            </a:r>
          </a:p>
          <a:p>
            <a:pPr marL="0" indent="0">
              <a:buNone/>
            </a:pPr>
            <a:r>
              <a:rPr lang="ar-SA" dirty="0">
                <a:latin typeface="+mj-lt"/>
                <a:cs typeface="Nazanin" panose="00000400000000000000" pitchFamily="2" charset="-78"/>
              </a:rPr>
              <a:t>برآوردهای کنونی </a:t>
            </a:r>
            <a:r>
              <a:rPr lang="en-US" dirty="0">
                <a:latin typeface="+mj-lt"/>
                <a:cs typeface="Nazanin" panose="00000400000000000000" pitchFamily="2" charset="-78"/>
              </a:rPr>
              <a:t>DM </a:t>
            </a:r>
            <a:r>
              <a:rPr lang="ar-SA" dirty="0">
                <a:latin typeface="+mj-lt"/>
                <a:cs typeface="Nazanin" panose="00000400000000000000" pitchFamily="2" charset="-78"/>
              </a:rPr>
              <a:t>در ایران با این میزان قابل مقایسه است</a:t>
            </a:r>
            <a:r>
              <a:rPr lang="en-US" dirty="0">
                <a:latin typeface="+mj-lt"/>
                <a:cs typeface="Nazanin" panose="00000400000000000000" pitchFamily="2" charset="-78"/>
              </a:rPr>
              <a:t>.</a:t>
            </a:r>
            <a:endParaRPr lang="ar-SA" dirty="0">
              <a:latin typeface="+mj-lt"/>
              <a:cs typeface="Nazanin" panose="00000400000000000000" pitchFamily="2" charset="-78"/>
            </a:endParaRPr>
          </a:p>
          <a:p>
            <a:pPr marL="0" indent="0">
              <a:buNone/>
            </a:pPr>
            <a:r>
              <a:rPr lang="ar-SA" dirty="0">
                <a:latin typeface="+mj-lt"/>
                <a:cs typeface="Nazanin" panose="00000400000000000000" pitchFamily="2" charset="-78"/>
              </a:rPr>
              <a:t>نتایج به دست آمده از بهداشت و تغذیه ملی ایالات متحده</a:t>
            </a:r>
            <a:r>
              <a:rPr lang="en-US" dirty="0">
                <a:latin typeface="+mj-lt"/>
                <a:cs typeface="Nazanin" panose="00000400000000000000" pitchFamily="2" charset="-78"/>
              </a:rPr>
              <a:t> </a:t>
            </a:r>
            <a:r>
              <a:rPr lang="ar-SA" dirty="0">
                <a:latin typeface="+mj-lt"/>
                <a:cs typeface="Nazanin" panose="00000400000000000000" pitchFamily="2" charset="-78"/>
              </a:rPr>
              <a:t>بررسی امتحانی (</a:t>
            </a:r>
            <a:r>
              <a:rPr lang="en-US" dirty="0">
                <a:latin typeface="+mj-lt"/>
                <a:cs typeface="Nazanin" panose="00000400000000000000" pitchFamily="2" charset="-78"/>
              </a:rPr>
              <a:t>NHANES). </a:t>
            </a:r>
            <a:r>
              <a:rPr lang="ar-SA" dirty="0">
                <a:latin typeface="+mj-lt"/>
                <a:cs typeface="Nazanin" panose="00000400000000000000" pitchFamily="2" charset="-78"/>
              </a:rPr>
              <a:t>در سال های 2005-2006، شیوع نقطه ای 12.9 درصد برای بزرگسالان 20 ساله ثبت شد.</a:t>
            </a:r>
          </a:p>
          <a:p>
            <a:pPr marL="0" indent="0">
              <a:buNone/>
            </a:pPr>
            <a:r>
              <a:rPr lang="ar-SA" dirty="0">
                <a:latin typeface="+mj-lt"/>
                <a:cs typeface="Nazanin" panose="00000400000000000000" pitchFamily="2" charset="-78"/>
              </a:rPr>
              <a:t>بزرگتر با وجود نرخ های مشابه نفت خام برای </a:t>
            </a:r>
            <a:r>
              <a:rPr lang="en-US" dirty="0">
                <a:latin typeface="+mj-lt"/>
                <a:cs typeface="Nazanin" panose="00000400000000000000" pitchFamily="2" charset="-78"/>
              </a:rPr>
              <a:t>DM، </a:t>
            </a:r>
            <a:r>
              <a:rPr lang="ar-SA" dirty="0">
                <a:latin typeface="+mj-lt"/>
                <a:cs typeface="Nazanin" panose="00000400000000000000" pitchFamily="2" charset="-78"/>
              </a:rPr>
              <a:t>شیوع </a:t>
            </a:r>
            <a:r>
              <a:rPr lang="en-US" dirty="0">
                <a:latin typeface="+mj-lt"/>
                <a:cs typeface="Nazanin" panose="00000400000000000000" pitchFamily="2" charset="-78"/>
              </a:rPr>
              <a:t>IFG </a:t>
            </a:r>
            <a:r>
              <a:rPr lang="ar-SA" dirty="0">
                <a:latin typeface="+mj-lt"/>
                <a:cs typeface="Nazanin" panose="00000400000000000000" pitchFamily="2" charset="-78"/>
              </a:rPr>
              <a:t>در بزرگسالان ایرانی به طور معنی داری کمتر از</a:t>
            </a:r>
            <a:r>
              <a:rPr lang="en-US" dirty="0">
                <a:latin typeface="+mj-lt"/>
                <a:cs typeface="Nazanin" panose="00000400000000000000" pitchFamily="2" charset="-78"/>
              </a:rPr>
              <a:t> </a:t>
            </a:r>
            <a:r>
              <a:rPr lang="ar-SA" dirty="0">
                <a:latin typeface="+mj-lt"/>
                <a:cs typeface="Nazanin" panose="00000400000000000000" pitchFamily="2" charset="-78"/>
              </a:rPr>
              <a:t>نرخ های مشاهده شده در ایالات متحده (14.6٪ در مقابل 25.7٪). بر اساس</a:t>
            </a:r>
            <a:r>
              <a:rPr lang="en-US" dirty="0">
                <a:latin typeface="+mj-lt"/>
                <a:cs typeface="Nazanin" panose="00000400000000000000" pitchFamily="2" charset="-78"/>
              </a:rPr>
              <a:t> </a:t>
            </a:r>
            <a:r>
              <a:rPr lang="ar-SA" dirty="0">
                <a:latin typeface="+mj-lt"/>
                <a:cs typeface="Nazanin" panose="00000400000000000000" pitchFamily="2" charset="-78"/>
              </a:rPr>
              <a:t>داده های موجود بزرگسالان 20 تا 70 ساله، اطلس </a:t>
            </a:r>
            <a:r>
              <a:rPr lang="en-US" dirty="0">
                <a:latin typeface="+mj-lt"/>
                <a:cs typeface="Nazanin" panose="00000400000000000000" pitchFamily="2" charset="-78"/>
              </a:rPr>
              <a:t>I</a:t>
            </a:r>
            <a:r>
              <a:rPr lang="en-US" dirty="0">
                <a:latin typeface="+mj-lt"/>
              </a:rPr>
              <a:t>DF</a:t>
            </a:r>
          </a:p>
        </p:txBody>
      </p:sp>
    </p:spTree>
    <p:extLst>
      <p:ext uri="{BB962C8B-B14F-4D97-AF65-F5344CB8AC3E}">
        <p14:creationId xmlns:p14="http://schemas.microsoft.com/office/powerpoint/2010/main" val="197127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AB539-A5AC-1E5F-C4EE-743418A9B5C7}"/>
              </a:ext>
            </a:extLst>
          </p:cNvPr>
          <p:cNvSpPr>
            <a:spLocks noGrp="1"/>
          </p:cNvSpPr>
          <p:nvPr>
            <p:ph type="title"/>
          </p:nvPr>
        </p:nvSpPr>
        <p:spPr>
          <a:xfrm>
            <a:off x="677334" y="609600"/>
            <a:ext cx="8596668" cy="20703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EAA91A7F-43EE-C296-F4CF-FACA9E0130AD}"/>
              </a:ext>
            </a:extLst>
          </p:cNvPr>
          <p:cNvSpPr>
            <a:spLocks noGrp="1"/>
          </p:cNvSpPr>
          <p:nvPr>
            <p:ph idx="1"/>
          </p:nvPr>
        </p:nvSpPr>
        <p:spPr>
          <a:xfrm>
            <a:off x="677334" y="1207699"/>
            <a:ext cx="8596668" cy="4833664"/>
          </a:xfrm>
        </p:spPr>
        <p:txBody>
          <a:bodyPr>
            <a:normAutofit/>
          </a:bodyPr>
          <a:lstStyle/>
          <a:p>
            <a:pPr marL="0" indent="0">
              <a:buNone/>
            </a:pPr>
            <a:r>
              <a:rPr lang="ar-SA" sz="1400" dirty="0">
                <a:latin typeface="+mj-lt"/>
              </a:rPr>
              <a:t>دیابت شیوع نقطه ای 9.33 درصد را برای </a:t>
            </a:r>
            <a:r>
              <a:rPr lang="en-US" sz="1400" dirty="0">
                <a:latin typeface="+mj-lt"/>
              </a:rPr>
              <a:t>DM </a:t>
            </a:r>
            <a:r>
              <a:rPr lang="ar-SA" sz="1400" dirty="0">
                <a:latin typeface="+mj-lt"/>
              </a:rPr>
              <a:t>در تخمین زد</a:t>
            </a:r>
          </a:p>
          <a:p>
            <a:pPr marL="0" indent="0">
              <a:buNone/>
            </a:pPr>
            <a:r>
              <a:rPr lang="ar-SA" sz="1400" dirty="0">
                <a:latin typeface="+mj-lt"/>
              </a:rPr>
              <a:t>2011، و همچنین پیش بینی کرده است که این رقم به افزایش خواهد یافت</a:t>
            </a:r>
          </a:p>
          <a:p>
            <a:pPr marL="0" indent="0">
              <a:buNone/>
            </a:pPr>
            <a:r>
              <a:rPr lang="ar-SA" sz="1400" dirty="0">
                <a:latin typeface="+mj-lt"/>
              </a:rPr>
              <a:t>13.15٪ تا سال 2030. ارقام مشاهده شده در اینجا به طور قابل توجهی هستند</a:t>
            </a:r>
          </a:p>
          <a:p>
            <a:pPr marL="0" indent="0">
              <a:buNone/>
            </a:pPr>
            <a:r>
              <a:rPr lang="ar-SA" sz="1400" dirty="0">
                <a:latin typeface="+mj-lt"/>
              </a:rPr>
              <a:t>بالاتر از برآورد ارتش اسرائیل است و به احتمال زیاد منعکس کننده آن است</a:t>
            </a:r>
          </a:p>
          <a:p>
            <a:pPr marL="0" indent="0">
              <a:buNone/>
            </a:pPr>
            <a:r>
              <a:rPr lang="ar-SA" sz="1400" dirty="0">
                <a:latin typeface="+mj-lt"/>
              </a:rPr>
              <a:t>رشد سریع اپیدمی </a:t>
            </a:r>
            <a:r>
              <a:rPr lang="en-US" sz="1400" dirty="0">
                <a:latin typeface="+mj-lt"/>
              </a:rPr>
              <a:t>DM </a:t>
            </a:r>
            <a:r>
              <a:rPr lang="ar-SA" sz="1400" dirty="0">
                <a:latin typeface="+mj-lt"/>
              </a:rPr>
              <a:t>در خاورمیانه</a:t>
            </a:r>
            <a:r>
              <a:rPr lang="fa-IR" sz="1400" dirty="0">
                <a:latin typeface="+mj-lt"/>
              </a:rPr>
              <a:t> </a:t>
            </a:r>
            <a:r>
              <a:rPr lang="ar-SA" sz="1400" dirty="0">
                <a:latin typeface="+mj-lt"/>
              </a:rPr>
              <a:t>و منطقه آفریقای شمالی (</a:t>
            </a:r>
            <a:r>
              <a:rPr lang="en-US" sz="1400" dirty="0">
                <a:latin typeface="+mj-lt"/>
              </a:rPr>
              <a:t>MENA). </a:t>
            </a:r>
            <a:r>
              <a:rPr lang="ar-SA" sz="1400" dirty="0">
                <a:latin typeface="+mj-lt"/>
              </a:rPr>
              <a:t>شیوع دیابت در ایران است</a:t>
            </a:r>
          </a:p>
          <a:p>
            <a:pPr marL="0" indent="0">
              <a:buNone/>
            </a:pPr>
            <a:r>
              <a:rPr lang="ar-SA" sz="1400" dirty="0">
                <a:latin typeface="+mj-lt"/>
              </a:rPr>
              <a:t>به طور قابل توجهی بالاتر از کشورهای همسایه خود پاکستان است</a:t>
            </a:r>
          </a:p>
          <a:p>
            <a:pPr marL="0" indent="0">
              <a:buNone/>
            </a:pPr>
            <a:r>
              <a:rPr lang="ar-SA" sz="1400" dirty="0">
                <a:latin typeface="+mj-lt"/>
              </a:rPr>
              <a:t>(6.7٪ برای سال 2007) و ترکیه (7.2٪، برای 1997-1998)</a:t>
            </a:r>
            <a:endParaRPr lang="fa-IR" sz="1400" dirty="0">
              <a:latin typeface="+mj-lt"/>
            </a:endParaRPr>
          </a:p>
          <a:p>
            <a:pPr marL="0" indent="0">
              <a:buNone/>
            </a:pPr>
            <a:r>
              <a:rPr lang="ar-SA" sz="1400" dirty="0">
                <a:latin typeface="+mj-lt"/>
              </a:rPr>
              <a:t>ارقام ما اغلب کمتر از میزان شیوع است</a:t>
            </a:r>
          </a:p>
          <a:p>
            <a:pPr marL="0" indent="0">
              <a:buNone/>
            </a:pPr>
            <a:r>
              <a:rPr lang="ar-SA" sz="1400" dirty="0">
                <a:latin typeface="+mj-lt"/>
              </a:rPr>
              <a:t>مشاهده شده در جوامع عرب </a:t>
            </a:r>
            <a:r>
              <a:rPr lang="fa-IR" sz="1400" dirty="0">
                <a:latin typeface="+mj-lt"/>
              </a:rPr>
              <a:t>.</a:t>
            </a:r>
            <a:r>
              <a:rPr lang="ar-SA" sz="1400" dirty="0">
                <a:latin typeface="+mj-lt"/>
              </a:rPr>
              <a:t>گزارش های موجود از </a:t>
            </a:r>
            <a:r>
              <a:rPr lang="en-US" sz="1400" dirty="0">
                <a:latin typeface="+mj-lt"/>
              </a:rPr>
              <a:t>DM</a:t>
            </a:r>
          </a:p>
          <a:p>
            <a:pPr marL="0" indent="0">
              <a:buNone/>
            </a:pPr>
            <a:r>
              <a:rPr lang="ar-SA" sz="1400" dirty="0">
                <a:latin typeface="+mj-lt"/>
              </a:rPr>
              <a:t>شیوع در میان کشورهای خاورمیانه به طور قابل توجهی متفاوت است، از 2.8٪ در اسرائیل تا 29٪ در بحرین </a:t>
            </a:r>
            <a:r>
              <a:rPr lang="fa-IR" sz="1400" dirty="0">
                <a:latin typeface="+mj-lt"/>
              </a:rPr>
              <a:t>.</a:t>
            </a:r>
            <a:r>
              <a:rPr lang="ar-SA" sz="1400" dirty="0">
                <a:latin typeface="+mj-lt"/>
              </a:rPr>
              <a:t>که در</a:t>
            </a:r>
          </a:p>
          <a:p>
            <a:pPr marL="0" indent="0">
              <a:buNone/>
            </a:pPr>
            <a:r>
              <a:rPr lang="ar-SA" sz="1400" dirty="0">
                <a:latin typeface="+mj-lt"/>
              </a:rPr>
              <a:t>یک بررسی سیستماتیک در سال 2009، نرخ شیوع 10.5٪ (95٪ </a:t>
            </a:r>
            <a:r>
              <a:rPr lang="en-US" sz="1400" dirty="0">
                <a:latin typeface="+mj-lt"/>
              </a:rPr>
              <a:t>CI:</a:t>
            </a:r>
          </a:p>
          <a:p>
            <a:pPr marL="0" indent="0">
              <a:buNone/>
            </a:pPr>
            <a:r>
              <a:rPr lang="en-US" sz="1400" dirty="0">
                <a:latin typeface="+mj-lt"/>
              </a:rPr>
              <a:t>8.6، 12.7</a:t>
            </a:r>
            <a:r>
              <a:rPr lang="ar-SA" sz="1400" dirty="0">
                <a:latin typeface="+mj-lt"/>
              </a:rPr>
              <a:t>٪ در منطقه ثبت شد</a:t>
            </a:r>
            <a:r>
              <a:rPr lang="fa-IR" sz="1400" dirty="0">
                <a:latin typeface="+mj-lt"/>
              </a:rPr>
              <a:t>.</a:t>
            </a:r>
            <a:endParaRPr lang="en-US" sz="1400" dirty="0">
              <a:latin typeface="+mj-lt"/>
            </a:endParaRPr>
          </a:p>
        </p:txBody>
      </p:sp>
    </p:spTree>
    <p:extLst>
      <p:ext uri="{BB962C8B-B14F-4D97-AF65-F5344CB8AC3E}">
        <p14:creationId xmlns:p14="http://schemas.microsoft.com/office/powerpoint/2010/main" val="5226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79748"/>
          </a:xfrm>
        </p:spPr>
        <p:txBody>
          <a:bodyPr>
            <a:normAutofit fontScale="90000"/>
          </a:bodyPr>
          <a:lstStyle/>
          <a:p>
            <a:endParaRPr lang="fa-IR" dirty="0"/>
          </a:p>
        </p:txBody>
      </p:sp>
      <p:sp>
        <p:nvSpPr>
          <p:cNvPr id="3" name="Content Placeholder 2"/>
          <p:cNvSpPr>
            <a:spLocks noGrp="1"/>
          </p:cNvSpPr>
          <p:nvPr>
            <p:ph idx="1"/>
          </p:nvPr>
        </p:nvSpPr>
        <p:spPr>
          <a:xfrm>
            <a:off x="694602" y="1014608"/>
            <a:ext cx="8596668" cy="4788759"/>
          </a:xfrm>
        </p:spPr>
        <p:txBody>
          <a:bodyPr/>
          <a:lstStyle/>
          <a:p>
            <a:pPr>
              <a:buFont typeface="Wingdings" panose="05000000000000000000" pitchFamily="2" charset="2"/>
              <a:buChar char="v"/>
            </a:pPr>
            <a:r>
              <a:rPr lang="fa-IR" sz="2400" b="1" dirty="0">
                <a:solidFill>
                  <a:srgbClr val="6E1267"/>
                </a:solidFill>
                <a:cs typeface="Nazanin" panose="00000400000000000000" pitchFamily="2" charset="-78"/>
              </a:rPr>
              <a:t>شیوع دیابت و اختلال در گلوکز ناشتا</a:t>
            </a:r>
          </a:p>
          <a:p>
            <a:pPr marL="0" indent="0">
              <a:buNone/>
            </a:pPr>
            <a:endParaRPr lang="fa-IR" dirty="0">
              <a:cs typeface="Nazanin" panose="00000400000000000000" pitchFamily="2" charset="-78"/>
            </a:endParaRPr>
          </a:p>
          <a:p>
            <a:pPr marL="0" indent="0">
              <a:buNone/>
            </a:pPr>
            <a:endParaRPr lang="en-US" dirty="0">
              <a:cs typeface="Nazanin" panose="00000400000000000000" pitchFamily="2" charset="-78"/>
            </a:endParaRPr>
          </a:p>
          <a:p>
            <a:pPr marL="0" indent="0">
              <a:buNone/>
            </a:pPr>
            <a:r>
              <a:rPr lang="fa-IR" dirty="0">
                <a:cs typeface="Nazanin" panose="00000400000000000000" pitchFamily="2" charset="-78"/>
              </a:rPr>
              <a:t>در مطالعه حاضر، شیوع قابل توجهی از </a:t>
            </a:r>
            <a:r>
              <a:rPr lang="en-US" dirty="0">
                <a:cs typeface="Nazanin" panose="00000400000000000000" pitchFamily="2" charset="-78"/>
              </a:rPr>
              <a:t>DM </a:t>
            </a:r>
            <a:r>
              <a:rPr lang="fa-IR" dirty="0">
                <a:cs typeface="Nazanin" panose="00000400000000000000" pitchFamily="2" charset="-78"/>
              </a:rPr>
              <a:t>در بین بزرگسالان ایرانی 70-25 ساله ثبت شد (11.4٪، 95٪ فاصله اطمینان: 9.9، 12.9٪). علاوه بر این، 14.6% (95% </a:t>
            </a:r>
            <a:r>
              <a:rPr lang="en-US" dirty="0">
                <a:cs typeface="Nazanin" panose="00000400000000000000" pitchFamily="2" charset="-78"/>
              </a:rPr>
              <a:t>CI: 12.4</a:t>
            </a:r>
            <a:r>
              <a:rPr lang="fa-IR" dirty="0">
                <a:cs typeface="Nazanin" panose="00000400000000000000" pitchFamily="2" charset="-78"/>
              </a:rPr>
              <a:t>، </a:t>
            </a:r>
            <a:r>
              <a:rPr lang="en-US" dirty="0">
                <a:cs typeface="Nazanin" panose="00000400000000000000" pitchFamily="2" charset="-78"/>
              </a:rPr>
              <a:t>16.8%</a:t>
            </a:r>
            <a:r>
              <a:rPr lang="fa-IR" dirty="0">
                <a:cs typeface="Nazanin" panose="00000400000000000000" pitchFamily="2" charset="-78"/>
              </a:rPr>
              <a:t>) از بزرگسالان ایرانی مبتلا به </a:t>
            </a:r>
            <a:r>
              <a:rPr lang="en-US" dirty="0">
                <a:cs typeface="Nazanin" panose="00000400000000000000" pitchFamily="2" charset="-78"/>
              </a:rPr>
              <a:t>IFG </a:t>
            </a:r>
            <a:r>
              <a:rPr lang="fa-IR" dirty="0">
                <a:cs typeface="Nazanin" panose="00000400000000000000" pitchFamily="2" charset="-78"/>
              </a:rPr>
              <a:t>تشخیص داده شدند. به طور همزمان، از هر چهار بزرگسال ایرانی، یک نفر از ناهنجاری های بالینی قابل توجهی در متابولیسم گلوکز رنج می برد که فشار زیادی بر منابع مراقبت های بهداشتی وارد می کند.</a:t>
            </a:r>
            <a:endParaRPr lang="en-US" dirty="0">
              <a:cs typeface="Nazanin" panose="00000400000000000000" pitchFamily="2" charset="-78"/>
            </a:endParaRPr>
          </a:p>
          <a:p>
            <a:pPr marL="0" indent="0">
              <a:buNone/>
            </a:pPr>
            <a:r>
              <a:rPr lang="fa-IR" dirty="0">
                <a:cs typeface="Nazanin" panose="00000400000000000000" pitchFamily="2" charset="-78"/>
              </a:rPr>
              <a:t> </a:t>
            </a:r>
            <a:endParaRPr lang="en-US" dirty="0">
              <a:cs typeface="Nazanin" panose="00000400000000000000" pitchFamily="2" charset="-78"/>
            </a:endParaRPr>
          </a:p>
          <a:p>
            <a:pPr marL="0" indent="0">
              <a:buNone/>
            </a:pPr>
            <a:r>
              <a:rPr lang="fa-IR" dirty="0">
                <a:cs typeface="Nazanin" panose="00000400000000000000" pitchFamily="2" charset="-78"/>
              </a:rPr>
              <a:t> </a:t>
            </a:r>
            <a:endParaRPr lang="en-US" dirty="0">
              <a:cs typeface="Nazanin" panose="00000400000000000000" pitchFamily="2" charset="-78"/>
            </a:endParaRPr>
          </a:p>
          <a:p>
            <a:pPr marL="0" indent="0">
              <a:buNone/>
            </a:pPr>
            <a:r>
              <a:rPr lang="fa-IR" dirty="0">
                <a:cs typeface="Nazanin" panose="00000400000000000000" pitchFamily="2" charset="-78"/>
              </a:rPr>
              <a:t>برآوردهای کنونی دیابت در ایران با نتایج به دست آمده از بهداشت و تغذیه ملی ایالات متحده قابل مقایسه است</a:t>
            </a:r>
            <a:endParaRPr lang="en-US" dirty="0">
              <a:cs typeface="Nazanin" panose="00000400000000000000" pitchFamily="2" charset="-78"/>
            </a:endParaRPr>
          </a:p>
          <a:p>
            <a:pPr marL="0" indent="0">
              <a:buNone/>
            </a:pPr>
            <a:endParaRPr lang="fa-IR" b="1" dirty="0">
              <a:cs typeface="Nazanin" panose="00000400000000000000" pitchFamily="2" charset="-78"/>
            </a:endParaRPr>
          </a:p>
        </p:txBody>
      </p:sp>
    </p:spTree>
    <p:extLst>
      <p:ext uri="{BB962C8B-B14F-4D97-AF65-F5344CB8AC3E}">
        <p14:creationId xmlns:p14="http://schemas.microsoft.com/office/powerpoint/2010/main" val="33811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42586"/>
          </a:xfrm>
        </p:spPr>
        <p:txBody>
          <a:bodyPr>
            <a:normAutofit fontScale="90000"/>
          </a:bodyPr>
          <a:lstStyle/>
          <a:p>
            <a:endParaRPr lang="fa-IR" dirty="0"/>
          </a:p>
        </p:txBody>
      </p:sp>
      <p:sp>
        <p:nvSpPr>
          <p:cNvPr id="3" name="Content Placeholder 2"/>
          <p:cNvSpPr>
            <a:spLocks noGrp="1"/>
          </p:cNvSpPr>
          <p:nvPr>
            <p:ph idx="1"/>
          </p:nvPr>
        </p:nvSpPr>
        <p:spPr>
          <a:xfrm>
            <a:off x="606920" y="1327759"/>
            <a:ext cx="8596668" cy="4751181"/>
          </a:xfrm>
        </p:spPr>
        <p:txBody>
          <a:bodyPr/>
          <a:lstStyle/>
          <a:p>
            <a:pPr>
              <a:buFont typeface="Wingdings" panose="05000000000000000000" pitchFamily="2" charset="2"/>
              <a:buChar char="v"/>
            </a:pPr>
            <a:r>
              <a:rPr lang="fa-IR" sz="2400" b="1" dirty="0">
                <a:solidFill>
                  <a:srgbClr val="6E1267"/>
                </a:solidFill>
                <a:cs typeface="Nazanin" panose="00000400000000000000" pitchFamily="2" charset="-78"/>
              </a:rPr>
              <a:t>نتیجه</a:t>
            </a:r>
          </a:p>
          <a:p>
            <a:pPr marL="0" indent="0">
              <a:buNone/>
            </a:pPr>
            <a:endParaRPr lang="fa-IR" dirty="0">
              <a:cs typeface="Nazanin" panose="00000400000000000000" pitchFamily="2" charset="-78"/>
            </a:endParaRPr>
          </a:p>
          <a:p>
            <a:pPr marL="0" indent="0">
              <a:buNone/>
            </a:pPr>
            <a:r>
              <a:rPr lang="fa-IR" sz="2000" dirty="0">
                <a:cs typeface="Nazanin" panose="00000400000000000000" pitchFamily="2" charset="-78"/>
              </a:rPr>
              <a:t>در نتیجه، جمعیت بزرگسال ایرانی مبتلا به دیابت در هفت سال گذشته یک میلیون نفر افزایش یافته است. برنامه های پیشگیرانه با تمرکز بر کنترل عوامل خطر قابل تعدیل از جمله، اما نه محدود به چاقی، باید به منظور محدود کردن اپیدمی </a:t>
            </a:r>
            <a:r>
              <a:rPr lang="en-US" sz="2000" dirty="0">
                <a:cs typeface="Nazanin" panose="00000400000000000000" pitchFamily="2" charset="-78"/>
              </a:rPr>
              <a:t>DM </a:t>
            </a:r>
            <a:r>
              <a:rPr lang="fa-IR" sz="2000" dirty="0">
                <a:cs typeface="Nazanin" panose="00000400000000000000" pitchFamily="2" charset="-78"/>
              </a:rPr>
              <a:t>انجام شود.</a:t>
            </a:r>
            <a:endParaRPr lang="en-US" sz="2000" dirty="0">
              <a:cs typeface="Nazanin" panose="00000400000000000000" pitchFamily="2" charset="-78"/>
            </a:endParaRPr>
          </a:p>
          <a:p>
            <a:pPr marL="0" indent="0">
              <a:buNone/>
            </a:pPr>
            <a:endParaRPr lang="en-US" sz="2000" dirty="0">
              <a:cs typeface="Nazanin" panose="00000400000000000000" pitchFamily="2" charset="-78"/>
            </a:endParaRPr>
          </a:p>
          <a:p>
            <a:pPr marL="0" indent="0">
              <a:buNone/>
            </a:pPr>
            <a:endParaRPr lang="en-US" dirty="0">
              <a:cs typeface="Nazanin" panose="00000400000000000000" pitchFamily="2" charset="-78"/>
            </a:endParaRPr>
          </a:p>
          <a:p>
            <a:pPr marL="0" indent="0">
              <a:buNone/>
            </a:pPr>
            <a:endParaRPr lang="fa-IR" dirty="0">
              <a:cs typeface="Nazanin" panose="00000400000000000000" pitchFamily="2" charset="-78"/>
            </a:endParaRPr>
          </a:p>
        </p:txBody>
      </p:sp>
    </p:spTree>
    <p:extLst>
      <p:ext uri="{BB962C8B-B14F-4D97-AF65-F5344CB8AC3E}">
        <p14:creationId xmlns:p14="http://schemas.microsoft.com/office/powerpoint/2010/main" val="41092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765016" y="609600"/>
            <a:ext cx="8596668" cy="3880773"/>
          </a:xfrm>
        </p:spPr>
        <p:txBody>
          <a:bodyPr>
            <a:noAutofit/>
          </a:bodyPr>
          <a:lstStyle/>
          <a:p>
            <a:pPr>
              <a:buFont typeface="Wingdings" panose="05000000000000000000" pitchFamily="2" charset="2"/>
              <a:buChar char="v"/>
            </a:pPr>
            <a:r>
              <a:rPr lang="fa-IR" sz="2400" b="1" dirty="0">
                <a:solidFill>
                  <a:srgbClr val="6E1267"/>
                </a:solidFill>
                <a:latin typeface="+mj-lt"/>
                <a:cs typeface="Nazanin" panose="00000400000000000000" pitchFamily="2" charset="-78"/>
              </a:rPr>
              <a:t>اهداف</a:t>
            </a:r>
          </a:p>
          <a:p>
            <a:pPr marL="0" indent="0">
              <a:buNone/>
            </a:pPr>
            <a:endParaRPr lang="en-US" sz="1600" dirty="0">
              <a:cs typeface="Nazanin" panose="00000400000000000000" pitchFamily="2" charset="-78"/>
            </a:endParaRPr>
          </a:p>
          <a:p>
            <a:pPr marL="0" indent="0">
              <a:buNone/>
            </a:pPr>
            <a:r>
              <a:rPr lang="fa-IR" dirty="0">
                <a:cs typeface="Nazanin" panose="00000400000000000000" pitchFamily="2" charset="-78"/>
              </a:rPr>
              <a:t>برای برآورد شیوع و روند دیابت (</a:t>
            </a:r>
            <a:r>
              <a:rPr lang="en-US" dirty="0">
                <a:cs typeface="Nazanin" panose="00000400000000000000" pitchFamily="2" charset="-78"/>
              </a:rPr>
              <a:t>DM</a:t>
            </a:r>
            <a:r>
              <a:rPr lang="fa-IR" dirty="0">
                <a:cs typeface="Nazanin" panose="00000400000000000000" pitchFamily="2" charset="-78"/>
              </a:rPr>
              <a:t>) و اختلال گلوکز ناشتا (</a:t>
            </a:r>
            <a:r>
              <a:rPr lang="en-US" dirty="0">
                <a:cs typeface="Nazanin" panose="00000400000000000000" pitchFamily="2" charset="-78"/>
              </a:rPr>
              <a:t>IFG)</a:t>
            </a:r>
            <a:r>
              <a:rPr lang="fa-IR" dirty="0">
                <a:cs typeface="Nazanin" panose="00000400000000000000" pitchFamily="2" charset="-78"/>
              </a:rPr>
              <a:t>، </a:t>
            </a:r>
            <a:r>
              <a:rPr lang="en-US" dirty="0">
                <a:cs typeface="Nazanin" panose="00000400000000000000" pitchFamily="2" charset="-78"/>
              </a:rPr>
              <a:t>2005-2011</a:t>
            </a:r>
            <a:r>
              <a:rPr lang="fa-IR" dirty="0">
                <a:cs typeface="Nazanin" panose="00000400000000000000" pitchFamily="2" charset="-78"/>
              </a:rPr>
              <a:t>، و برای تعیین سهم چاقی در شیوع </a:t>
            </a:r>
            <a:r>
              <a:rPr lang="en-US" dirty="0">
                <a:cs typeface="Nazanin" panose="00000400000000000000" pitchFamily="2" charset="-78"/>
              </a:rPr>
              <a:t>DM</a:t>
            </a:r>
            <a:r>
              <a:rPr lang="fa-IR" dirty="0">
                <a:cs typeface="Nazanin" panose="00000400000000000000" pitchFamily="2" charset="-78"/>
              </a:rPr>
              <a:t>.</a:t>
            </a:r>
          </a:p>
          <a:p>
            <a:pPr marL="0" indent="0">
              <a:buNone/>
            </a:pPr>
            <a:endParaRPr lang="fa-IR" sz="1600" dirty="0">
              <a:cs typeface="Nazanin" panose="00000400000000000000" pitchFamily="2" charset="-78"/>
            </a:endParaRPr>
          </a:p>
          <a:p>
            <a:pPr marL="0" indent="0">
              <a:buNone/>
            </a:pPr>
            <a:endParaRPr lang="en-US" sz="1600" dirty="0">
              <a:cs typeface="Nazanin" panose="00000400000000000000" pitchFamily="2" charset="-78"/>
            </a:endParaRPr>
          </a:p>
          <a:p>
            <a:pPr>
              <a:buFont typeface="Wingdings" panose="05000000000000000000" pitchFamily="2" charset="2"/>
              <a:buChar char="v"/>
            </a:pPr>
            <a:r>
              <a:rPr lang="fa-IR" sz="2400" b="1" dirty="0">
                <a:solidFill>
                  <a:srgbClr val="6E1267"/>
                </a:solidFill>
                <a:latin typeface="+mj-lt"/>
                <a:cs typeface="Nazanin" panose="00000400000000000000" pitchFamily="2" charset="-78"/>
              </a:rPr>
              <a:t>بیماران و روش ها</a:t>
            </a:r>
            <a:endParaRPr lang="en-US" sz="2400" b="1" dirty="0">
              <a:solidFill>
                <a:srgbClr val="6E1267"/>
              </a:solidFill>
              <a:latin typeface="+mj-lt"/>
              <a:cs typeface="Nazanin" panose="00000400000000000000" pitchFamily="2" charset="-78"/>
            </a:endParaRPr>
          </a:p>
          <a:p>
            <a:pPr marL="0" indent="0">
              <a:buNone/>
            </a:pPr>
            <a:endParaRPr lang="en-US" sz="1600" dirty="0">
              <a:cs typeface="Nazanin" panose="00000400000000000000" pitchFamily="2" charset="-78"/>
            </a:endParaRPr>
          </a:p>
          <a:p>
            <a:pPr marL="0" indent="0">
              <a:buNone/>
            </a:pPr>
            <a:r>
              <a:rPr lang="fa-IR" dirty="0">
                <a:cs typeface="Nazanin" panose="00000400000000000000" pitchFamily="2" charset="-78"/>
              </a:rPr>
              <a:t>داده‌های نظارت بر عوامل خطر بیماری‌های غیرواگیر (</a:t>
            </a:r>
            <a:r>
              <a:rPr lang="en-US" dirty="0" err="1">
                <a:cs typeface="Nazanin" panose="00000400000000000000" pitchFamily="2" charset="-78"/>
              </a:rPr>
              <a:t>SuRFNCD</a:t>
            </a:r>
            <a:r>
              <a:rPr lang="fa-IR" dirty="0">
                <a:cs typeface="Nazanin" panose="00000400000000000000" pitchFamily="2" charset="-78"/>
              </a:rPr>
              <a:t>) که در سال‌های 2005، 2007 و 2011 انجام شد، جمع‌آوری شد.</a:t>
            </a:r>
          </a:p>
          <a:p>
            <a:pPr marL="0" indent="0">
              <a:buNone/>
            </a:pPr>
            <a:r>
              <a:rPr lang="fa-IR" dirty="0">
                <a:cs typeface="Nazanin" panose="00000400000000000000" pitchFamily="2" charset="-78"/>
              </a:rPr>
              <a:t> </a:t>
            </a:r>
            <a:r>
              <a:rPr lang="en-US" dirty="0">
                <a:cs typeface="Nazanin" panose="00000400000000000000" pitchFamily="2" charset="-78"/>
              </a:rPr>
              <a:t>DM </a:t>
            </a:r>
            <a:r>
              <a:rPr lang="fa-IR" dirty="0">
                <a:cs typeface="Nazanin" panose="00000400000000000000" pitchFamily="2" charset="-78"/>
              </a:rPr>
              <a:t>به عنوان وجود تشخیص قبلی خود گزارش شده یا گلوکز پلاسما ناشتا (</a:t>
            </a:r>
            <a:r>
              <a:rPr lang="en-US" dirty="0">
                <a:cs typeface="Nazanin" panose="00000400000000000000" pitchFamily="2" charset="-78"/>
              </a:rPr>
              <a:t>FPG) ≥ 7 </a:t>
            </a:r>
            <a:r>
              <a:rPr lang="en-US" dirty="0" err="1">
                <a:cs typeface="Nazanin" panose="00000400000000000000" pitchFamily="2" charset="-78"/>
              </a:rPr>
              <a:t>mmol</a:t>
            </a:r>
            <a:r>
              <a:rPr lang="en-US" dirty="0">
                <a:cs typeface="Nazanin" panose="00000400000000000000" pitchFamily="2" charset="-78"/>
              </a:rPr>
              <a:t>/L </a:t>
            </a:r>
            <a:r>
              <a:rPr lang="fa-IR" dirty="0">
                <a:cs typeface="Nazanin" panose="00000400000000000000" pitchFamily="2" charset="-78"/>
              </a:rPr>
              <a:t>تعریف شد. </a:t>
            </a:r>
            <a:r>
              <a:rPr lang="en-US" dirty="0">
                <a:cs typeface="Nazanin" panose="00000400000000000000" pitchFamily="2" charset="-78"/>
              </a:rPr>
              <a:t>IFG </a:t>
            </a:r>
            <a:r>
              <a:rPr lang="fa-IR" dirty="0">
                <a:cs typeface="Nazanin" panose="00000400000000000000" pitchFamily="2" charset="-78"/>
              </a:rPr>
              <a:t>با سطوح </a:t>
            </a:r>
            <a:r>
              <a:rPr lang="en-US" dirty="0">
                <a:cs typeface="Nazanin" panose="00000400000000000000" pitchFamily="2" charset="-78"/>
              </a:rPr>
              <a:t>FPG </a:t>
            </a:r>
            <a:r>
              <a:rPr lang="fa-IR" dirty="0">
                <a:cs typeface="Nazanin" panose="00000400000000000000" pitchFamily="2" charset="-78"/>
              </a:rPr>
              <a:t>بین 5.6 و 6.9 میلی مول در لیتر تشخیص داده شد. نرخ شیوع برای سال 2011 و روند برای 2005-2011 با برون یابی نتایج بررسی به جمعیت بزرگسال ایران تعیین شد. کسر قابل انتساب جمعیت (</a:t>
            </a:r>
            <a:r>
              <a:rPr lang="en-US" dirty="0">
                <a:cs typeface="Nazanin" panose="00000400000000000000" pitchFamily="2" charset="-78"/>
              </a:rPr>
              <a:t>PAF</a:t>
            </a:r>
            <a:r>
              <a:rPr lang="fa-IR" dirty="0">
                <a:cs typeface="Nazanin" panose="00000400000000000000" pitchFamily="2" charset="-78"/>
              </a:rPr>
              <a:t>) چاقی نیز محاسبه شد.</a:t>
            </a:r>
            <a:endParaRPr lang="en-US" dirty="0">
              <a:cs typeface="Nazanin" panose="00000400000000000000" pitchFamily="2" charset="-78"/>
            </a:endParaRPr>
          </a:p>
          <a:p>
            <a:pPr marL="0" indent="0">
              <a:buNone/>
            </a:pPr>
            <a:r>
              <a:rPr lang="fa-IR" dirty="0">
                <a:cs typeface="Nazanin" panose="00000400000000000000" pitchFamily="2" charset="-78"/>
              </a:rPr>
              <a:t> </a:t>
            </a:r>
            <a:endParaRPr lang="en-US" dirty="0">
              <a:cs typeface="Nazanin" panose="00000400000000000000" pitchFamily="2" charset="-78"/>
            </a:endParaRPr>
          </a:p>
        </p:txBody>
      </p:sp>
    </p:spTree>
    <p:extLst>
      <p:ext uri="{BB962C8B-B14F-4D97-AF65-F5344CB8AC3E}">
        <p14:creationId xmlns:p14="http://schemas.microsoft.com/office/powerpoint/2010/main" val="54963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887" y="109800"/>
            <a:ext cx="8596668" cy="178299"/>
          </a:xfrm>
        </p:spPr>
        <p:txBody>
          <a:bodyPr>
            <a:normAutofit fontScale="90000"/>
          </a:bodyPr>
          <a:lstStyle/>
          <a:p>
            <a:endParaRPr lang="fa-IR"/>
          </a:p>
        </p:txBody>
      </p:sp>
      <p:sp>
        <p:nvSpPr>
          <p:cNvPr id="3" name="Content Placeholder 2"/>
          <p:cNvSpPr>
            <a:spLocks noGrp="1"/>
          </p:cNvSpPr>
          <p:nvPr>
            <p:ph idx="1"/>
          </p:nvPr>
        </p:nvSpPr>
        <p:spPr>
          <a:xfrm>
            <a:off x="890276" y="770200"/>
            <a:ext cx="8596668" cy="5392605"/>
          </a:xfrm>
        </p:spPr>
        <p:txBody>
          <a:bodyPr>
            <a:normAutofit/>
          </a:bodyPr>
          <a:lstStyle/>
          <a:p>
            <a:pPr marL="0" indent="0">
              <a:buNone/>
            </a:pPr>
            <a:r>
              <a:rPr lang="fa-IR" dirty="0"/>
              <a:t> </a:t>
            </a:r>
            <a:endParaRPr lang="en-US" dirty="0">
              <a:cs typeface="Nazanin" panose="00000400000000000000" pitchFamily="2" charset="-78"/>
            </a:endParaRPr>
          </a:p>
          <a:p>
            <a:pPr>
              <a:buFont typeface="Wingdings" panose="05000000000000000000" pitchFamily="2" charset="2"/>
              <a:buChar char="v"/>
            </a:pPr>
            <a:r>
              <a:rPr lang="fa-IR" sz="2400" b="1" dirty="0">
                <a:solidFill>
                  <a:srgbClr val="6E1267"/>
                </a:solidFill>
                <a:latin typeface="+mj-lt"/>
                <a:cs typeface="Nazanin" panose="00000400000000000000" pitchFamily="2" charset="-78"/>
              </a:rPr>
              <a:t>نتایج</a:t>
            </a:r>
          </a:p>
          <a:p>
            <a:pPr marL="0" indent="0">
              <a:buNone/>
            </a:pPr>
            <a:endParaRPr lang="en-US" dirty="0">
              <a:cs typeface="Nazanin" panose="00000400000000000000" pitchFamily="2" charset="-78"/>
            </a:endParaRPr>
          </a:p>
          <a:p>
            <a:pPr marL="0" indent="0">
              <a:buNone/>
            </a:pPr>
            <a:r>
              <a:rPr lang="fa-IR" dirty="0">
                <a:cs typeface="Nazanin" panose="00000400000000000000" pitchFamily="2" charset="-78"/>
              </a:rPr>
              <a:t>در سال 2011، میزان شیوع </a:t>
            </a:r>
            <a:r>
              <a:rPr lang="en-US" dirty="0">
                <a:cs typeface="Nazanin" panose="00000400000000000000" pitchFamily="2" charset="-78"/>
              </a:rPr>
              <a:t>IFG </a:t>
            </a:r>
            <a:r>
              <a:rPr lang="fa-IR" dirty="0">
                <a:cs typeface="Nazanin" panose="00000400000000000000" pitchFamily="2" charset="-78"/>
              </a:rPr>
              <a:t>و کل </a:t>
            </a:r>
            <a:r>
              <a:rPr lang="en-US" dirty="0">
                <a:cs typeface="Nazanin" panose="00000400000000000000" pitchFamily="2" charset="-78"/>
              </a:rPr>
              <a:t>DM </a:t>
            </a:r>
            <a:r>
              <a:rPr lang="fa-IR" dirty="0">
                <a:cs typeface="Nazanin" panose="00000400000000000000" pitchFamily="2" charset="-78"/>
              </a:rPr>
              <a:t>به ترتیب 14.60٪ (95٪ </a:t>
            </a:r>
            <a:r>
              <a:rPr lang="en-US" dirty="0">
                <a:cs typeface="Nazanin" panose="00000400000000000000" pitchFamily="2" charset="-78"/>
              </a:rPr>
              <a:t>CI: 12.41-16.78</a:t>
            </a:r>
            <a:r>
              <a:rPr lang="fa-IR" dirty="0">
                <a:cs typeface="Nazanin" panose="00000400000000000000" pitchFamily="2" charset="-78"/>
              </a:rPr>
              <a:t>) و 11.37٪ (95٪ </a:t>
            </a:r>
            <a:r>
              <a:rPr lang="en-US" dirty="0">
                <a:cs typeface="Nazanin" panose="00000400000000000000" pitchFamily="2" charset="-78"/>
              </a:rPr>
              <a:t>CI: 9.86-12.89</a:t>
            </a:r>
            <a:r>
              <a:rPr lang="fa-IR" dirty="0">
                <a:cs typeface="Nazanin" panose="00000400000000000000" pitchFamily="2" charset="-78"/>
              </a:rPr>
              <a:t>) در بین 70-25 سال بود. </a:t>
            </a:r>
          </a:p>
          <a:p>
            <a:pPr marL="0" indent="0">
              <a:buNone/>
            </a:pPr>
            <a:r>
              <a:rPr lang="fa-IR" dirty="0">
                <a:cs typeface="Nazanin" panose="00000400000000000000" pitchFamily="2" charset="-78"/>
              </a:rPr>
              <a:t>دیابت در سنین بالاتر (0001/0&gt;</a:t>
            </a:r>
            <a:r>
              <a:rPr lang="en-US" dirty="0">
                <a:cs typeface="Nazanin" panose="00000400000000000000" pitchFamily="2" charset="-78"/>
              </a:rPr>
              <a:t>p</a:t>
            </a:r>
            <a:r>
              <a:rPr lang="fa-IR" dirty="0">
                <a:cs typeface="Nazanin" panose="00000400000000000000" pitchFamily="2" charset="-78"/>
              </a:rPr>
              <a:t>)، در زنان (0216/0=</a:t>
            </a:r>
            <a:r>
              <a:rPr lang="en-US" dirty="0">
                <a:cs typeface="Nazanin" panose="00000400000000000000" pitchFamily="2" charset="-78"/>
              </a:rPr>
              <a:t>p</a:t>
            </a:r>
            <a:r>
              <a:rPr lang="fa-IR" dirty="0">
                <a:cs typeface="Nazanin" panose="00000400000000000000" pitchFamily="2" charset="-78"/>
              </a:rPr>
              <a:t>) و در شهرنشینان (0001/0=</a:t>
            </a:r>
            <a:r>
              <a:rPr lang="en-US" dirty="0">
                <a:cs typeface="Nazanin" panose="00000400000000000000" pitchFamily="2" charset="-78"/>
              </a:rPr>
              <a:t>p</a:t>
            </a:r>
            <a:r>
              <a:rPr lang="fa-IR" dirty="0">
                <a:cs typeface="Nazanin" panose="00000400000000000000" pitchFamily="2" charset="-78"/>
              </a:rPr>
              <a:t>) شایع‌تر بود.</a:t>
            </a:r>
            <a:endParaRPr lang="en-US" dirty="0">
              <a:cs typeface="Nazanin" panose="00000400000000000000" pitchFamily="2" charset="-78"/>
            </a:endParaRPr>
          </a:p>
          <a:p>
            <a:pPr marL="0" indent="0">
              <a:buNone/>
            </a:pPr>
            <a:r>
              <a:rPr lang="fa-IR" dirty="0">
                <a:cs typeface="Nazanin" panose="00000400000000000000" pitchFamily="2" charset="-78"/>
              </a:rPr>
              <a:t> </a:t>
            </a:r>
            <a:endParaRPr lang="en-US" dirty="0">
              <a:cs typeface="Nazanin" panose="00000400000000000000" pitchFamily="2" charset="-78"/>
            </a:endParaRPr>
          </a:p>
          <a:p>
            <a:pPr marL="0" indent="0">
              <a:buNone/>
            </a:pPr>
            <a:r>
              <a:rPr lang="fa-IR" dirty="0">
                <a:cs typeface="Nazanin" panose="00000400000000000000" pitchFamily="2" charset="-78"/>
              </a:rPr>
              <a:t>در 2005-2011، تجزیه و تحلیل روند افزایش 35.1٪ در شیوع </a:t>
            </a:r>
            <a:r>
              <a:rPr lang="en-US" dirty="0">
                <a:cs typeface="Nazanin" panose="00000400000000000000" pitchFamily="2" charset="-78"/>
              </a:rPr>
              <a:t>DM </a:t>
            </a:r>
            <a:r>
              <a:rPr lang="fa-IR" dirty="0">
                <a:cs typeface="Nazanin" panose="00000400000000000000" pitchFamily="2" charset="-78"/>
              </a:rPr>
              <a:t>را نشان داد (</a:t>
            </a:r>
            <a:r>
              <a:rPr lang="en-US" dirty="0">
                <a:cs typeface="Nazanin" panose="00000400000000000000" pitchFamily="2" charset="-78"/>
              </a:rPr>
              <a:t>OR: 1.04</a:t>
            </a:r>
            <a:r>
              <a:rPr lang="fa-IR" dirty="0">
                <a:cs typeface="Nazanin" panose="00000400000000000000" pitchFamily="2" charset="-78"/>
              </a:rPr>
              <a:t>، </a:t>
            </a:r>
            <a:r>
              <a:rPr lang="en-US" dirty="0">
                <a:cs typeface="Nazanin" panose="00000400000000000000" pitchFamily="2" charset="-78"/>
              </a:rPr>
              <a:t>95% CI: 1.01-1.07</a:t>
            </a:r>
            <a:r>
              <a:rPr lang="fa-IR" dirty="0">
                <a:cs typeface="Nazanin" panose="00000400000000000000" pitchFamily="2" charset="-78"/>
              </a:rPr>
              <a:t>، </a:t>
            </a:r>
            <a:r>
              <a:rPr lang="en-US" dirty="0">
                <a:cs typeface="Nazanin" panose="00000400000000000000" pitchFamily="2" charset="-78"/>
              </a:rPr>
              <a:t>p = 0.011</a:t>
            </a:r>
            <a:r>
              <a:rPr lang="fa-IR" dirty="0">
                <a:cs typeface="Nazanin" panose="00000400000000000000" pitchFamily="2" charset="-78"/>
              </a:rPr>
              <a:t>). اگرچه، شیوع </a:t>
            </a:r>
            <a:r>
              <a:rPr lang="en-US" dirty="0">
                <a:cs typeface="Nazanin" panose="00000400000000000000" pitchFamily="2" charset="-78"/>
              </a:rPr>
              <a:t>IFG </a:t>
            </a:r>
            <a:r>
              <a:rPr lang="fa-IR" dirty="0">
                <a:cs typeface="Nazanin" panose="00000400000000000000" pitchFamily="2" charset="-78"/>
              </a:rPr>
              <a:t>نسبتاً بدون تغییر باقی ماند (</a:t>
            </a:r>
            <a:r>
              <a:rPr lang="en-US" dirty="0">
                <a:cs typeface="Nazanin" panose="00000400000000000000" pitchFamily="2" charset="-78"/>
              </a:rPr>
              <a:t>OR: 0.98</a:t>
            </a:r>
            <a:r>
              <a:rPr lang="fa-IR" dirty="0">
                <a:cs typeface="Nazanin" panose="00000400000000000000" pitchFamily="2" charset="-78"/>
              </a:rPr>
              <a:t>، </a:t>
            </a:r>
            <a:r>
              <a:rPr lang="en-US" dirty="0">
                <a:cs typeface="Nazanin" panose="00000400000000000000" pitchFamily="2" charset="-78"/>
              </a:rPr>
              <a:t>95% CI: 0.95-1.00</a:t>
            </a:r>
            <a:r>
              <a:rPr lang="fa-IR" dirty="0">
                <a:cs typeface="Nazanin" panose="00000400000000000000" pitchFamily="2" charset="-78"/>
              </a:rPr>
              <a:t>، </a:t>
            </a:r>
            <a:r>
              <a:rPr lang="en-US" dirty="0">
                <a:cs typeface="Nazanin" panose="00000400000000000000" pitchFamily="2" charset="-78"/>
              </a:rPr>
              <a:t>p = 0.167</a:t>
            </a:r>
            <a:r>
              <a:rPr lang="fa-IR" dirty="0">
                <a:cs typeface="Nazanin" panose="00000400000000000000" pitchFamily="2" charset="-78"/>
              </a:rPr>
              <a:t>). در این دوره، آگاهی از </a:t>
            </a:r>
            <a:r>
              <a:rPr lang="en-US" dirty="0">
                <a:cs typeface="Nazanin" panose="00000400000000000000" pitchFamily="2" charset="-78"/>
              </a:rPr>
              <a:t>DM </a:t>
            </a:r>
            <a:r>
              <a:rPr lang="fa-IR" dirty="0">
                <a:cs typeface="Nazanin" panose="00000400000000000000" pitchFamily="2" charset="-78"/>
              </a:rPr>
              <a:t>بهبود یافت.</a:t>
            </a:r>
          </a:p>
          <a:p>
            <a:pPr marL="0" indent="0">
              <a:buNone/>
            </a:pPr>
            <a:r>
              <a:rPr lang="fa-IR" dirty="0">
                <a:cs typeface="Nazanin" panose="00000400000000000000" pitchFamily="2" charset="-78"/>
              </a:rPr>
              <a:t> شیوع دیابت تشخیص داده نشده از 45.7٪ به 24.7٪ کاهش یافته است (0.001 &gt; </a:t>
            </a:r>
            <a:r>
              <a:rPr lang="en-US" dirty="0">
                <a:cs typeface="Nazanin" panose="00000400000000000000" pitchFamily="2" charset="-78"/>
              </a:rPr>
              <a:t>P</a:t>
            </a:r>
            <a:r>
              <a:rPr lang="fa-IR" dirty="0">
                <a:cs typeface="Nazanin" panose="00000400000000000000" pitchFamily="2" charset="-78"/>
              </a:rPr>
              <a:t>). تجزیه و تحلیل </a:t>
            </a:r>
            <a:r>
              <a:rPr lang="en-US" dirty="0">
                <a:cs typeface="Nazanin" panose="00000400000000000000" pitchFamily="2" charset="-78"/>
              </a:rPr>
              <a:t>PAF </a:t>
            </a:r>
            <a:r>
              <a:rPr lang="fa-IR" dirty="0">
                <a:cs typeface="Nazanin" panose="00000400000000000000" pitchFamily="2" charset="-78"/>
              </a:rPr>
              <a:t>نشان داد که 33.78٪، 10.25٪ و 30.56٪ از دیابت شایع را می توان به اضافه وزن (</a:t>
            </a:r>
            <a:r>
              <a:rPr lang="en-US" dirty="0">
                <a:cs typeface="Nazanin" panose="00000400000000000000" pitchFamily="2" charset="-78"/>
              </a:rPr>
              <a:t>BMI ≥ 25 </a:t>
            </a:r>
            <a:r>
              <a:rPr lang="fa-IR" dirty="0">
                <a:cs typeface="Nazanin" panose="00000400000000000000" pitchFamily="2" charset="-78"/>
              </a:rPr>
              <a:t>کیلوگرم بر متر مربع)، چاقی عمومی (</a:t>
            </a:r>
            <a:r>
              <a:rPr lang="en-US" dirty="0">
                <a:cs typeface="Nazanin" panose="00000400000000000000" pitchFamily="2" charset="-78"/>
              </a:rPr>
              <a:t>BMI ≥ 30 </a:t>
            </a:r>
            <a:r>
              <a:rPr lang="fa-IR" dirty="0">
                <a:cs typeface="Nazanin" panose="00000400000000000000" pitchFamily="2" charset="-78"/>
              </a:rPr>
              <a:t>کیلوگرم بر متر مربع)، و چاقی مرکزی (دور کمر 90 ≥ 90) نسبت داد. سانتی متر)، به ترتیب. علاوه بر این، نرخ افزایش </a:t>
            </a:r>
            <a:r>
              <a:rPr lang="en-US" dirty="0">
                <a:cs typeface="Nazanin" panose="00000400000000000000" pitchFamily="2" charset="-78"/>
              </a:rPr>
              <a:t>DM </a:t>
            </a:r>
            <a:r>
              <a:rPr lang="fa-IR" dirty="0">
                <a:cs typeface="Nazanin" panose="00000400000000000000" pitchFamily="2" charset="-78"/>
              </a:rPr>
              <a:t>در سال‌های 2005 تا 2011، در افراد چاق مرضی 20 برابر بیشتر از افراد لاغر بود.</a:t>
            </a:r>
            <a:endParaRPr lang="en-US" dirty="0">
              <a:cs typeface="Nazanin" panose="00000400000000000000" pitchFamily="2" charset="-78"/>
            </a:endParaRPr>
          </a:p>
          <a:p>
            <a:pPr marL="0" indent="0">
              <a:buNone/>
            </a:pPr>
            <a:endParaRPr lang="fa-IR" dirty="0">
              <a:cs typeface="Nazanin" panose="00000400000000000000" pitchFamily="2" charset="-78"/>
            </a:endParaRPr>
          </a:p>
        </p:txBody>
      </p:sp>
    </p:spTree>
    <p:extLst>
      <p:ext uri="{BB962C8B-B14F-4D97-AF65-F5344CB8AC3E}">
        <p14:creationId xmlns:p14="http://schemas.microsoft.com/office/powerpoint/2010/main" val="143560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32DF4-A8C7-F599-8DB0-9256D275780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2CE8699-A549-7FE4-5AB6-4A846925A8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221" t="39879" r="27670" b="24242"/>
          <a:stretch/>
        </p:blipFill>
        <p:spPr>
          <a:xfrm>
            <a:off x="2140480" y="1311214"/>
            <a:ext cx="8004184" cy="4937186"/>
          </a:xfrm>
          <a:prstGeom prst="rect">
            <a:avLst/>
          </a:prstGeom>
        </p:spPr>
      </p:pic>
    </p:spTree>
    <p:extLst>
      <p:ext uri="{BB962C8B-B14F-4D97-AF65-F5344CB8AC3E}">
        <p14:creationId xmlns:p14="http://schemas.microsoft.com/office/powerpoint/2010/main" val="40902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42170"/>
          </a:xfrm>
        </p:spPr>
        <p:txBody>
          <a:bodyPr>
            <a:normAutofit fontScale="90000"/>
          </a:bodyPr>
          <a:lstStyle/>
          <a:p>
            <a:endParaRPr lang="fa-IR" dirty="0"/>
          </a:p>
        </p:txBody>
      </p:sp>
      <p:sp>
        <p:nvSpPr>
          <p:cNvPr id="3" name="Content Placeholder 2"/>
          <p:cNvSpPr>
            <a:spLocks noGrp="1"/>
          </p:cNvSpPr>
          <p:nvPr>
            <p:ph idx="1"/>
          </p:nvPr>
        </p:nvSpPr>
        <p:spPr>
          <a:xfrm>
            <a:off x="677334" y="1064713"/>
            <a:ext cx="8596668" cy="4976650"/>
          </a:xfrm>
        </p:spPr>
        <p:txBody>
          <a:bodyPr/>
          <a:lstStyle/>
          <a:p>
            <a:pPr>
              <a:buFont typeface="Wingdings" panose="05000000000000000000" pitchFamily="2" charset="2"/>
              <a:buChar char="v"/>
            </a:pPr>
            <a:r>
              <a:rPr lang="fa-IR" sz="2400" b="1" dirty="0">
                <a:solidFill>
                  <a:srgbClr val="6E1267"/>
                </a:solidFill>
                <a:latin typeface="+mj-lt"/>
                <a:cs typeface="Nazanin" panose="00000400000000000000" pitchFamily="2" charset="-78"/>
              </a:rPr>
              <a:t>معرفی</a:t>
            </a:r>
            <a:endParaRPr lang="en-US" sz="2400" b="1" dirty="0">
              <a:solidFill>
                <a:srgbClr val="6E1267"/>
              </a:solidFill>
              <a:latin typeface="+mj-lt"/>
              <a:cs typeface="Nazanin" panose="00000400000000000000" pitchFamily="2" charset="-78"/>
            </a:endParaRPr>
          </a:p>
          <a:p>
            <a:pPr marL="0" indent="0">
              <a:buNone/>
            </a:pPr>
            <a:endParaRPr lang="fa-IR" dirty="0">
              <a:cs typeface="Nazanin" panose="00000400000000000000" pitchFamily="2" charset="-78"/>
            </a:endParaRPr>
          </a:p>
          <a:p>
            <a:pPr marL="0" indent="0">
              <a:buNone/>
            </a:pPr>
            <a:endParaRPr lang="fa-IR" dirty="0">
              <a:cs typeface="Nazanin" panose="00000400000000000000" pitchFamily="2" charset="-78"/>
            </a:endParaRPr>
          </a:p>
          <a:p>
            <a:pPr marL="0" indent="0">
              <a:buNone/>
            </a:pPr>
            <a:r>
              <a:rPr lang="fa-IR" dirty="0">
                <a:cs typeface="Nazanin" panose="00000400000000000000" pitchFamily="2" charset="-78"/>
              </a:rPr>
              <a:t>دیابت ملیتوس (</a:t>
            </a:r>
            <a:r>
              <a:rPr lang="en-US" dirty="0">
                <a:cs typeface="Nazanin" panose="00000400000000000000" pitchFamily="2" charset="-78"/>
              </a:rPr>
              <a:t>DM</a:t>
            </a:r>
            <a:r>
              <a:rPr lang="fa-IR" dirty="0">
                <a:cs typeface="Nazanin" panose="00000400000000000000" pitchFamily="2" charset="-78"/>
              </a:rPr>
              <a:t>) یک نگرانی بهداشت عمومی جهانی است که به ابعاد خیره کننده ای رسیده است. بر اساس گزارش اخیر فدراسیون بین المللی دیابت (</a:t>
            </a:r>
            <a:r>
              <a:rPr lang="en-US" dirty="0">
                <a:cs typeface="Nazanin" panose="00000400000000000000" pitchFamily="2" charset="-78"/>
              </a:rPr>
              <a:t>IDF</a:t>
            </a:r>
            <a:r>
              <a:rPr lang="fa-IR" dirty="0">
                <a:cs typeface="Nazanin" panose="00000400000000000000" pitchFamily="2" charset="-78"/>
              </a:rPr>
              <a:t>)، دیابت 366 میلیون نفر را در سال 2011 تحت تاثیر قرار داده است و انتظار می رود این تعداد تا سال 2030 به 552 میلیون نفر افزایش یابد.</a:t>
            </a:r>
          </a:p>
          <a:p>
            <a:pPr marL="0" indent="0">
              <a:buNone/>
            </a:pPr>
            <a:r>
              <a:rPr lang="fa-IR" dirty="0">
                <a:cs typeface="Nazanin" panose="00000400000000000000" pitchFamily="2" charset="-78"/>
              </a:rPr>
              <a:t>اطلس دیابت </a:t>
            </a:r>
            <a:r>
              <a:rPr lang="en-US" dirty="0">
                <a:cs typeface="Nazanin" panose="00000400000000000000" pitchFamily="2" charset="-78"/>
              </a:rPr>
              <a:t>IDF </a:t>
            </a:r>
            <a:r>
              <a:rPr lang="fa-IR" dirty="0">
                <a:cs typeface="Nazanin" panose="00000400000000000000" pitchFamily="2" charset="-78"/>
              </a:rPr>
              <a:t>همچنین بیان کرد که منطقه خاورمیانه و شمال آفریقا (</a:t>
            </a:r>
            <a:r>
              <a:rPr lang="en-US" dirty="0">
                <a:cs typeface="Nazanin" panose="00000400000000000000" pitchFamily="2" charset="-78"/>
              </a:rPr>
              <a:t>MENA</a:t>
            </a:r>
            <a:r>
              <a:rPr lang="fa-IR" dirty="0">
                <a:cs typeface="Nazanin" panose="00000400000000000000" pitchFamily="2" charset="-78"/>
              </a:rPr>
              <a:t>) در حال حاضر بالاترین میزان شیوع دیابت در منطقه را دارد و پیش بینی می شود تا سال 2030 دومین افزایش نسبی پس از آفریقا را داشته باشد. مطابق با این داده ها، ما افزایش قابل توجهی در شیوع ملی </a:t>
            </a:r>
            <a:r>
              <a:rPr lang="en-US" dirty="0">
                <a:cs typeface="Nazanin" panose="00000400000000000000" pitchFamily="2" charset="-78"/>
              </a:rPr>
              <a:t>DM </a:t>
            </a:r>
            <a:r>
              <a:rPr lang="fa-IR" dirty="0">
                <a:cs typeface="Nazanin" panose="00000400000000000000" pitchFamily="2" charset="-78"/>
              </a:rPr>
              <a:t>از 7.7٪ به 8.7٪ در یک دوره سه ساله (2005-2007) گزارش کرده ایم. روند صعودی در سایر کشورهای در حال توسعه و توسعه یافته نیز گزارش شده است. بین سالهای 1993 و 2003، شیوع دیابت در چین تقریباً سه برابر شد (1.9٪ در مقابل 5.6٪) .</a:t>
            </a:r>
          </a:p>
          <a:p>
            <a:pPr marL="0" indent="0">
              <a:buNone/>
            </a:pPr>
            <a:r>
              <a:rPr lang="fa-IR" dirty="0">
                <a:cs typeface="Nazanin" panose="00000400000000000000" pitchFamily="2" charset="-78"/>
              </a:rPr>
              <a:t>در بریتانیا، شیوع دیابت از 2.8٪ به 4.3٪ در یک دوره 10 ساله (1996-2005) افزایش یافت.  به طور مشابه، بین سال‌های 1995 و 2005، نسبت بزرگسالان کانادایی مبتلا به دیابت 69 درصد (5.2 درصد در مقابل 8.8 درصد) افزایش یافت.</a:t>
            </a:r>
            <a:endParaRPr lang="en-US" dirty="0">
              <a:cs typeface="Nazanin" panose="00000400000000000000" pitchFamily="2" charset="-78"/>
            </a:endParaRPr>
          </a:p>
          <a:p>
            <a:endParaRPr lang="fa-IR" dirty="0">
              <a:cs typeface="Nazanin" panose="00000400000000000000" pitchFamily="2" charset="-78"/>
            </a:endParaRPr>
          </a:p>
        </p:txBody>
      </p:sp>
    </p:spTree>
    <p:extLst>
      <p:ext uri="{BB962C8B-B14F-4D97-AF65-F5344CB8AC3E}">
        <p14:creationId xmlns:p14="http://schemas.microsoft.com/office/powerpoint/2010/main" val="292507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76" y="459288"/>
            <a:ext cx="8596668" cy="342378"/>
          </a:xfrm>
        </p:spPr>
        <p:txBody>
          <a:bodyPr>
            <a:normAutofit fontScale="90000"/>
          </a:bodyPr>
          <a:lstStyle/>
          <a:p>
            <a:endParaRPr lang="fa-IR" dirty="0"/>
          </a:p>
        </p:txBody>
      </p:sp>
      <p:sp>
        <p:nvSpPr>
          <p:cNvPr id="3" name="Content Placeholder 2"/>
          <p:cNvSpPr>
            <a:spLocks noGrp="1"/>
          </p:cNvSpPr>
          <p:nvPr>
            <p:ph idx="1"/>
          </p:nvPr>
        </p:nvSpPr>
        <p:spPr>
          <a:xfrm>
            <a:off x="890276" y="1340284"/>
            <a:ext cx="8596668" cy="5089385"/>
          </a:xfrm>
        </p:spPr>
        <p:txBody>
          <a:bodyPr>
            <a:normAutofit lnSpcReduction="10000"/>
          </a:bodyPr>
          <a:lstStyle/>
          <a:p>
            <a:pPr marL="0" indent="0">
              <a:buNone/>
            </a:pPr>
            <a:r>
              <a:rPr lang="fa-IR" dirty="0">
                <a:cs typeface="Nazanin" panose="00000400000000000000" pitchFamily="2" charset="-78"/>
              </a:rPr>
              <a:t>در سال 2007، </a:t>
            </a:r>
            <a:r>
              <a:rPr lang="en-US" dirty="0">
                <a:cs typeface="Nazanin" panose="00000400000000000000" pitchFamily="2" charset="-78"/>
              </a:rPr>
              <a:t>DM 174 </a:t>
            </a:r>
            <a:r>
              <a:rPr lang="fa-IR" dirty="0">
                <a:cs typeface="Nazanin" panose="00000400000000000000" pitchFamily="2" charset="-78"/>
              </a:rPr>
              <a:t>میلیارد دلار از هزینه های بهداشتی در ایالات متحده را به خود اختصاص داد. </a:t>
            </a:r>
          </a:p>
          <a:p>
            <a:pPr marL="0" indent="0">
              <a:buNone/>
            </a:pPr>
            <a:r>
              <a:rPr lang="fa-IR" dirty="0">
                <a:cs typeface="Nazanin" panose="00000400000000000000" pitchFamily="2" charset="-78"/>
              </a:rPr>
              <a:t>در ایران، هزینه مستقیم سالانه </a:t>
            </a:r>
            <a:r>
              <a:rPr lang="en-US" dirty="0">
                <a:cs typeface="Nazanin" panose="00000400000000000000" pitchFamily="2" charset="-78"/>
              </a:rPr>
              <a:t>DM </a:t>
            </a:r>
            <a:r>
              <a:rPr lang="fa-IR" dirty="0">
                <a:cs typeface="Nazanin" panose="00000400000000000000" pitchFamily="2" charset="-78"/>
              </a:rPr>
              <a:t>در سال 2009 590 میلیون دلار برآورد شد. در واقع، بار </a:t>
            </a:r>
            <a:r>
              <a:rPr lang="en-US" dirty="0">
                <a:cs typeface="Nazanin" panose="00000400000000000000" pitchFamily="2" charset="-78"/>
              </a:rPr>
              <a:t>DM </a:t>
            </a:r>
            <a:r>
              <a:rPr lang="fa-IR" dirty="0">
                <a:cs typeface="Nazanin" panose="00000400000000000000" pitchFamily="2" charset="-78"/>
              </a:rPr>
              <a:t>محدود به هزینه های مستقیم مراقبت های بهداشتی نیست. هزینه های غیرمستقیم ناشی از کاهش بهره وری و مرگ و میر زودرس در بزرگسالان در سن کار نیز به این فاجعه جهانی کمک می کند که به ابعاد فاجعه باری می رسد. </a:t>
            </a:r>
          </a:p>
          <a:p>
            <a:pPr marL="0" indent="0">
              <a:buNone/>
            </a:pPr>
            <a:r>
              <a:rPr lang="fa-IR" dirty="0">
                <a:cs typeface="Nazanin" panose="00000400000000000000" pitchFamily="2" charset="-78"/>
              </a:rPr>
              <a:t>علاوه بر منابع بهداشتی تخصیص یافته برای دیابت، منابع فراوانی به سمت مدیریت اختلال گلوکز ناشتا (</a:t>
            </a:r>
            <a:r>
              <a:rPr lang="en-US" dirty="0">
                <a:cs typeface="Nazanin" panose="00000400000000000000" pitchFamily="2" charset="-78"/>
              </a:rPr>
              <a:t>IFG</a:t>
            </a:r>
            <a:r>
              <a:rPr lang="fa-IR" dirty="0">
                <a:cs typeface="Nazanin" panose="00000400000000000000" pitchFamily="2" charset="-78"/>
              </a:rPr>
              <a:t>)، یک وضعیت پیش از دیابت، هدایت می شود. افراد مبتلا به </a:t>
            </a:r>
            <a:r>
              <a:rPr lang="en-US" dirty="0">
                <a:cs typeface="Nazanin" panose="00000400000000000000" pitchFamily="2" charset="-78"/>
              </a:rPr>
              <a:t>IFG </a:t>
            </a:r>
            <a:r>
              <a:rPr lang="fa-IR" dirty="0">
                <a:cs typeface="Nazanin" panose="00000400000000000000" pitchFamily="2" charset="-78"/>
              </a:rPr>
              <a:t>در مقایسه با افراد سالم، هزینه های پزشکی بالاتری دارند که عمدتاً به دلیل عوارض قلبی عروقی است.</a:t>
            </a:r>
          </a:p>
          <a:p>
            <a:pPr marL="0" indent="0">
              <a:buNone/>
            </a:pPr>
            <a:r>
              <a:rPr lang="fa-IR" dirty="0">
                <a:cs typeface="Nazanin" panose="00000400000000000000" pitchFamily="2" charset="-78"/>
              </a:rPr>
              <a:t> علاوه بر این، تخمین زده شده است که حدود 70 درصد از افراد مبتلا به </a:t>
            </a:r>
            <a:r>
              <a:rPr lang="en-US" dirty="0">
                <a:cs typeface="Nazanin" panose="00000400000000000000" pitchFamily="2" charset="-78"/>
              </a:rPr>
              <a:t>IFG</a:t>
            </a:r>
            <a:r>
              <a:rPr lang="fa-IR" dirty="0">
                <a:cs typeface="Nazanin" panose="00000400000000000000" pitchFamily="2" charset="-78"/>
              </a:rPr>
              <a:t>، در نهایت به دیابت پیشرفت خواهند کرد. </a:t>
            </a:r>
          </a:p>
          <a:p>
            <a:pPr marL="0" indent="0">
              <a:buNone/>
            </a:pPr>
            <a:r>
              <a:rPr lang="fa-IR" dirty="0">
                <a:cs typeface="Nazanin" panose="00000400000000000000" pitchFamily="2" charset="-78"/>
              </a:rPr>
              <a:t>عدم تحرک بدنی، انتقال سریع اقتصادی و شهرنشینی، دریافت کالری بیش از حد و مهمتر از آن، چاقی، ارتباط نزدیکی با دیابت دارند.</a:t>
            </a:r>
          </a:p>
          <a:p>
            <a:pPr marL="0" indent="0">
              <a:buNone/>
            </a:pPr>
            <a:r>
              <a:rPr lang="fa-IR" dirty="0">
                <a:cs typeface="Nazanin" panose="00000400000000000000" pitchFamily="2" charset="-78"/>
              </a:rPr>
              <a:t> با افزایش شتابان شیوع چاقی در 20 سال گذشته، فرض بر این است که کشورهای در حال توسعه به زودی با افزایش </a:t>
            </a:r>
            <a:r>
              <a:rPr lang="en-US" dirty="0">
                <a:cs typeface="Nazanin" panose="00000400000000000000" pitchFamily="2" charset="-78"/>
              </a:rPr>
              <a:t>DM </a:t>
            </a:r>
            <a:r>
              <a:rPr lang="fa-IR" dirty="0">
                <a:cs typeface="Nazanin" panose="00000400000000000000" pitchFamily="2" charset="-78"/>
              </a:rPr>
              <a:t>مواجه خواهند شد. شیوع چاقی در ایران از 13.6 درصد در سال 1999 به 22.3 درصد در سال 2007 رسیده است.</a:t>
            </a:r>
          </a:p>
          <a:p>
            <a:pPr marL="0" indent="0">
              <a:buNone/>
            </a:pPr>
            <a:r>
              <a:rPr lang="fa-IR" dirty="0">
                <a:cs typeface="Nazanin" panose="00000400000000000000" pitchFamily="2" charset="-78"/>
              </a:rPr>
              <a:t> اعتقاد بر این است که چاقی، چه به شکل عمومی و چه به شکل مرکزی، یک عامل خطر مهم برای ایجاد دیابت نوع 2 است. نشان داده شده است که یک واحد افزایش در شاخص توده بدنی (</a:t>
            </a:r>
            <a:r>
              <a:rPr lang="en-US" dirty="0">
                <a:cs typeface="Nazanin" panose="00000400000000000000" pitchFamily="2" charset="-78"/>
              </a:rPr>
              <a:t>BMI</a:t>
            </a:r>
            <a:r>
              <a:rPr lang="fa-IR" dirty="0">
                <a:cs typeface="Nazanin" panose="00000400000000000000" pitchFamily="2" charset="-78"/>
              </a:rPr>
              <a:t>) بروز </a:t>
            </a:r>
            <a:r>
              <a:rPr lang="en-US" dirty="0">
                <a:cs typeface="Nazanin" panose="00000400000000000000" pitchFamily="2" charset="-78"/>
              </a:rPr>
              <a:t>DM </a:t>
            </a:r>
            <a:r>
              <a:rPr lang="fa-IR" dirty="0">
                <a:cs typeface="Nazanin" panose="00000400000000000000" pitchFamily="2" charset="-78"/>
              </a:rPr>
              <a:t>را تا 25 درصد افزایش می دهد .</a:t>
            </a:r>
            <a:endParaRPr lang="en-US" dirty="0">
              <a:cs typeface="Nazanin" panose="00000400000000000000" pitchFamily="2" charset="-78"/>
            </a:endParaRPr>
          </a:p>
          <a:p>
            <a:endParaRPr lang="fa-IR" dirty="0"/>
          </a:p>
        </p:txBody>
      </p:sp>
    </p:spTree>
    <p:extLst>
      <p:ext uri="{BB962C8B-B14F-4D97-AF65-F5344CB8AC3E}">
        <p14:creationId xmlns:p14="http://schemas.microsoft.com/office/powerpoint/2010/main" val="29292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F944F-F6A1-D134-43CA-E06785E8EE9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E1710210-2035-F10A-E76B-2D53DBFE514C}"/>
              </a:ext>
            </a:extLst>
          </p:cNvPr>
          <p:cNvSpPr>
            <a:spLocks noGrp="1"/>
          </p:cNvSpPr>
          <p:nvPr>
            <p:ph idx="1"/>
          </p:nvPr>
        </p:nvSpPr>
        <p:spPr>
          <a:xfrm>
            <a:off x="677334" y="992039"/>
            <a:ext cx="8596668" cy="5049324"/>
          </a:xfrm>
        </p:spPr>
        <p:txBody>
          <a:bodyPr/>
          <a:lstStyle/>
          <a:p>
            <a:pPr>
              <a:buFont typeface="Wingdings" panose="05000000000000000000" pitchFamily="2" charset="2"/>
              <a:buChar char="v"/>
            </a:pPr>
            <a:r>
              <a:rPr lang="fa-IR" sz="2400" dirty="0">
                <a:solidFill>
                  <a:srgbClr val="7030A0"/>
                </a:solidFill>
                <a:cs typeface="Nazanin" panose="00000400000000000000" pitchFamily="2" charset="-78"/>
              </a:rPr>
              <a:t>روش ها:</a:t>
            </a:r>
          </a:p>
          <a:p>
            <a:pPr>
              <a:buFont typeface="Wingdings" panose="05000000000000000000" pitchFamily="2" charset="2"/>
              <a:buChar char="v"/>
            </a:pPr>
            <a:endParaRPr lang="fa-IR" sz="2400" dirty="0">
              <a:solidFill>
                <a:srgbClr val="7030A0"/>
              </a:solidFill>
            </a:endParaRPr>
          </a:p>
          <a:p>
            <a:endParaRPr lang="fa-IR" dirty="0"/>
          </a:p>
          <a:p>
            <a:r>
              <a:rPr lang="en-US" dirty="0"/>
              <a:t>SuRFNCD-2011</a:t>
            </a:r>
            <a:endParaRPr lang="fa-IR" dirty="0"/>
          </a:p>
          <a:p>
            <a:r>
              <a:rPr lang="en-US" dirty="0"/>
              <a:t>SuRFNCD-2005 and 2007</a:t>
            </a:r>
            <a:endParaRPr lang="fa-IR" dirty="0"/>
          </a:p>
          <a:p>
            <a:r>
              <a:rPr lang="en-US" dirty="0"/>
              <a:t>Physical examination</a:t>
            </a:r>
            <a:endParaRPr lang="fa-IR" dirty="0"/>
          </a:p>
          <a:p>
            <a:r>
              <a:rPr lang="ar-SA" dirty="0"/>
              <a:t>ارزیابی آزمایشگاهی</a:t>
            </a:r>
            <a:endParaRPr lang="fa-IR" dirty="0"/>
          </a:p>
          <a:p>
            <a:r>
              <a:rPr lang="ar-SA" dirty="0"/>
              <a:t>پرسشنامه و تعاریف</a:t>
            </a:r>
            <a:endParaRPr lang="fa-IR" dirty="0"/>
          </a:p>
          <a:p>
            <a:r>
              <a:rPr lang="en-US" dirty="0"/>
              <a:t>Statistical analysis</a:t>
            </a:r>
          </a:p>
        </p:txBody>
      </p:sp>
    </p:spTree>
    <p:extLst>
      <p:ext uri="{BB962C8B-B14F-4D97-AF65-F5344CB8AC3E}">
        <p14:creationId xmlns:p14="http://schemas.microsoft.com/office/powerpoint/2010/main" val="1699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29644"/>
          </a:xfrm>
        </p:spPr>
        <p:txBody>
          <a:bodyPr>
            <a:normAutofit fontScale="90000"/>
          </a:bodyPr>
          <a:lstStyle/>
          <a:p>
            <a:endParaRPr lang="fa-IR" dirty="0"/>
          </a:p>
        </p:txBody>
      </p:sp>
      <p:sp>
        <p:nvSpPr>
          <p:cNvPr id="3" name="Content Placeholder 2"/>
          <p:cNvSpPr>
            <a:spLocks noGrp="1"/>
          </p:cNvSpPr>
          <p:nvPr>
            <p:ph idx="1"/>
          </p:nvPr>
        </p:nvSpPr>
        <p:spPr>
          <a:xfrm>
            <a:off x="677334" y="1189973"/>
            <a:ext cx="8596668" cy="4851389"/>
          </a:xfrm>
        </p:spPr>
        <p:txBody>
          <a:bodyPr>
            <a:normAutofit/>
          </a:bodyPr>
          <a:lstStyle/>
          <a:p>
            <a:pPr>
              <a:buFont typeface="Wingdings" panose="05000000000000000000" pitchFamily="2" charset="2"/>
              <a:buChar char="v"/>
            </a:pPr>
            <a:r>
              <a:rPr lang="fa-IR" sz="2400" b="1" dirty="0">
                <a:solidFill>
                  <a:srgbClr val="6E1267"/>
                </a:solidFill>
                <a:cs typeface="Nazanin" panose="00000400000000000000" pitchFamily="2" charset="-78"/>
              </a:rPr>
              <a:t>برآوردهای ملی 2011</a:t>
            </a:r>
            <a:endParaRPr lang="en-US" sz="2400" b="1" dirty="0">
              <a:solidFill>
                <a:srgbClr val="6E1267"/>
              </a:solidFill>
              <a:cs typeface="Nazanin" panose="00000400000000000000" pitchFamily="2" charset="-78"/>
            </a:endParaRPr>
          </a:p>
          <a:p>
            <a:pPr marL="0" indent="0">
              <a:buNone/>
            </a:pPr>
            <a:r>
              <a:rPr lang="fa-IR" dirty="0">
                <a:cs typeface="Nazanin" panose="00000400000000000000" pitchFamily="2" charset="-78"/>
              </a:rPr>
              <a:t> </a:t>
            </a:r>
            <a:endParaRPr lang="en-US" dirty="0">
              <a:cs typeface="Nazanin" panose="00000400000000000000" pitchFamily="2" charset="-78"/>
            </a:endParaRPr>
          </a:p>
          <a:p>
            <a:pPr marL="0" indent="0">
              <a:buNone/>
            </a:pPr>
            <a:r>
              <a:rPr lang="fa-IR" dirty="0">
                <a:cs typeface="Nazanin" panose="00000400000000000000" pitchFamily="2" charset="-78"/>
              </a:rPr>
              <a:t>تخمین جمعیت ملی و نرخ شیوع </a:t>
            </a:r>
            <a:r>
              <a:rPr lang="en-US" dirty="0">
                <a:cs typeface="Nazanin" panose="00000400000000000000" pitchFamily="2" charset="-78"/>
              </a:rPr>
              <a:t>IFG</a:t>
            </a:r>
            <a:r>
              <a:rPr lang="fa-IR" dirty="0">
                <a:cs typeface="Nazanin" panose="00000400000000000000" pitchFamily="2" charset="-78"/>
              </a:rPr>
              <a:t>، دیابت تشخیص داده نشده، دیابت شناخته شده و دیابت کل در سال 2011 در جدول 1 ارائه شده است. حدود 11.4 درصد از بزرگسالان ایرانی 25 تا 70 ساله، یعنی 4.52 میلیون، مبتلا به دیابت بودند. 5.81 میلیون دیگر یا 14.6٪ با </a:t>
            </a:r>
            <a:r>
              <a:rPr lang="en-US" dirty="0">
                <a:cs typeface="Nazanin" panose="00000400000000000000" pitchFamily="2" charset="-78"/>
              </a:rPr>
              <a:t>IFG </a:t>
            </a:r>
            <a:r>
              <a:rPr lang="fa-IR" dirty="0">
                <a:cs typeface="Nazanin" panose="00000400000000000000" pitchFamily="2" charset="-78"/>
              </a:rPr>
              <a:t>تشخیص داده شدند. در سال 2011، از هر چهار بیمار مبتلا به دیابت، یک نفر از وضعیت بیماری خود آگاه نبود (8.7٪ شناخته شده در مقابل 2.7٪ تشخیص داده نشده). شیوع </a:t>
            </a:r>
            <a:r>
              <a:rPr lang="en-US" dirty="0">
                <a:cs typeface="Nazanin" panose="00000400000000000000" pitchFamily="2" charset="-78"/>
              </a:rPr>
              <a:t>IFG </a:t>
            </a:r>
            <a:r>
              <a:rPr lang="fa-IR" dirty="0">
                <a:cs typeface="Nazanin" panose="00000400000000000000" pitchFamily="2" charset="-78"/>
              </a:rPr>
              <a:t>به طور قابل توجهی با افزایش سن افزایش یافته است. بزرگسالان در مسن ترین رده سنی (56-70 سال) دو نفر بودند.</a:t>
            </a:r>
            <a:endParaRPr lang="en-US" dirty="0">
              <a:cs typeface="Nazanin" panose="00000400000000000000" pitchFamily="2" charset="-78"/>
            </a:endParaRPr>
          </a:p>
          <a:p>
            <a:pPr marL="0" indent="0">
              <a:buNone/>
            </a:pPr>
            <a:endParaRPr lang="fa-IR" dirty="0">
              <a:cs typeface="Nazanin" panose="00000400000000000000" pitchFamily="2" charset="-78"/>
            </a:endParaRPr>
          </a:p>
        </p:txBody>
      </p:sp>
    </p:spTree>
    <p:extLst>
      <p:ext uri="{BB962C8B-B14F-4D97-AF65-F5344CB8AC3E}">
        <p14:creationId xmlns:p14="http://schemas.microsoft.com/office/powerpoint/2010/main" val="38402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3B512-8DA5-DEE6-F83B-F9D240B8C580}"/>
              </a:ext>
            </a:extLst>
          </p:cNvPr>
          <p:cNvSpPr>
            <a:spLocks noGrp="1"/>
          </p:cNvSpPr>
          <p:nvPr>
            <p:ph type="title"/>
          </p:nvPr>
        </p:nvSpPr>
        <p:spPr>
          <a:xfrm>
            <a:off x="677334" y="609600"/>
            <a:ext cx="8596668" cy="13227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FA9EF507-7455-3DD1-3E86-872BF44BCCCB}"/>
              </a:ext>
            </a:extLst>
          </p:cNvPr>
          <p:cNvSpPr>
            <a:spLocks noGrp="1"/>
          </p:cNvSpPr>
          <p:nvPr>
            <p:ph idx="1"/>
          </p:nvPr>
        </p:nvSpPr>
        <p:spPr>
          <a:xfrm>
            <a:off x="1229424" y="207034"/>
            <a:ext cx="8596668" cy="6323161"/>
          </a:xfrm>
        </p:spPr>
        <p:txBody>
          <a:bodyPr>
            <a:normAutofit fontScale="85000" lnSpcReduction="10000"/>
          </a:bodyPr>
          <a:lstStyle/>
          <a:p>
            <a:pPr marL="1714500" lvl="3" indent="-457200">
              <a:buFont typeface="Wingdings" panose="05000000000000000000" pitchFamily="2" charset="2"/>
              <a:buChar char="v"/>
            </a:pPr>
            <a:r>
              <a:rPr lang="ar-SA" sz="3100" b="1" dirty="0">
                <a:solidFill>
                  <a:srgbClr val="7030A0"/>
                </a:solidFill>
                <a:cs typeface="Nazanin" panose="00000400000000000000" pitchFamily="2" charset="-78"/>
              </a:rPr>
              <a:t>روندهای هفت ساله</a:t>
            </a:r>
            <a:endParaRPr lang="en-US" sz="3100" b="1" dirty="0">
              <a:solidFill>
                <a:srgbClr val="7030A0"/>
              </a:solidFill>
              <a:cs typeface="Nazanin" panose="00000400000000000000" pitchFamily="2" charset="-78"/>
            </a:endParaRPr>
          </a:p>
          <a:p>
            <a:pPr marL="1714500" lvl="3" indent="-457200">
              <a:buFont typeface="Wingdings" panose="05000000000000000000" pitchFamily="2" charset="2"/>
              <a:buChar char="v"/>
            </a:pPr>
            <a:endParaRPr lang="ar-SA" sz="3100" b="1" dirty="0">
              <a:solidFill>
                <a:srgbClr val="7030A0"/>
              </a:solidFill>
              <a:cs typeface="Nazanin" panose="00000400000000000000" pitchFamily="2" charset="-78"/>
            </a:endParaRPr>
          </a:p>
          <a:p>
            <a:pPr marL="1257300" lvl="3" indent="0">
              <a:lnSpc>
                <a:spcPct val="160000"/>
              </a:lnSpc>
              <a:buNone/>
            </a:pPr>
            <a:r>
              <a:rPr lang="ar-SA" sz="1800" dirty="0">
                <a:cs typeface="Nazanin" panose="00000400000000000000" pitchFamily="2" charset="-78"/>
              </a:rPr>
              <a:t>شیوع و روند </a:t>
            </a:r>
            <a:r>
              <a:rPr lang="en-US" sz="1800" dirty="0">
                <a:cs typeface="Nazanin" panose="00000400000000000000" pitchFamily="2" charset="-78"/>
              </a:rPr>
              <a:t>IFG، </a:t>
            </a:r>
            <a:r>
              <a:rPr lang="ar-SA" sz="1800" dirty="0">
                <a:cs typeface="Nazanin" panose="00000400000000000000" pitchFamily="2" charset="-78"/>
              </a:rPr>
              <a:t>تشخیص داده نشده، شناخته شده و کل</a:t>
            </a:r>
            <a:r>
              <a:rPr lang="en-US" sz="1800" dirty="0">
                <a:cs typeface="Nazanin" panose="00000400000000000000" pitchFamily="2" charset="-78"/>
              </a:rPr>
              <a:t>DM 2005-2011</a:t>
            </a:r>
            <a:r>
              <a:rPr lang="ar-SA" sz="1800" dirty="0">
                <a:cs typeface="Nazanin" panose="00000400000000000000" pitchFamily="2" charset="-78"/>
              </a:rPr>
              <a:t>در جدول 2 نشان داده شده است. در طول دوره هفت</a:t>
            </a:r>
            <a:r>
              <a:rPr lang="en-US" sz="1800" dirty="0">
                <a:cs typeface="Nazanin" panose="00000400000000000000" pitchFamily="2" charset="-78"/>
              </a:rPr>
              <a:t> </a:t>
            </a:r>
            <a:r>
              <a:rPr lang="ar-SA" sz="1800" dirty="0">
                <a:cs typeface="Nazanin" panose="00000400000000000000" pitchFamily="2" charset="-78"/>
              </a:rPr>
              <a:t>سال، افزایش 35.1٪ در شیوع کلی </a:t>
            </a:r>
            <a:r>
              <a:rPr lang="en-US" sz="1800" dirty="0">
                <a:cs typeface="Nazanin" panose="00000400000000000000" pitchFamily="2" charset="-78"/>
              </a:rPr>
              <a:t>DM </a:t>
            </a:r>
            <a:r>
              <a:rPr lang="ar-SA" sz="1800" dirty="0">
                <a:cs typeface="Nazanin" panose="00000400000000000000" pitchFamily="2" charset="-78"/>
              </a:rPr>
              <a:t>در بین 25-64بزرگسالان یک ساله مورد توجه قرار گرفت. این افزایش مستقل ازسن، جنس، و منطقه محل سکونت [</a:t>
            </a:r>
            <a:r>
              <a:rPr lang="en-US" sz="1800" dirty="0">
                <a:cs typeface="Nazanin" panose="00000400000000000000" pitchFamily="2" charset="-78"/>
              </a:rPr>
              <a:t>OR </a:t>
            </a:r>
            <a:r>
              <a:rPr lang="ar-SA" sz="1800" dirty="0">
                <a:cs typeface="Nazanin" panose="00000400000000000000" pitchFamily="2" charset="-78"/>
              </a:rPr>
              <a:t>برای روند سکولار = 1.05</a:t>
            </a:r>
            <a:r>
              <a:rPr lang="en-US" sz="1800" dirty="0">
                <a:cs typeface="Nazanin" panose="00000400000000000000" pitchFamily="2" charset="-78"/>
              </a:rPr>
              <a:t> </a:t>
            </a:r>
            <a:r>
              <a:rPr lang="ar-SA" sz="1800" dirty="0">
                <a:cs typeface="Nazanin" panose="00000400000000000000" pitchFamily="2" charset="-78"/>
              </a:rPr>
              <a:t>(1.02-1.08)، </a:t>
            </a:r>
            <a:r>
              <a:rPr lang="en-US" sz="1800" dirty="0">
                <a:cs typeface="Nazanin" panose="00000400000000000000" pitchFamily="2" charset="-78"/>
              </a:rPr>
              <a:t>p = 0.005]. </a:t>
            </a:r>
            <a:r>
              <a:rPr lang="ar-SA" sz="1800" dirty="0">
                <a:cs typeface="Nazanin" panose="00000400000000000000" pitchFamily="2" charset="-78"/>
              </a:rPr>
              <a:t>در تجزیه و تحلیل زیر جمعیت، روند افزایشی تنها در بین 45-65 از نظر آماری معنی دار بود</a:t>
            </a:r>
            <a:r>
              <a:rPr lang="en-US" sz="1800" dirty="0">
                <a:cs typeface="Nazanin" panose="00000400000000000000" pitchFamily="2" charset="-78"/>
              </a:rPr>
              <a:t> </a:t>
            </a:r>
            <a:r>
              <a:rPr lang="ar-SA" sz="1800" dirty="0">
                <a:cs typeface="Nazanin" panose="00000400000000000000" pitchFamily="2" charset="-78"/>
              </a:rPr>
              <a:t>سال‌ها، زنان اما نه مردان، و ساکنان شهری اما نه روستایی(جدول 2). </a:t>
            </a:r>
            <a:r>
              <a:rPr lang="en-US" sz="1800" dirty="0">
                <a:cs typeface="Nazanin" panose="00000400000000000000" pitchFamily="2" charset="-78"/>
              </a:rPr>
              <a:t> </a:t>
            </a:r>
            <a:r>
              <a:rPr lang="ar-SA" sz="1800" dirty="0">
                <a:cs typeface="Nazanin" panose="00000400000000000000" pitchFamily="2" charset="-78"/>
              </a:rPr>
              <a:t>در دوره 2005-2011، شناخته شده تا تشخیص داده نشده است</a:t>
            </a:r>
          </a:p>
          <a:p>
            <a:pPr marL="1257300" lvl="3" indent="0">
              <a:lnSpc>
                <a:spcPct val="160000"/>
              </a:lnSpc>
              <a:buNone/>
            </a:pPr>
            <a:r>
              <a:rPr lang="ar-SA" sz="1800" dirty="0">
                <a:cs typeface="Nazanin" panose="00000400000000000000" pitchFamily="2" charset="-78"/>
              </a:rPr>
              <a:t>نسبت </a:t>
            </a:r>
            <a:r>
              <a:rPr lang="en-US" sz="1800" dirty="0">
                <a:cs typeface="Nazanin" panose="00000400000000000000" pitchFamily="2" charset="-78"/>
              </a:rPr>
              <a:t>DM </a:t>
            </a:r>
            <a:r>
              <a:rPr lang="ar-SA" sz="1800" dirty="0">
                <a:cs typeface="Nazanin" panose="00000400000000000000" pitchFamily="2" charset="-78"/>
              </a:rPr>
              <a:t>به طور قابل توجهی تغییر کرد. 87.4 درصد افزایش در</a:t>
            </a:r>
            <a:r>
              <a:rPr lang="en-US" sz="1800" dirty="0">
                <a:cs typeface="Nazanin" panose="00000400000000000000" pitchFamily="2" charset="-78"/>
              </a:rPr>
              <a:t> </a:t>
            </a:r>
            <a:r>
              <a:rPr lang="ar-SA" sz="1800" dirty="0">
                <a:cs typeface="Nazanin" panose="00000400000000000000" pitchFamily="2" charset="-78"/>
              </a:rPr>
              <a:t>نسبت </a:t>
            </a:r>
            <a:r>
              <a:rPr lang="en-US" sz="1800" dirty="0">
                <a:cs typeface="Nazanin" panose="00000400000000000000" pitchFamily="2" charset="-78"/>
              </a:rPr>
              <a:t>DM </a:t>
            </a:r>
            <a:r>
              <a:rPr lang="ar-SA" sz="1800" dirty="0">
                <a:cs typeface="Nazanin" panose="00000400000000000000" pitchFamily="2" charset="-78"/>
              </a:rPr>
              <a:t>شناخته شده ثبت شد (4.3٪ در سال 2005 در مقابل 8.0 اینچ). </a:t>
            </a:r>
            <a:r>
              <a:rPr lang="en-US" sz="1800" dirty="0">
                <a:cs typeface="Nazanin" panose="00000400000000000000" pitchFamily="2" charset="-78"/>
              </a:rPr>
              <a:t>2011</a:t>
            </a:r>
            <a:r>
              <a:rPr lang="ar-SA" sz="1800" dirty="0">
                <a:cs typeface="Nazanin" panose="00000400000000000000" pitchFamily="2" charset="-78"/>
              </a:rPr>
              <a:t>، </a:t>
            </a:r>
            <a:r>
              <a:rPr lang="en-US" sz="1800" dirty="0">
                <a:cs typeface="Nazanin" panose="00000400000000000000" pitchFamily="2" charset="-78"/>
              </a:rPr>
              <a:t>p &lt;0.001). </a:t>
            </a:r>
            <a:r>
              <a:rPr lang="ar-SA" sz="1800" dirty="0">
                <a:cs typeface="Nazanin" panose="00000400000000000000" pitchFamily="2" charset="-78"/>
              </a:rPr>
              <a:t>تجزیه و تحلیل زیر جمعیت نشان داد که</a:t>
            </a:r>
            <a:r>
              <a:rPr lang="en-US" sz="1800" dirty="0">
                <a:cs typeface="Nazanin" panose="00000400000000000000" pitchFamily="2" charset="-78"/>
              </a:rPr>
              <a:t> </a:t>
            </a:r>
            <a:r>
              <a:rPr lang="ar-SA" sz="1800" dirty="0">
                <a:cs typeface="Nazanin" panose="00000400000000000000" pitchFamily="2" charset="-78"/>
              </a:rPr>
              <a:t>افزایش آگاهی به طور مداوم در تمام سنین مشاهده می شود</a:t>
            </a:r>
            <a:r>
              <a:rPr lang="en-US" sz="1800" dirty="0">
                <a:cs typeface="Nazanin" panose="00000400000000000000" pitchFamily="2" charset="-78"/>
              </a:rPr>
              <a:t> </a:t>
            </a:r>
            <a:r>
              <a:rPr lang="ar-SA" sz="1800" dirty="0">
                <a:cs typeface="Nazanin" panose="00000400000000000000" pitchFamily="2" charset="-78"/>
              </a:rPr>
              <a:t>طبقات، جنس، و مقوله‌های منطقه مسکونی (05/0</a:t>
            </a:r>
            <a:r>
              <a:rPr lang="en-US" sz="1800" dirty="0">
                <a:cs typeface="Nazanin" panose="00000400000000000000" pitchFamily="2" charset="-78"/>
              </a:rPr>
              <a:t>p&lt; </a:t>
            </a:r>
            <a:r>
              <a:rPr lang="ar-SA" sz="1800" dirty="0">
                <a:cs typeface="Nazanin" panose="00000400000000000000" pitchFamily="2" charset="-78"/>
              </a:rPr>
              <a:t>برای همه</a:t>
            </a:r>
            <a:r>
              <a:rPr lang="en-US" sz="1800" dirty="0">
                <a:cs typeface="Nazanin" panose="00000400000000000000" pitchFamily="2" charset="-78"/>
              </a:rPr>
              <a:t> </a:t>
            </a:r>
            <a:r>
              <a:rPr lang="ar-SA" sz="1800" dirty="0">
                <a:cs typeface="Nazanin" panose="00000400000000000000" pitchFamily="2" charset="-78"/>
              </a:rPr>
              <a:t>آزمایشات).</a:t>
            </a:r>
          </a:p>
          <a:p>
            <a:pPr marL="1257300" lvl="3" indent="0">
              <a:lnSpc>
                <a:spcPct val="160000"/>
              </a:lnSpc>
              <a:buNone/>
            </a:pPr>
            <a:r>
              <a:rPr lang="ar-SA" sz="1800" dirty="0">
                <a:cs typeface="Nazanin" panose="00000400000000000000" pitchFamily="2" charset="-78"/>
              </a:rPr>
              <a:t>بین سال‌های 2005 و 2011، شیوع </a:t>
            </a:r>
            <a:r>
              <a:rPr lang="en-US" sz="1800" dirty="0">
                <a:cs typeface="Nazanin" panose="00000400000000000000" pitchFamily="2" charset="-78"/>
              </a:rPr>
              <a:t>IFG </a:t>
            </a:r>
            <a:r>
              <a:rPr lang="ar-SA" sz="1800" dirty="0">
                <a:cs typeface="Nazanin" panose="00000400000000000000" pitchFamily="2" charset="-78"/>
              </a:rPr>
              <a:t>نسبتاً باقی ماند</a:t>
            </a:r>
            <a:r>
              <a:rPr lang="en-US" sz="1800" dirty="0">
                <a:cs typeface="Nazanin" panose="00000400000000000000" pitchFamily="2" charset="-78"/>
              </a:rPr>
              <a:t> </a:t>
            </a:r>
            <a:r>
              <a:rPr lang="ar-SA" sz="1800" dirty="0">
                <a:cs typeface="Nazanin" panose="00000400000000000000" pitchFamily="2" charset="-78"/>
              </a:rPr>
              <a:t>ثابت (15.3% در سال 2005 در مقابل 14.4% در سال 2011، </a:t>
            </a:r>
            <a:r>
              <a:rPr lang="en-US" sz="1800" dirty="0">
                <a:cs typeface="Nazanin" panose="00000400000000000000" pitchFamily="2" charset="-78"/>
              </a:rPr>
              <a:t>p = 0.985). </a:t>
            </a:r>
            <a:r>
              <a:rPr lang="ar-SA" sz="1800" dirty="0">
                <a:cs typeface="Nazanin" panose="00000400000000000000" pitchFamily="2" charset="-78"/>
              </a:rPr>
              <a:t>در حالی که</a:t>
            </a:r>
            <a:r>
              <a:rPr lang="en-US" sz="1800" dirty="0">
                <a:cs typeface="Nazanin" panose="00000400000000000000" pitchFamily="2" charset="-78"/>
              </a:rPr>
              <a:t> </a:t>
            </a:r>
            <a:r>
              <a:rPr lang="ar-SA" sz="1800" dirty="0">
                <a:cs typeface="Nazanin" panose="00000400000000000000" pitchFamily="2" charset="-78"/>
              </a:rPr>
              <a:t>افراد 25 تا 44 ساله کاهش </a:t>
            </a:r>
            <a:r>
              <a:rPr lang="en-US" sz="1800" dirty="0">
                <a:cs typeface="Nazanin" panose="00000400000000000000" pitchFamily="2" charset="-78"/>
              </a:rPr>
              <a:t>IFG </a:t>
            </a:r>
            <a:r>
              <a:rPr lang="ar-SA" sz="1800" dirty="0">
                <a:cs typeface="Nazanin" panose="00000400000000000000" pitchFamily="2" charset="-78"/>
              </a:rPr>
              <a:t>را تجربه کردند</a:t>
            </a:r>
          </a:p>
          <a:p>
            <a:pPr marL="1257300" lvl="3" indent="0">
              <a:lnSpc>
                <a:spcPct val="160000"/>
              </a:lnSpc>
              <a:buNone/>
            </a:pPr>
            <a:r>
              <a:rPr lang="ar-SA" sz="1800" dirty="0">
                <a:cs typeface="Nazanin" panose="00000400000000000000" pitchFamily="2" charset="-78"/>
              </a:rPr>
              <a:t>نرخ، افزایش متوسط ​​8.0٪ در افراد مسن مشاهده شد(45-65 سال)؛ اگرچه یافته ها از نظر آماری معنی دار نبودند. به طور مشابه، هیچ روند قابل توجهی در میان کشف نشد</a:t>
            </a:r>
          </a:p>
          <a:p>
            <a:pPr marL="1257300" lvl="3" indent="0">
              <a:lnSpc>
                <a:spcPct val="160000"/>
              </a:lnSpc>
              <a:buNone/>
            </a:pPr>
            <a:r>
              <a:rPr lang="ar-SA" sz="1800" dirty="0">
                <a:cs typeface="Nazanin" panose="00000400000000000000" pitchFamily="2" charset="-78"/>
              </a:rPr>
              <a:t>دسته بندی زنان/مردان و شهری/روستایی (جدول 2).</a:t>
            </a:r>
            <a:endParaRPr lang="en-US" sz="1800" dirty="0">
              <a:cs typeface="Nazanin" panose="00000400000000000000" pitchFamily="2" charset="-78"/>
            </a:endParaRPr>
          </a:p>
        </p:txBody>
      </p:sp>
    </p:spTree>
    <p:extLst>
      <p:ext uri="{BB962C8B-B14F-4D97-AF65-F5344CB8AC3E}">
        <p14:creationId xmlns:p14="http://schemas.microsoft.com/office/powerpoint/2010/main" val="29210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151</TotalTime>
  <Words>1764</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Nazanin</vt:lpstr>
      <vt:lpstr>Tahoma</vt:lpstr>
      <vt:lpstr>Trebuchet MS</vt:lpstr>
      <vt:lpstr>Wingdings</vt:lpstr>
      <vt:lpstr>Wingdings 3</vt:lpstr>
      <vt:lpstr>Facet</vt:lpstr>
      <vt:lpstr>Trends in the prevalence of diabetes and impaired fasting glucose in association with obesity in Iran: 2005–2011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the prevalence of diabetes and impaired fasting glucose in association with obesity in Iran: 2005–2011</dc:title>
  <dc:creator>khazra</dc:creator>
  <cp:lastModifiedBy>aylin</cp:lastModifiedBy>
  <cp:revision>11</cp:revision>
  <dcterms:created xsi:type="dcterms:W3CDTF">2023-08-11T14:03:14Z</dcterms:created>
  <dcterms:modified xsi:type="dcterms:W3CDTF">2023-09-26T17:14:55Z</dcterms:modified>
</cp:coreProperties>
</file>