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72" r:id="rId4"/>
    <p:sldId id="259" r:id="rId5"/>
    <p:sldId id="273" r:id="rId6"/>
    <p:sldId id="260" r:id="rId7"/>
    <p:sldId id="274" r:id="rId8"/>
    <p:sldId id="261" r:id="rId9"/>
    <p:sldId id="276" r:id="rId10"/>
    <p:sldId id="277" r:id="rId11"/>
    <p:sldId id="279" r:id="rId12"/>
    <p:sldId id="275" r:id="rId13"/>
    <p:sldId id="280" r:id="rId14"/>
    <p:sldId id="262" r:id="rId15"/>
    <p:sldId id="263" r:id="rId16"/>
    <p:sldId id="264" r:id="rId17"/>
    <p:sldId id="265" r:id="rId18"/>
    <p:sldId id="281" r:id="rId19"/>
    <p:sldId id="266" r:id="rId20"/>
    <p:sldId id="282" r:id="rId21"/>
    <p:sldId id="268" r:id="rId22"/>
    <p:sldId id="269" r:id="rId23"/>
    <p:sldId id="270" r:id="rId24"/>
    <p:sldId id="283" r:id="rId25"/>
    <p:sldId id="284"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4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3945" y="283335"/>
            <a:ext cx="10860668" cy="6400800"/>
          </a:xfrm>
        </p:spPr>
        <p:txBody>
          <a:bodyPr/>
          <a:lstStyle/>
          <a:p>
            <a:pPr algn="ctr"/>
            <a:endParaRPr lang="fa-IR" dirty="0" smtClean="0"/>
          </a:p>
          <a:p>
            <a:pPr algn="ctr"/>
            <a:endParaRPr lang="fa-IR" dirty="0"/>
          </a:p>
          <a:p>
            <a:pPr algn="ctr"/>
            <a:endParaRPr lang="fa-IR" dirty="0" smtClean="0"/>
          </a:p>
          <a:p>
            <a:pPr algn="ctr"/>
            <a:r>
              <a:rPr lang="fa-IR" sz="2800" dirty="0" smtClean="0"/>
              <a:t>به نام خدا</a:t>
            </a:r>
          </a:p>
          <a:p>
            <a:pPr algn="ctr"/>
            <a:endParaRPr lang="fa-IR" sz="3600" dirty="0"/>
          </a:p>
          <a:p>
            <a:pPr algn="ctr"/>
            <a:r>
              <a:rPr lang="fa-IR" sz="5400" dirty="0" smtClean="0">
                <a:solidFill>
                  <a:schemeClr val="tx1"/>
                </a:solidFill>
              </a:rPr>
              <a:t>بیمارستان های ارتقا دهنده سلامت</a:t>
            </a:r>
          </a:p>
          <a:p>
            <a:pPr algn="ctr"/>
            <a:endParaRPr lang="fa-IR" sz="3600" dirty="0"/>
          </a:p>
          <a:p>
            <a:pPr algn="ctr"/>
            <a:r>
              <a:rPr lang="fa-IR" sz="3600" dirty="0" smtClean="0"/>
              <a:t>استاد:جناب دکتر صادقیه</a:t>
            </a:r>
            <a:endParaRPr lang="en-US" sz="3600" dirty="0"/>
          </a:p>
        </p:txBody>
      </p:sp>
    </p:spTree>
    <p:extLst>
      <p:ext uri="{BB962C8B-B14F-4D97-AF65-F5344CB8AC3E}">
        <p14:creationId xmlns:p14="http://schemas.microsoft.com/office/powerpoint/2010/main" val="228031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3200" dirty="0" smtClean="0"/>
              <a:t>محیط‌ </a:t>
            </a:r>
            <a:r>
              <a:rPr lang="fa-IR" sz="3200" dirty="0"/>
              <a:t>های حمایتی سالم</a:t>
            </a:r>
            <a:r>
              <a:rPr lang="fa-IR" sz="3200" dirty="0" smtClean="0"/>
              <a:t>:</a:t>
            </a:r>
            <a:r>
              <a:rPr lang="en-US" sz="3200" dirty="0" smtClean="0"/>
              <a:t/>
            </a:r>
            <a:br>
              <a:rPr lang="en-US" sz="3200" dirty="0" smtClean="0"/>
            </a:br>
            <a:r>
              <a:rPr lang="fa-IR" sz="3200" dirty="0"/>
              <a:t> </a:t>
            </a:r>
            <a:br>
              <a:rPr lang="fa-IR" sz="3200" dirty="0"/>
            </a:br>
            <a:endParaRPr lang="en-US" sz="3200" dirty="0"/>
          </a:p>
        </p:txBody>
      </p:sp>
      <p:pic>
        <p:nvPicPr>
          <p:cNvPr id="5" name="Content Placeholder 4"/>
          <p:cNvPicPr>
            <a:picLocks noGrp="1" noChangeAspect="1"/>
          </p:cNvPicPr>
          <p:nvPr>
            <p:ph idx="1"/>
          </p:nvPr>
        </p:nvPicPr>
        <p:blipFill>
          <a:blip r:embed="rId2"/>
          <a:stretch>
            <a:fillRect/>
          </a:stretch>
        </p:blipFill>
        <p:spPr>
          <a:xfrm>
            <a:off x="1365336" y="1264555"/>
            <a:ext cx="8868427" cy="4267200"/>
          </a:xfrm>
          <a:prstGeom prst="rect">
            <a:avLst/>
          </a:prstGeom>
        </p:spPr>
      </p:pic>
    </p:spTree>
    <p:extLst>
      <p:ext uri="{BB962C8B-B14F-4D97-AF65-F5344CB8AC3E}">
        <p14:creationId xmlns:p14="http://schemas.microsoft.com/office/powerpoint/2010/main" val="562990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3200" dirty="0" smtClean="0"/>
              <a:t>محیط‌ </a:t>
            </a:r>
            <a:r>
              <a:rPr lang="fa-IR" sz="3200" dirty="0"/>
              <a:t>های حمایتی سالم</a:t>
            </a:r>
            <a:r>
              <a:rPr lang="fa-IR" sz="3200" dirty="0" smtClean="0"/>
              <a:t>:</a:t>
            </a:r>
            <a:r>
              <a:rPr lang="en-US" sz="3200" dirty="0" smtClean="0"/>
              <a:t/>
            </a:r>
            <a:br>
              <a:rPr lang="en-US" sz="3200" dirty="0" smtClean="0"/>
            </a:br>
            <a:r>
              <a:rPr lang="fa-IR" sz="3200" dirty="0"/>
              <a:t> </a:t>
            </a:r>
            <a:br>
              <a:rPr lang="fa-IR" sz="3200" dirty="0"/>
            </a:br>
            <a:endParaRPr lang="en-US" sz="3200" dirty="0"/>
          </a:p>
        </p:txBody>
      </p:sp>
      <p:pic>
        <p:nvPicPr>
          <p:cNvPr id="6" name="Picture 5"/>
          <p:cNvPicPr>
            <a:picLocks noChangeAspect="1"/>
          </p:cNvPicPr>
          <p:nvPr/>
        </p:nvPicPr>
        <p:blipFill>
          <a:blip r:embed="rId2"/>
          <a:stretch>
            <a:fillRect/>
          </a:stretch>
        </p:blipFill>
        <p:spPr>
          <a:xfrm>
            <a:off x="1708252" y="1364764"/>
            <a:ext cx="9126224" cy="5374240"/>
          </a:xfrm>
          <a:prstGeom prst="rect">
            <a:avLst/>
          </a:prstGeom>
        </p:spPr>
      </p:pic>
    </p:spTree>
    <p:extLst>
      <p:ext uri="{BB962C8B-B14F-4D97-AF65-F5344CB8AC3E}">
        <p14:creationId xmlns:p14="http://schemas.microsoft.com/office/powerpoint/2010/main" val="417787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fa-IR" b="1" dirty="0">
                <a:solidFill>
                  <a:srgbClr val="0070C0"/>
                </a:solidFill>
              </a:rPr>
              <a:t>۳)افزایش توانایی عملکرد جامعه برای سلامت: </a:t>
            </a:r>
            <a:endParaRPr lang="en-US" b="1" dirty="0" smtClean="0">
              <a:solidFill>
                <a:srgbClr val="0070C0"/>
              </a:solidFill>
            </a:endParaRPr>
          </a:p>
          <a:p>
            <a:pPr algn="r" rtl="1">
              <a:buFont typeface="+mj-lt"/>
              <a:buAutoNum type="arabicPeriod"/>
            </a:pPr>
            <a:r>
              <a:rPr lang="fa-IR" dirty="0" smtClean="0"/>
              <a:t>توسعه </a:t>
            </a:r>
            <a:r>
              <a:rPr lang="fa-IR" dirty="0"/>
              <a:t>جامعه برپایه منابع انسانی و مادی موجود در جامعه </a:t>
            </a:r>
            <a:endParaRPr lang="en-US" dirty="0" smtClean="0"/>
          </a:p>
          <a:p>
            <a:pPr algn="r" rtl="1">
              <a:buFont typeface="+mj-lt"/>
              <a:buAutoNum type="arabicPeriod"/>
            </a:pPr>
            <a:r>
              <a:rPr lang="fa-IR" dirty="0" smtClean="0"/>
              <a:t>تقویت </a:t>
            </a:r>
            <a:r>
              <a:rPr lang="fa-IR" dirty="0"/>
              <a:t>خودیاری و حمایت اجتماعی </a:t>
            </a:r>
            <a:endParaRPr lang="en-US" dirty="0" smtClean="0"/>
          </a:p>
          <a:p>
            <a:pPr algn="r" rtl="1">
              <a:buFont typeface="+mj-lt"/>
              <a:buAutoNum type="arabicPeriod"/>
            </a:pPr>
            <a:r>
              <a:rPr lang="fa-IR" dirty="0" smtClean="0"/>
              <a:t>تدوین </a:t>
            </a:r>
            <a:r>
              <a:rPr lang="fa-IR" dirty="0"/>
              <a:t>سیستم های قابل انعطاف، تقویت مشارکت عمومی و هدایت مسایل سلامتی </a:t>
            </a:r>
            <a:endParaRPr lang="en-US" dirty="0" smtClean="0"/>
          </a:p>
          <a:p>
            <a:pPr algn="r" rtl="1">
              <a:buFont typeface="+mj-lt"/>
              <a:buAutoNum type="arabicPeriod"/>
            </a:pPr>
            <a:r>
              <a:rPr lang="fa-IR" dirty="0" smtClean="0"/>
              <a:t>نیازمند </a:t>
            </a:r>
            <a:r>
              <a:rPr lang="fa-IR" dirty="0"/>
              <a:t>دستیابی کامل و مداوم به اطلاعات و فرصت‌های یادگیری سلامت و حمایت‌های مالی است.</a:t>
            </a:r>
          </a:p>
          <a:p>
            <a:pPr algn="r" rtl="1"/>
            <a:r>
              <a:rPr lang="fa-IR" b="1" dirty="0">
                <a:solidFill>
                  <a:srgbClr val="0070C0"/>
                </a:solidFill>
              </a:rPr>
              <a:t>۴)توسعه مهارت‌های فردی: </a:t>
            </a:r>
            <a:endParaRPr lang="en-US" b="1" dirty="0" smtClean="0">
              <a:solidFill>
                <a:srgbClr val="0070C0"/>
              </a:solidFill>
            </a:endParaRPr>
          </a:p>
          <a:p>
            <a:pPr algn="r" rtl="1">
              <a:buFont typeface="+mj-lt"/>
              <a:buAutoNum type="arabicPeriod"/>
            </a:pPr>
            <a:r>
              <a:rPr lang="fa-IR" dirty="0" smtClean="0"/>
              <a:t>ایجاد </a:t>
            </a:r>
            <a:r>
              <a:rPr lang="fa-IR" dirty="0"/>
              <a:t>توانایی  لازم برای افراد در طول </a:t>
            </a:r>
            <a:r>
              <a:rPr lang="fa-IR" dirty="0" smtClean="0"/>
              <a:t>زندگی</a:t>
            </a:r>
            <a:endParaRPr lang="en-US" dirty="0" smtClean="0"/>
          </a:p>
          <a:p>
            <a:pPr algn="r" rtl="1">
              <a:buFont typeface="+mj-lt"/>
              <a:buAutoNum type="arabicPeriod"/>
            </a:pPr>
            <a:r>
              <a:rPr lang="fa-IR" dirty="0" smtClean="0"/>
              <a:t> </a:t>
            </a:r>
            <a:r>
              <a:rPr lang="fa-IR" dirty="0"/>
              <a:t>آماده سازی برای تمام مراحل آن و سازگاری با بیماری های مزمن و آسیب ها </a:t>
            </a:r>
            <a:endParaRPr lang="en-US" dirty="0" smtClean="0"/>
          </a:p>
          <a:p>
            <a:pPr algn="r" rtl="1">
              <a:buFont typeface="+mj-lt"/>
              <a:buAutoNum type="arabicPeriod"/>
            </a:pPr>
            <a:r>
              <a:rPr lang="fa-IR" dirty="0" smtClean="0"/>
              <a:t>ایجاد </a:t>
            </a:r>
            <a:r>
              <a:rPr lang="fa-IR" dirty="0"/>
              <a:t>امکانات در مدارس، منازل، محل‌های کار و </a:t>
            </a:r>
            <a:r>
              <a:rPr lang="fa-IR" dirty="0" smtClean="0"/>
              <a:t>جامعه</a:t>
            </a:r>
            <a:endParaRPr lang="en-US" dirty="0"/>
          </a:p>
        </p:txBody>
      </p:sp>
      <p:sp>
        <p:nvSpPr>
          <p:cNvPr id="4" name="Title 1"/>
          <p:cNvSpPr>
            <a:spLocks noGrp="1"/>
          </p:cNvSpPr>
          <p:nvPr>
            <p:ph type="title"/>
          </p:nvPr>
        </p:nvSpPr>
        <p:spPr/>
        <p:txBody>
          <a:bodyPr>
            <a:normAutofit/>
          </a:bodyPr>
          <a:lstStyle/>
          <a:p>
            <a:pPr algn="r"/>
            <a:r>
              <a:rPr lang="fa-IR" sz="1800" b="1" dirty="0"/>
              <a:t>در منشور اوتاوا چند حیطه فعالیتی به عنوان ابزارهای ارتقای سلامت مطرح شده است:</a:t>
            </a:r>
            <a:endParaRPr lang="en-US" sz="1800" dirty="0"/>
          </a:p>
        </p:txBody>
      </p:sp>
    </p:spTree>
    <p:extLst>
      <p:ext uri="{BB962C8B-B14F-4D97-AF65-F5344CB8AC3E}">
        <p14:creationId xmlns:p14="http://schemas.microsoft.com/office/powerpoint/2010/main" val="405506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 آماده سازی برای تمام مراحل آن و سازگاری با بیماری های مزمن و آسیب ها </a:t>
            </a:r>
            <a:br>
              <a:rPr lang="fa-IR" dirty="0"/>
            </a:br>
            <a:endParaRPr lang="en-US" dirty="0"/>
          </a:p>
        </p:txBody>
      </p:sp>
      <p:pic>
        <p:nvPicPr>
          <p:cNvPr id="4" name="Content Placeholder 3"/>
          <p:cNvPicPr>
            <a:picLocks noGrp="1" noChangeAspect="1"/>
          </p:cNvPicPr>
          <p:nvPr>
            <p:ph idx="1"/>
          </p:nvPr>
        </p:nvPicPr>
        <p:blipFill>
          <a:blip r:embed="rId2"/>
          <a:stretch>
            <a:fillRect/>
          </a:stretch>
        </p:blipFill>
        <p:spPr>
          <a:xfrm>
            <a:off x="2555383" y="2154476"/>
            <a:ext cx="7866271" cy="4171167"/>
          </a:xfrm>
          <a:prstGeom prst="rect">
            <a:avLst/>
          </a:prstGeom>
        </p:spPr>
      </p:pic>
    </p:spTree>
    <p:extLst>
      <p:ext uri="{BB962C8B-B14F-4D97-AF65-F5344CB8AC3E}">
        <p14:creationId xmlns:p14="http://schemas.microsoft.com/office/powerpoint/2010/main" val="3890490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79960" y="1434100"/>
            <a:ext cx="10887075" cy="6451600"/>
          </a:xfrm>
        </p:spPr>
        <p:txBody>
          <a:bodyPr>
            <a:normAutofit fontScale="97500"/>
          </a:bodyPr>
          <a:lstStyle/>
          <a:p>
            <a:pPr marL="0" indent="0" algn="r" rtl="1">
              <a:buNone/>
            </a:pPr>
            <a:r>
              <a:rPr lang="fa-IR" b="1" dirty="0">
                <a:solidFill>
                  <a:srgbClr val="0070C0"/>
                </a:solidFill>
              </a:rPr>
              <a:t>۵)بازآموزی خدمات سلامتی: </a:t>
            </a:r>
            <a:endParaRPr lang="en-US" b="1" dirty="0" smtClean="0">
              <a:solidFill>
                <a:srgbClr val="0070C0"/>
              </a:solidFill>
            </a:endParaRPr>
          </a:p>
          <a:p>
            <a:pPr algn="r" rtl="1"/>
            <a:r>
              <a:rPr lang="fa-IR" dirty="0" smtClean="0"/>
              <a:t>نقش </a:t>
            </a:r>
            <a:r>
              <a:rPr lang="fa-IR" dirty="0"/>
              <a:t>بخش سلامت علاوه بر مسئولیت آن در تامین خدمات بالینی و درمانی باید در راستای ارتقای سلامت </a:t>
            </a:r>
            <a:r>
              <a:rPr lang="fa-IR" dirty="0" smtClean="0"/>
              <a:t>باشد</a:t>
            </a:r>
            <a:endParaRPr lang="en-US" dirty="0" smtClean="0"/>
          </a:p>
          <a:p>
            <a:pPr algn="r" rtl="1"/>
            <a:r>
              <a:rPr lang="fa-IR" dirty="0"/>
              <a:t> خدمات سلامتی باید طیف وسیعی از ضرورت ها را با توجه به نیازهای فرهنگی جامعه </a:t>
            </a:r>
            <a:endParaRPr lang="en-US" dirty="0" smtClean="0"/>
          </a:p>
          <a:p>
            <a:pPr algn="r" rtl="1"/>
            <a:r>
              <a:rPr lang="fa-IR" dirty="0" smtClean="0"/>
              <a:t>این </a:t>
            </a:r>
            <a:r>
              <a:rPr lang="fa-IR" dirty="0"/>
              <a:t>ضرورت ها باید بین بخش سلامتی و اجزای وسیع تر اجتماعی، سیاسی، اقتصادی و محیط فیزیکی  </a:t>
            </a:r>
            <a:endParaRPr lang="en-US" dirty="0" smtClean="0"/>
          </a:p>
          <a:p>
            <a:pPr algn="r" rtl="1"/>
            <a:r>
              <a:rPr lang="fa-IR" dirty="0" smtClean="0"/>
              <a:t>بازآموزی </a:t>
            </a:r>
            <a:r>
              <a:rPr lang="fa-IR" dirty="0"/>
              <a:t>خدمات سلامتی، نیازمند توجه بیشتر به پژوهش های مربوط به حوزه سلامتی و نیز تغییرات آموزش حرفه‌ای </a:t>
            </a:r>
            <a:endParaRPr lang="en-US" dirty="0" smtClean="0"/>
          </a:p>
          <a:p>
            <a:pPr marL="0" indent="0" algn="r" rtl="1">
              <a:buNone/>
            </a:pPr>
            <a:r>
              <a:rPr lang="fa-IR" b="1" dirty="0">
                <a:solidFill>
                  <a:srgbClr val="0070C0"/>
                </a:solidFill>
              </a:rPr>
              <a:t>۶)حرکت به سوی آینده: </a:t>
            </a:r>
            <a:r>
              <a:rPr lang="fa-IR" dirty="0"/>
              <a:t> </a:t>
            </a:r>
            <a:endParaRPr lang="en-US" dirty="0" smtClean="0"/>
          </a:p>
          <a:p>
            <a:pPr algn="r" rtl="1"/>
            <a:r>
              <a:rPr lang="fa-IR" dirty="0" smtClean="0"/>
              <a:t>سلامت </a:t>
            </a:r>
            <a:r>
              <a:rPr lang="fa-IR" dirty="0"/>
              <a:t>توسط افراد در محیط زندگی روزانه </a:t>
            </a:r>
            <a:endParaRPr lang="en-US" dirty="0" smtClean="0"/>
          </a:p>
          <a:p>
            <a:pPr algn="r" rtl="1"/>
            <a:r>
              <a:rPr lang="fa-IR" dirty="0" smtClean="0"/>
              <a:t>سلامت</a:t>
            </a:r>
            <a:r>
              <a:rPr lang="fa-IR" dirty="0"/>
              <a:t> توسط مراقبت از دیگران و خود </a:t>
            </a:r>
            <a:r>
              <a:rPr lang="fa-IR" dirty="0" smtClean="0"/>
              <a:t>فرد</a:t>
            </a:r>
            <a:endParaRPr lang="en-US" dirty="0" smtClean="0"/>
          </a:p>
          <a:p>
            <a:pPr algn="r" rtl="1"/>
            <a:r>
              <a:rPr lang="fa-IR" dirty="0" smtClean="0"/>
              <a:t> </a:t>
            </a:r>
            <a:r>
              <a:rPr lang="fa-IR" dirty="0"/>
              <a:t>توسط توانایی تصمیم گیری و داشتن کنترل بر شرایط زندگی فردی </a:t>
            </a:r>
            <a:endParaRPr lang="en-US" dirty="0" smtClean="0"/>
          </a:p>
          <a:p>
            <a:pPr algn="r" rtl="1"/>
            <a:r>
              <a:rPr lang="fa-IR" dirty="0" smtClean="0"/>
              <a:t>افرادی </a:t>
            </a:r>
            <a:r>
              <a:rPr lang="fa-IR" dirty="0"/>
              <a:t>که در توسعه استراتژی های ارتقای سلامت </a:t>
            </a:r>
            <a:r>
              <a:rPr lang="fa-IR" dirty="0" smtClean="0"/>
              <a:t>سهم</a:t>
            </a:r>
            <a:r>
              <a:rPr lang="en-US" dirty="0" smtClean="0"/>
              <a:t> </a:t>
            </a:r>
            <a:r>
              <a:rPr lang="fa-IR" dirty="0" smtClean="0"/>
              <a:t> داشته باشند </a:t>
            </a:r>
            <a:endParaRPr lang="en-US" dirty="0"/>
          </a:p>
        </p:txBody>
      </p:sp>
      <p:sp>
        <p:nvSpPr>
          <p:cNvPr id="3" name="Title 1"/>
          <p:cNvSpPr>
            <a:spLocks noGrp="1"/>
          </p:cNvSpPr>
          <p:nvPr>
            <p:ph type="title"/>
          </p:nvPr>
        </p:nvSpPr>
        <p:spPr>
          <a:xfrm>
            <a:off x="2555348" y="248330"/>
            <a:ext cx="8911687" cy="1280890"/>
          </a:xfrm>
        </p:spPr>
        <p:txBody>
          <a:bodyPr>
            <a:normAutofit/>
          </a:bodyPr>
          <a:lstStyle/>
          <a:p>
            <a:pPr algn="r"/>
            <a:r>
              <a:rPr lang="fa-IR" sz="1800" b="1" dirty="0"/>
              <a:t>در منشور اوتاوا چند حیطه فعالیتی به عنوان ابزارهای ارتقای سلامت مطرح شده است:</a:t>
            </a:r>
            <a:endParaRPr lang="en-US" sz="1800" dirty="0"/>
          </a:p>
        </p:txBody>
      </p:sp>
    </p:spTree>
    <p:extLst>
      <p:ext uri="{BB962C8B-B14F-4D97-AF65-F5344CB8AC3E}">
        <p14:creationId xmlns:p14="http://schemas.microsoft.com/office/powerpoint/2010/main" val="2477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283335"/>
            <a:ext cx="10912184" cy="6246254"/>
          </a:xfrm>
        </p:spPr>
        <p:txBody>
          <a:bodyPr/>
          <a:lstStyle/>
          <a:p>
            <a:pPr algn="r" rtl="1"/>
            <a:r>
              <a:rPr lang="fa-IR" b="1" dirty="0">
                <a:solidFill>
                  <a:srgbClr val="0070C0"/>
                </a:solidFill>
              </a:rPr>
              <a:t>حوزه های مورد توجه بیمارستان های ارتقاء دهنده سلامت:</a:t>
            </a:r>
          </a:p>
          <a:p>
            <a:pPr algn="r" rtl="1">
              <a:buFont typeface="+mj-lt"/>
              <a:buAutoNum type="arabicPeriod"/>
            </a:pPr>
            <a:r>
              <a:rPr lang="fa-IR" dirty="0"/>
              <a:t> </a:t>
            </a:r>
            <a:r>
              <a:rPr lang="fa-IR" dirty="0" smtClean="0"/>
              <a:t>ارتقای </a:t>
            </a:r>
            <a:r>
              <a:rPr lang="fa-IR" dirty="0"/>
              <a:t>سلامت بیماران (مانند مداخلات جزیی جهت ترک سیگار، ارایه منشور </a:t>
            </a:r>
            <a:r>
              <a:rPr lang="fa-IR" dirty="0" smtClean="0"/>
              <a:t>حقوق بیمار </a:t>
            </a:r>
            <a:r>
              <a:rPr lang="fa-IR" dirty="0"/>
              <a:t>و </a:t>
            </a:r>
            <a:r>
              <a:rPr lang="fa-IR" dirty="0" smtClean="0"/>
              <a:t>…)</a:t>
            </a:r>
          </a:p>
          <a:p>
            <a:pPr algn="r" rtl="1">
              <a:buFont typeface="+mj-lt"/>
              <a:buAutoNum type="arabicPeriod"/>
            </a:pPr>
            <a:r>
              <a:rPr lang="fa-IR" dirty="0" smtClean="0"/>
              <a:t> </a:t>
            </a:r>
            <a:r>
              <a:rPr lang="fa-IR" dirty="0"/>
              <a:t>ارتقای سلامت کارکنان (مانند تغذیه سالم، ارایه کارهای گروهی بین رشته های مختلف و </a:t>
            </a:r>
            <a:r>
              <a:rPr lang="fa-IR" dirty="0" smtClean="0"/>
              <a:t>…)</a:t>
            </a:r>
          </a:p>
          <a:p>
            <a:pPr algn="r" rtl="1">
              <a:buFont typeface="+mj-lt"/>
              <a:buAutoNum type="arabicPeriod"/>
            </a:pPr>
            <a:r>
              <a:rPr lang="fa-IR" dirty="0" smtClean="0"/>
              <a:t> </a:t>
            </a:r>
            <a:r>
              <a:rPr lang="fa-IR" dirty="0"/>
              <a:t>تغییر سازمان به مکانی جهت ارتقای سلامت (مانند را ه های ایمن رانندگی برای آمبولانس ها، تدوین برنامه  ارتقای سلامت و …) </a:t>
            </a:r>
            <a:endParaRPr lang="fa-IR" dirty="0" smtClean="0"/>
          </a:p>
          <a:p>
            <a:pPr algn="r" rtl="1">
              <a:buFont typeface="+mj-lt"/>
              <a:buAutoNum type="arabicPeriod"/>
            </a:pPr>
            <a:r>
              <a:rPr lang="fa-IR" dirty="0" smtClean="0"/>
              <a:t>ارتقای </a:t>
            </a:r>
            <a:r>
              <a:rPr lang="fa-IR" dirty="0"/>
              <a:t>سلامت جامعه در محیط بیمارستان (مانند کاهش زباله ها و تقلیل خطرات زیست </a:t>
            </a:r>
            <a:r>
              <a:rPr lang="fa-IR" dirty="0" smtClean="0"/>
              <a:t>محیطی</a:t>
            </a:r>
          </a:p>
          <a:p>
            <a:pPr algn="r" rtl="1">
              <a:buFont typeface="+mj-lt"/>
              <a:buAutoNum type="arabicPeriod"/>
            </a:pPr>
            <a:r>
              <a:rPr lang="fa-IR" dirty="0" smtClean="0"/>
              <a:t> </a:t>
            </a:r>
            <a:r>
              <a:rPr lang="fa-IR" dirty="0"/>
              <a:t>استفاده از داده های بیمارستانی در جهت ارزیابی نیازهای ارتقای سلامت جامعه و …) </a:t>
            </a:r>
            <a:endParaRPr lang="fa-IR" dirty="0" smtClean="0"/>
          </a:p>
          <a:p>
            <a:pPr algn="r" rtl="1">
              <a:buFont typeface="+mj-lt"/>
              <a:buAutoNum type="arabicPeriod"/>
            </a:pPr>
            <a:endParaRPr lang="fa-IR" b="1" dirty="0"/>
          </a:p>
          <a:p>
            <a:pPr algn="r" rtl="1"/>
            <a:r>
              <a:rPr lang="fa-IR" b="1" dirty="0" smtClean="0">
                <a:solidFill>
                  <a:srgbClr val="0070C0"/>
                </a:solidFill>
              </a:rPr>
              <a:t>مداخلات </a:t>
            </a:r>
            <a:r>
              <a:rPr lang="fa-IR" b="1" dirty="0">
                <a:solidFill>
                  <a:srgbClr val="0070C0"/>
                </a:solidFill>
              </a:rPr>
              <a:t>بیمارستان های ارتقاء دهنده </a:t>
            </a:r>
            <a:r>
              <a:rPr lang="fa-IR" b="1" dirty="0" smtClean="0">
                <a:solidFill>
                  <a:srgbClr val="0070C0"/>
                </a:solidFill>
              </a:rPr>
              <a:t>سلامت در دو </a:t>
            </a:r>
            <a:r>
              <a:rPr lang="fa-IR" b="1" dirty="0">
                <a:solidFill>
                  <a:srgbClr val="0070C0"/>
                </a:solidFill>
              </a:rPr>
              <a:t>بخش </a:t>
            </a:r>
          </a:p>
          <a:p>
            <a:pPr algn="r" rtl="1">
              <a:buFont typeface="+mj-lt"/>
              <a:buAutoNum type="arabicPeriod"/>
            </a:pPr>
            <a:r>
              <a:rPr lang="fa-IR" dirty="0" smtClean="0"/>
              <a:t>مداخلات </a:t>
            </a:r>
            <a:r>
              <a:rPr lang="fa-IR" dirty="0"/>
              <a:t>و اقدامات سیستماتیک و به عبارتی خدمات عمومی </a:t>
            </a:r>
            <a:r>
              <a:rPr lang="en-US" dirty="0" smtClean="0"/>
              <a:t>General</a:t>
            </a:r>
            <a:r>
              <a:rPr lang="en-US" dirty="0"/>
              <a:t>) </a:t>
            </a:r>
            <a:r>
              <a:rPr lang="fa-IR" dirty="0"/>
              <a:t>که شامل  آموزش و مشاوره سبک زندگی سالم، ترک سیگار و الکل، تغذیه و رژیم غذایی، ورزش و فعالیت فیزیکی </a:t>
            </a:r>
            <a:endParaRPr lang="fa-IR" dirty="0" smtClean="0"/>
          </a:p>
          <a:p>
            <a:pPr algn="r" rtl="1">
              <a:buFont typeface="+mj-lt"/>
              <a:buAutoNum type="arabicPeriod"/>
            </a:pPr>
            <a:r>
              <a:rPr lang="fa-IR" dirty="0" smtClean="0"/>
              <a:t>دیگری </a:t>
            </a:r>
            <a:r>
              <a:rPr lang="fa-IR" dirty="0"/>
              <a:t>خدمات اختصاصی (</a:t>
            </a:r>
            <a:r>
              <a:rPr lang="en-US" dirty="0"/>
              <a:t>Specific) </a:t>
            </a:r>
            <a:r>
              <a:rPr lang="fa-IR" dirty="0"/>
              <a:t>در مداخلاتی که به پیشگیری از عوارض بیماری های خاص مانند بیماران قلبی، آسمی، دیابتی، سرطانی، سکته مغزی، اختلالات روانپزشکی، پوکی استخوان، بیماری مزمن انسدادی ریه،جراحی و غیره می </a:t>
            </a:r>
            <a:r>
              <a:rPr lang="fa-IR" dirty="0" smtClean="0"/>
              <a:t>انجامدبرای توانمندسازی </a:t>
            </a:r>
            <a:r>
              <a:rPr lang="fa-IR" dirty="0"/>
              <a:t>فرد جهت مدیریت شرایط خاص بیماری </a:t>
            </a:r>
            <a:r>
              <a:rPr lang="fa-IR" dirty="0" smtClean="0"/>
              <a:t>خود</a:t>
            </a:r>
            <a:endParaRPr lang="en-US" dirty="0"/>
          </a:p>
        </p:txBody>
      </p:sp>
    </p:spTree>
    <p:extLst>
      <p:ext uri="{BB962C8B-B14F-4D97-AF65-F5344CB8AC3E}">
        <p14:creationId xmlns:p14="http://schemas.microsoft.com/office/powerpoint/2010/main" val="146238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638" y="1179064"/>
            <a:ext cx="10757637" cy="6400800"/>
          </a:xfrm>
        </p:spPr>
        <p:txBody>
          <a:bodyPr/>
          <a:lstStyle/>
          <a:p>
            <a:pPr algn="r" rtl="1"/>
            <a:endParaRPr lang="fa-IR" b="1" dirty="0">
              <a:solidFill>
                <a:srgbClr val="0070C0"/>
              </a:solidFill>
            </a:endParaRPr>
          </a:p>
          <a:p>
            <a:pPr algn="r" rtl="1"/>
            <a:r>
              <a:rPr lang="fa-IR" b="1" dirty="0">
                <a:solidFill>
                  <a:srgbClr val="0070C0"/>
                </a:solidFill>
              </a:rPr>
              <a:t>طبق چارچوب راهبردی سلامت برای همه، منشور ارتقای سلامت اتاوا، منشور اصلاح مراقبت های سلامتی </a:t>
            </a:r>
            <a:r>
              <a:rPr lang="en-US" b="1" dirty="0">
                <a:solidFill>
                  <a:srgbClr val="0070C0"/>
                </a:solidFill>
              </a:rPr>
              <a:t>Ljubljana </a:t>
            </a:r>
            <a:r>
              <a:rPr lang="fa-IR" b="1" dirty="0" smtClean="0">
                <a:solidFill>
                  <a:srgbClr val="0070C0"/>
                </a:solidFill>
              </a:rPr>
              <a:t> و </a:t>
            </a:r>
            <a:r>
              <a:rPr lang="fa-IR" b="1" dirty="0">
                <a:solidFill>
                  <a:srgbClr val="0070C0"/>
                </a:solidFill>
              </a:rPr>
              <a:t>اعلامیه بیمارستان های ارتقا دهنده سلامت </a:t>
            </a:r>
            <a:r>
              <a:rPr lang="fa-IR" b="1" dirty="0" smtClean="0">
                <a:solidFill>
                  <a:srgbClr val="0070C0"/>
                </a:solidFill>
              </a:rPr>
              <a:t>بوداپست</a:t>
            </a:r>
          </a:p>
          <a:p>
            <a:pPr algn="r" rtl="1">
              <a:buFont typeface="+mj-lt"/>
              <a:buAutoNum type="arabicPeriod"/>
            </a:pPr>
            <a:r>
              <a:rPr lang="fa-IR" sz="1600" b="1" dirty="0"/>
              <a:t>با توجه به تفاوت های موجود در نیازها،  ارزش ها و فرهنگ های گوناگون </a:t>
            </a:r>
            <a:r>
              <a:rPr lang="fa-IR" sz="1600" b="1" dirty="0" smtClean="0"/>
              <a:t>جمعیتی به </a:t>
            </a:r>
            <a:r>
              <a:rPr lang="fa-IR" sz="1600" b="1" dirty="0"/>
              <a:t>ارتقای عزت نفس، حقوق انسانی و اخلاق حرفه </a:t>
            </a:r>
            <a:r>
              <a:rPr lang="fa-IR" sz="1600" b="1" dirty="0" smtClean="0"/>
              <a:t>ای</a:t>
            </a:r>
          </a:p>
          <a:p>
            <a:pPr algn="r" rtl="1">
              <a:buFont typeface="+mj-lt"/>
              <a:buAutoNum type="arabicPeriod"/>
            </a:pPr>
            <a:r>
              <a:rPr lang="fa-IR" sz="1600" b="1" dirty="0"/>
              <a:t>نسبت به ارتقای کیفیت سلامت بیماران، کارکنان و خانواده های شان، حفظ محیط زیست و آگاهی از ظرفیت های تبدیل شدن به یک سازمان آموزشی آگاه </a:t>
            </a:r>
            <a:r>
              <a:rPr lang="fa-IR" sz="1600" b="1" dirty="0" smtClean="0"/>
              <a:t> هست</a:t>
            </a:r>
          </a:p>
          <a:p>
            <a:pPr algn="r" rtl="1">
              <a:buFont typeface="+mj-lt"/>
              <a:buAutoNum type="arabicPeriod"/>
            </a:pPr>
            <a:r>
              <a:rPr lang="fa-IR" sz="1600" b="1" dirty="0"/>
              <a:t>به سلامت با رویکردی سیستمی و کل نگر توجه </a:t>
            </a:r>
            <a:r>
              <a:rPr lang="fa-IR" sz="1600" b="1" dirty="0" smtClean="0"/>
              <a:t>دارد وتنها</a:t>
            </a:r>
            <a:r>
              <a:rPr lang="fa-IR" sz="1600" b="1" dirty="0"/>
              <a:t> خدمات تشخیصی و درمانی مدنظر نباشد</a:t>
            </a:r>
            <a:r>
              <a:rPr lang="fa-IR" sz="1600" b="1" dirty="0" smtClean="0"/>
              <a:t>.</a:t>
            </a:r>
          </a:p>
          <a:p>
            <a:pPr algn="r" rtl="1">
              <a:buFont typeface="+mj-lt"/>
              <a:buAutoNum type="arabicPeriod"/>
            </a:pPr>
            <a:r>
              <a:rPr lang="fa-IR" sz="1600" b="1" dirty="0"/>
              <a:t>بیمارستان به مرکزی برای تامین سلامت افراد تبدیل </a:t>
            </a:r>
            <a:r>
              <a:rPr lang="fa-IR" sz="1600" b="1" dirty="0" smtClean="0"/>
              <a:t>میشود </a:t>
            </a:r>
            <a:r>
              <a:rPr lang="fa-IR" sz="1600" b="1" dirty="0"/>
              <a:t>که به بهترین شکل ممکن به بیماران و خانواده های شان توجه نشان دهد و روند بهبودی و توانمندسازی بیماران را تسهیل بخشد</a:t>
            </a:r>
            <a:r>
              <a:rPr lang="fa-IR" sz="1600" b="1" dirty="0" smtClean="0"/>
              <a:t>.</a:t>
            </a:r>
          </a:p>
          <a:p>
            <a:pPr algn="r" rtl="1">
              <a:buFont typeface="+mj-lt"/>
              <a:buAutoNum type="arabicPeriod"/>
            </a:pPr>
            <a:r>
              <a:rPr lang="fa-IR" sz="1600" b="1" dirty="0"/>
              <a:t>از منابع به طور موثر و مقرون به صرفه استفاده نماید و منابع را درجهت ارتقای سلامت اختصاص دهد.</a:t>
            </a:r>
            <a:br>
              <a:rPr lang="fa-IR" sz="1600" b="1" dirty="0"/>
            </a:br>
            <a:r>
              <a:rPr lang="fa-IR" sz="1600" b="1" dirty="0"/>
              <a:t>تا حد امکان ارتباط نزدیکی با دیگر سطوح سیستم مراقبت های سلامتی و جامعه برقرار نماید</a:t>
            </a:r>
          </a:p>
          <a:p>
            <a:pPr marL="0" indent="0" algn="r" rtl="1">
              <a:buNone/>
            </a:pPr>
            <a:r>
              <a:rPr lang="fa-IR" dirty="0"/>
              <a:t/>
            </a:r>
            <a:br>
              <a:rPr lang="fa-IR" dirty="0"/>
            </a:br>
            <a:r>
              <a:rPr lang="fa-IR" dirty="0"/>
              <a:t/>
            </a:r>
            <a:br>
              <a:rPr lang="fa-IR" dirty="0"/>
            </a:br>
            <a:endParaRPr lang="en-US" dirty="0"/>
          </a:p>
        </p:txBody>
      </p:sp>
      <p:sp>
        <p:nvSpPr>
          <p:cNvPr id="4" name="Title 1"/>
          <p:cNvSpPr>
            <a:spLocks noGrp="1"/>
          </p:cNvSpPr>
          <p:nvPr>
            <p:ph type="title"/>
          </p:nvPr>
        </p:nvSpPr>
        <p:spPr>
          <a:xfrm>
            <a:off x="2605452" y="538619"/>
            <a:ext cx="8911687" cy="1280890"/>
          </a:xfrm>
        </p:spPr>
        <p:txBody>
          <a:bodyPr>
            <a:normAutofit/>
          </a:bodyPr>
          <a:lstStyle/>
          <a:p>
            <a:pPr algn="r"/>
            <a:r>
              <a:rPr lang="fa-IR" sz="1800" b="1" dirty="0"/>
              <a:t>سیاست هایی برای ایجاد بیمارستان های ارتقا دهنده سلامت</a:t>
            </a:r>
          </a:p>
        </p:txBody>
      </p:sp>
    </p:spTree>
    <p:extLst>
      <p:ext uri="{BB962C8B-B14F-4D97-AF65-F5344CB8AC3E}">
        <p14:creationId xmlns:p14="http://schemas.microsoft.com/office/powerpoint/2010/main" val="926025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951" y="1196678"/>
            <a:ext cx="10783395" cy="6452315"/>
          </a:xfrm>
        </p:spPr>
        <p:txBody>
          <a:bodyPr/>
          <a:lstStyle/>
          <a:p>
            <a:pPr marL="0" indent="0" algn="r" rtl="1">
              <a:buNone/>
            </a:pPr>
            <a:r>
              <a:rPr lang="fa-IR" dirty="0" smtClean="0"/>
              <a:t>۱- </a:t>
            </a:r>
            <a:r>
              <a:rPr lang="fa-IR" dirty="0"/>
              <a:t>توجه به دستاوردها: مانند پیامدهای بالینی، کیفیت زندگی، رضایت بیمار، حقوق بیمار و </a:t>
            </a:r>
            <a:r>
              <a:rPr lang="fa-IR" dirty="0" smtClean="0"/>
              <a:t>….</a:t>
            </a:r>
          </a:p>
          <a:p>
            <a:pPr marL="0" indent="0" algn="r" rtl="1">
              <a:buNone/>
            </a:pPr>
            <a:r>
              <a:rPr lang="fa-IR" dirty="0"/>
              <a:t/>
            </a:r>
            <a:br>
              <a:rPr lang="fa-IR" dirty="0"/>
            </a:br>
            <a:r>
              <a:rPr lang="fa-IR" dirty="0"/>
              <a:t>۲- تعبیه ساختارها، اصلاح روندها و فرایندها با ایجاد این </a:t>
            </a:r>
            <a:r>
              <a:rPr lang="fa-IR" dirty="0" smtClean="0"/>
              <a:t>دستاوردها</a:t>
            </a:r>
          </a:p>
          <a:p>
            <a:pPr marL="0" indent="0" algn="r" rtl="1">
              <a:buNone/>
            </a:pPr>
            <a:r>
              <a:rPr lang="fa-IR" dirty="0"/>
              <a:t/>
            </a:r>
            <a:br>
              <a:rPr lang="fa-IR" dirty="0"/>
            </a:br>
            <a:r>
              <a:rPr lang="fa-IR" dirty="0"/>
              <a:t>۳- اجرای استانداردهایی مانند ارزیابی بیمار، سیاست مدیریت، اطلاعات بیمار و مداخلات مربوطه، ترویج یک محیط کاری سالم و همکاری و مشارکت مداوم</a:t>
            </a:r>
            <a:r>
              <a:rPr lang="fa-IR" dirty="0" smtClean="0"/>
              <a:t>.</a:t>
            </a:r>
          </a:p>
          <a:p>
            <a:pPr marL="0" indent="0" algn="r" rtl="1">
              <a:buNone/>
            </a:pPr>
            <a:r>
              <a:rPr lang="fa-IR" dirty="0"/>
              <a:t/>
            </a:r>
            <a:br>
              <a:rPr lang="fa-IR" dirty="0"/>
            </a:br>
            <a:r>
              <a:rPr lang="fa-IR" dirty="0"/>
              <a:t>۴- بهبود سلامت، توانمندسازی شهروندان فعال، حفاظت از محیط زیست، توسعه ظرفیت بهداشت عمومی و مدرن سازی سیستم های مراقبت های بهداشتی، به عنوان مولفه های ارتقاء سلامت در رسالت بیمارستان نام برده شود</a:t>
            </a:r>
            <a:r>
              <a:rPr lang="fa-IR" dirty="0" smtClean="0"/>
              <a:t>.</a:t>
            </a:r>
          </a:p>
          <a:p>
            <a:pPr marL="0" indent="0" algn="r" rtl="1">
              <a:buNone/>
            </a:pPr>
            <a:r>
              <a:rPr lang="fa-IR" dirty="0"/>
              <a:t/>
            </a:r>
            <a:br>
              <a:rPr lang="fa-IR" dirty="0"/>
            </a:br>
            <a:r>
              <a:rPr lang="fa-IR" dirty="0"/>
              <a:t>۵- بیمارستان باید دارای برنامه ریزی و مدیریت استراتژیک باشد.</a:t>
            </a:r>
            <a:br>
              <a:rPr lang="fa-IR" dirty="0"/>
            </a:br>
            <a:endParaRPr lang="en-US" dirty="0"/>
          </a:p>
        </p:txBody>
      </p:sp>
      <p:sp>
        <p:nvSpPr>
          <p:cNvPr id="4" name="Title 1"/>
          <p:cNvSpPr>
            <a:spLocks noGrp="1"/>
          </p:cNvSpPr>
          <p:nvPr>
            <p:ph type="title"/>
          </p:nvPr>
        </p:nvSpPr>
        <p:spPr>
          <a:xfrm>
            <a:off x="2417561" y="225468"/>
            <a:ext cx="8911687" cy="713984"/>
          </a:xfrm>
        </p:spPr>
        <p:txBody>
          <a:bodyPr>
            <a:normAutofit/>
          </a:bodyPr>
          <a:lstStyle/>
          <a:p>
            <a:pPr algn="r"/>
            <a:r>
              <a:rPr lang="fa-IR" sz="2000" b="1" dirty="0">
                <a:solidFill>
                  <a:srgbClr val="0070C0"/>
                </a:solidFill>
              </a:rPr>
              <a:t>سیاست هایی برای ایجاد بیمارستان های ارتقا دهنده سلامت</a:t>
            </a:r>
          </a:p>
        </p:txBody>
      </p:sp>
    </p:spTree>
    <p:extLst>
      <p:ext uri="{BB962C8B-B14F-4D97-AF65-F5344CB8AC3E}">
        <p14:creationId xmlns:p14="http://schemas.microsoft.com/office/powerpoint/2010/main" val="2514404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951" y="1196678"/>
            <a:ext cx="10783395" cy="6452315"/>
          </a:xfrm>
        </p:spPr>
        <p:txBody>
          <a:bodyPr/>
          <a:lstStyle/>
          <a:p>
            <a:pPr marL="0" indent="0" algn="r" rtl="1">
              <a:buNone/>
            </a:pPr>
            <a:r>
              <a:rPr lang="fa-IR" dirty="0"/>
              <a:t/>
            </a:r>
            <a:br>
              <a:rPr lang="fa-IR" dirty="0"/>
            </a:br>
            <a:r>
              <a:rPr lang="fa-IR" dirty="0"/>
              <a:t>۶- ارتقاء سلامت باید در همه ساختارها سطح مشخص و قابل اجرایی داشته باشد</a:t>
            </a:r>
            <a:r>
              <a:rPr lang="fa-IR" dirty="0" smtClean="0"/>
              <a:t>.</a:t>
            </a:r>
          </a:p>
          <a:p>
            <a:pPr marL="0" indent="0" algn="r" rtl="1">
              <a:buNone/>
            </a:pPr>
            <a:r>
              <a:rPr lang="fa-IR" dirty="0"/>
              <a:t/>
            </a:r>
            <a:br>
              <a:rPr lang="fa-IR" dirty="0"/>
            </a:br>
            <a:r>
              <a:rPr lang="fa-IR" dirty="0"/>
              <a:t>۷- حاکمیت بالینی، اعتباربخشی و سایر دستورالعمل های کیفیت و تحول سازمانی باید به عنوان مکمل و پشتیبان، در برنامه ارتقاء سلامت ادغام شود</a:t>
            </a:r>
            <a:r>
              <a:rPr lang="fa-IR" dirty="0" smtClean="0"/>
              <a:t>.</a:t>
            </a:r>
          </a:p>
          <a:p>
            <a:pPr marL="0" indent="0" algn="r" rtl="1">
              <a:buNone/>
            </a:pPr>
            <a:r>
              <a:rPr lang="fa-IR" dirty="0"/>
              <a:t/>
            </a:r>
            <a:br>
              <a:rPr lang="fa-IR" dirty="0"/>
            </a:br>
            <a:r>
              <a:rPr lang="fa-IR" dirty="0"/>
              <a:t>۸- ایجاد جو سازمانی مثبت و زمینه های فرهنگی، فنی، آموزشی و اجتماعی لازم در جهت تحقق </a:t>
            </a:r>
            <a:r>
              <a:rPr lang="fa-IR" dirty="0" smtClean="0"/>
              <a:t>اهداف</a:t>
            </a:r>
          </a:p>
          <a:p>
            <a:pPr marL="0" indent="0" algn="r" rtl="1">
              <a:buNone/>
            </a:pPr>
            <a:r>
              <a:rPr lang="fa-IR" dirty="0"/>
              <a:t/>
            </a:r>
            <a:br>
              <a:rPr lang="fa-IR" dirty="0"/>
            </a:br>
            <a:r>
              <a:rPr lang="fa-IR" dirty="0"/>
              <a:t>۹- توجه و تاکید بر ذی نفعان داخلی و خارجی و برآورد نیازها، توقعات و انتظارت و بهره گیری از آنان برای ارتقاء سلامت مردم و </a:t>
            </a:r>
            <a:r>
              <a:rPr lang="fa-IR" dirty="0" smtClean="0"/>
              <a:t>جامعه</a:t>
            </a:r>
          </a:p>
          <a:p>
            <a:pPr marL="0" indent="0" algn="r" rtl="1">
              <a:buNone/>
            </a:pPr>
            <a:r>
              <a:rPr lang="fa-IR" dirty="0"/>
              <a:t/>
            </a:r>
            <a:br>
              <a:rPr lang="fa-IR" dirty="0"/>
            </a:br>
            <a:r>
              <a:rPr lang="fa-IR" dirty="0"/>
              <a:t>۱۰- بیمارستان های ارتقاء دهنده سلامت باید عملکرد مبتنی بر هدف پیدا کند</a:t>
            </a:r>
            <a:r>
              <a:rPr lang="fa-IR" dirty="0" smtClean="0"/>
              <a:t>.</a:t>
            </a:r>
          </a:p>
          <a:p>
            <a:pPr marL="0" indent="0" algn="r" rtl="1">
              <a:buNone/>
            </a:pPr>
            <a:r>
              <a:rPr lang="fa-IR" dirty="0"/>
              <a:t/>
            </a:r>
            <a:br>
              <a:rPr lang="fa-IR" dirty="0"/>
            </a:br>
            <a:r>
              <a:rPr lang="fa-IR" dirty="0"/>
              <a:t>۱۱- بیمارستان باید تبدیل به سازمان یادگیرنده شود.</a:t>
            </a:r>
          </a:p>
          <a:p>
            <a:pPr algn="r" rtl="1"/>
            <a:endParaRPr lang="en-US" dirty="0"/>
          </a:p>
        </p:txBody>
      </p:sp>
      <p:sp>
        <p:nvSpPr>
          <p:cNvPr id="4" name="Title 1"/>
          <p:cNvSpPr>
            <a:spLocks noGrp="1"/>
          </p:cNvSpPr>
          <p:nvPr>
            <p:ph type="title"/>
          </p:nvPr>
        </p:nvSpPr>
        <p:spPr>
          <a:xfrm>
            <a:off x="2417561" y="225468"/>
            <a:ext cx="8911687" cy="713984"/>
          </a:xfrm>
        </p:spPr>
        <p:txBody>
          <a:bodyPr>
            <a:normAutofit/>
          </a:bodyPr>
          <a:lstStyle/>
          <a:p>
            <a:pPr algn="r"/>
            <a:r>
              <a:rPr lang="fa-IR" sz="2000" b="1" dirty="0" smtClean="0">
                <a:solidFill>
                  <a:srgbClr val="0070C0"/>
                </a:solidFill>
              </a:rPr>
              <a:t>ادامه ...سیاست </a:t>
            </a:r>
            <a:r>
              <a:rPr lang="fa-IR" sz="2000" b="1" dirty="0">
                <a:solidFill>
                  <a:srgbClr val="0070C0"/>
                </a:solidFill>
              </a:rPr>
              <a:t>هایی برای ایجاد بیمارستان های ارتقا دهنده سلامت</a:t>
            </a:r>
          </a:p>
        </p:txBody>
      </p:sp>
    </p:spTree>
    <p:extLst>
      <p:ext uri="{BB962C8B-B14F-4D97-AF65-F5344CB8AC3E}">
        <p14:creationId xmlns:p14="http://schemas.microsoft.com/office/powerpoint/2010/main" val="1342382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667" y="939452"/>
            <a:ext cx="11088710" cy="6465196"/>
          </a:xfrm>
        </p:spPr>
        <p:txBody>
          <a:bodyPr>
            <a:normAutofit/>
          </a:bodyPr>
          <a:lstStyle/>
          <a:p>
            <a:pPr algn="r" rtl="1"/>
            <a:r>
              <a:rPr lang="fa-IR" dirty="0" smtClean="0"/>
              <a:t>تفکر </a:t>
            </a:r>
            <a:r>
              <a:rPr lang="fa-IR" dirty="0"/>
              <a:t>ارتقای سلامت به کندی به بیمارستانها ارایه و معرفی </a:t>
            </a:r>
            <a:endParaRPr lang="fa-IR" dirty="0" smtClean="0"/>
          </a:p>
          <a:p>
            <a:pPr algn="r" rtl="1"/>
            <a:r>
              <a:rPr lang="fa-IR" dirty="0" smtClean="0"/>
              <a:t>شاید </a:t>
            </a:r>
            <a:r>
              <a:rPr lang="fa-IR" dirty="0"/>
              <a:t>یکی از دلایل این موضوع فقدان راهبردهای روشن و ابزارهای لازم جهت به کارگیری </a:t>
            </a:r>
            <a:endParaRPr lang="fa-IR" dirty="0" smtClean="0"/>
          </a:p>
          <a:p>
            <a:pPr algn="r" rtl="1"/>
            <a:endParaRPr lang="fa-IR" dirty="0" smtClean="0"/>
          </a:p>
          <a:p>
            <a:pPr algn="r" rtl="1"/>
            <a:r>
              <a:rPr lang="fa-IR" b="1" dirty="0">
                <a:solidFill>
                  <a:srgbClr val="0070C0"/>
                </a:solidFill>
              </a:rPr>
              <a:t>مهمترین چالش هایی که بیمارستان های ارتقاء دهنده سلامت:</a:t>
            </a:r>
          </a:p>
          <a:p>
            <a:pPr algn="r" rtl="1">
              <a:buFont typeface="+mj-lt"/>
              <a:buAutoNum type="arabicPeriod"/>
            </a:pPr>
            <a:r>
              <a:rPr lang="fa-IR" dirty="0" smtClean="0"/>
              <a:t>پیچیده بودن خود </a:t>
            </a:r>
            <a:r>
              <a:rPr lang="fa-IR" dirty="0"/>
              <a:t>مفهوم ارتقاء </a:t>
            </a:r>
            <a:r>
              <a:rPr lang="fa-IR" dirty="0" smtClean="0"/>
              <a:t>سلامت</a:t>
            </a:r>
            <a:endParaRPr lang="fa-IR" dirty="0"/>
          </a:p>
          <a:p>
            <a:pPr algn="r" rtl="1">
              <a:buFont typeface="+mj-lt"/>
              <a:buAutoNum type="arabicPeriod"/>
            </a:pPr>
            <a:r>
              <a:rPr lang="fa-IR" dirty="0"/>
              <a:t>شواهد اندکی در </a:t>
            </a:r>
            <a:r>
              <a:rPr lang="fa-IR" dirty="0" smtClean="0"/>
              <a:t>باره نقشسیستم </a:t>
            </a:r>
            <a:r>
              <a:rPr lang="fa-IR" dirty="0"/>
              <a:t>های سلامتی </a:t>
            </a:r>
            <a:r>
              <a:rPr lang="fa-IR" dirty="0" smtClean="0"/>
              <a:t>سلامت </a:t>
            </a:r>
            <a:r>
              <a:rPr lang="fa-IR" dirty="0"/>
              <a:t>مردم </a:t>
            </a:r>
            <a:endParaRPr lang="fa-IR" dirty="0" smtClean="0"/>
          </a:p>
          <a:p>
            <a:pPr algn="r" rtl="1"/>
            <a:endParaRPr lang="fa-IR" dirty="0" smtClean="0"/>
          </a:p>
          <a:p>
            <a:pPr algn="r" rtl="1"/>
            <a:r>
              <a:rPr lang="fa-IR" b="1" dirty="0">
                <a:solidFill>
                  <a:srgbClr val="0070C0"/>
                </a:solidFill>
              </a:rPr>
              <a:t>نگرش و عقاید کادر مدیریتی و سیاست گذاران</a:t>
            </a:r>
            <a:r>
              <a:rPr lang="fa-IR" b="1" dirty="0" smtClean="0">
                <a:solidFill>
                  <a:srgbClr val="0070C0"/>
                </a:solidFill>
              </a:rPr>
              <a:t>:</a:t>
            </a:r>
          </a:p>
          <a:p>
            <a:pPr algn="r" rtl="1"/>
            <a:r>
              <a:rPr lang="fa-IR" dirty="0" smtClean="0"/>
              <a:t>داشتن برنامه </a:t>
            </a:r>
            <a:r>
              <a:rPr lang="fa-IR" dirty="0"/>
              <a:t>های ارتقاء سلامت </a:t>
            </a:r>
            <a:r>
              <a:rPr lang="fa-IR" dirty="0" smtClean="0"/>
              <a:t>مستلزم </a:t>
            </a:r>
            <a:r>
              <a:rPr lang="fa-IR" dirty="0"/>
              <a:t>این است که نگرش و عقاید کادر مدیریتی مراکز درمانی و بیمارستانها نسبت به نیاز به مراکز درمانی مروج سلامت را تغییر </a:t>
            </a:r>
            <a:r>
              <a:rPr lang="fa-IR" dirty="0" smtClean="0"/>
              <a:t>دهیم</a:t>
            </a:r>
          </a:p>
          <a:p>
            <a:pPr algn="r" rtl="1"/>
            <a:r>
              <a:rPr lang="fa-IR" dirty="0" smtClean="0"/>
              <a:t>برنامه </a:t>
            </a:r>
            <a:r>
              <a:rPr lang="fa-IR" dirty="0"/>
              <a:t>های آموزشی برای مدیران </a:t>
            </a:r>
            <a:endParaRPr lang="fa-IR" dirty="0" smtClean="0"/>
          </a:p>
          <a:p>
            <a:pPr algn="r" rtl="1"/>
            <a:r>
              <a:rPr lang="fa-IR" dirty="0" smtClean="0"/>
              <a:t>توجه به آثار </a:t>
            </a:r>
            <a:r>
              <a:rPr lang="fa-IR" dirty="0"/>
              <a:t>اجتماعی ارتقای سلامت </a:t>
            </a:r>
            <a:endParaRPr lang="fa-IR" dirty="0" smtClean="0"/>
          </a:p>
          <a:p>
            <a:pPr algn="r" rtl="1"/>
            <a:r>
              <a:rPr lang="fa-IR" b="1" dirty="0">
                <a:solidFill>
                  <a:srgbClr val="0070C0"/>
                </a:solidFill>
              </a:rPr>
              <a:t>نادیده گرفته شدن ارتقاء سلامت در مراکز درمانی: </a:t>
            </a:r>
            <a:endParaRPr lang="fa-IR" b="1" dirty="0" smtClean="0">
              <a:solidFill>
                <a:srgbClr val="0070C0"/>
              </a:solidFill>
            </a:endParaRPr>
          </a:p>
          <a:p>
            <a:pPr algn="r" rtl="1"/>
            <a:r>
              <a:rPr lang="fa-IR" dirty="0" smtClean="0"/>
              <a:t>با وجود تاکید کلامی پرسنل </a:t>
            </a:r>
            <a:r>
              <a:rPr lang="fa-IR" dirty="0"/>
              <a:t>مدیریتی و کارکنان </a:t>
            </a:r>
            <a:r>
              <a:rPr lang="fa-IR" dirty="0" smtClean="0"/>
              <a:t>هنگام </a:t>
            </a:r>
            <a:r>
              <a:rPr lang="fa-IR" dirty="0"/>
              <a:t>برنامه ریزی فعالیت های روزانه، این امر نادیده گرفته می شود.</a:t>
            </a:r>
          </a:p>
          <a:p>
            <a:endParaRPr lang="en-US" dirty="0"/>
          </a:p>
        </p:txBody>
      </p:sp>
      <p:sp>
        <p:nvSpPr>
          <p:cNvPr id="4" name="Title 1"/>
          <p:cNvSpPr>
            <a:spLocks noGrp="1"/>
          </p:cNvSpPr>
          <p:nvPr>
            <p:ph type="title"/>
          </p:nvPr>
        </p:nvSpPr>
        <p:spPr>
          <a:xfrm>
            <a:off x="2417561" y="225468"/>
            <a:ext cx="8911687" cy="713984"/>
          </a:xfrm>
        </p:spPr>
        <p:txBody>
          <a:bodyPr>
            <a:normAutofit/>
          </a:bodyPr>
          <a:lstStyle/>
          <a:p>
            <a:pPr algn="r" rtl="1"/>
            <a:r>
              <a:rPr lang="fa-IR" sz="2000" b="1" dirty="0"/>
              <a:t>چالش های بیمارستان های ارتقاء دهنده سلامت</a:t>
            </a:r>
            <a:endParaRPr lang="fa-IR" sz="2000" dirty="0"/>
          </a:p>
        </p:txBody>
      </p:sp>
    </p:spTree>
    <p:extLst>
      <p:ext uri="{BB962C8B-B14F-4D97-AF65-F5344CB8AC3E}">
        <p14:creationId xmlns:p14="http://schemas.microsoft.com/office/powerpoint/2010/main" val="230264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953" y="624110"/>
            <a:ext cx="9585660" cy="599383"/>
          </a:xfrm>
        </p:spPr>
        <p:txBody>
          <a:bodyPr>
            <a:normAutofit fontScale="90000"/>
          </a:bodyPr>
          <a:lstStyle/>
          <a:p>
            <a:pPr algn="r" rtl="1"/>
            <a:r>
              <a:rPr lang="fa-IR" dirty="0" smtClean="0"/>
              <a:t>مقدمه</a:t>
            </a:r>
            <a:r>
              <a:rPr lang="en-US" dirty="0" smtClean="0"/>
              <a:t>:  </a:t>
            </a:r>
            <a:r>
              <a:rPr lang="fa-IR" sz="2200" dirty="0"/>
              <a:t>بیمارستان های ارتقاء دهنده سلامت</a:t>
            </a:r>
            <a:r>
              <a:rPr lang="en-US" sz="2200" dirty="0"/>
              <a:t>(Health Promoting Hospitals)</a:t>
            </a:r>
            <a:r>
              <a:rPr lang="fa-IR" sz="2200" dirty="0"/>
              <a:t> </a:t>
            </a:r>
            <a:endParaRPr lang="en-US" dirty="0"/>
          </a:p>
        </p:txBody>
      </p:sp>
      <p:sp>
        <p:nvSpPr>
          <p:cNvPr id="3" name="Content Placeholder 2"/>
          <p:cNvSpPr>
            <a:spLocks noGrp="1"/>
          </p:cNvSpPr>
          <p:nvPr>
            <p:ph idx="1"/>
          </p:nvPr>
        </p:nvSpPr>
        <p:spPr>
          <a:xfrm>
            <a:off x="1661375" y="1223493"/>
            <a:ext cx="9843237" cy="4687729"/>
          </a:xfrm>
        </p:spPr>
        <p:txBody>
          <a:bodyPr>
            <a:normAutofit lnSpcReduction="10000"/>
          </a:bodyPr>
          <a:lstStyle/>
          <a:p>
            <a:pPr algn="r" rtl="1"/>
            <a:endParaRPr lang="fa-IR" dirty="0" smtClean="0"/>
          </a:p>
          <a:p>
            <a:pPr algn="r" rtl="1"/>
            <a:r>
              <a:rPr lang="fa-IR" dirty="0" smtClean="0"/>
              <a:t>احساس </a:t>
            </a:r>
            <a:r>
              <a:rPr lang="fa-IR" dirty="0"/>
              <a:t>مسئولیت </a:t>
            </a:r>
            <a:r>
              <a:rPr lang="fa-IR" dirty="0" smtClean="0"/>
              <a:t>و تعهد اجتماعی زندگی </a:t>
            </a:r>
            <a:r>
              <a:rPr lang="fa-IR" dirty="0"/>
              <a:t>بیماران قبل و بعد از مراجعه </a:t>
            </a:r>
            <a:endParaRPr lang="en-US" dirty="0" smtClean="0"/>
          </a:p>
          <a:p>
            <a:pPr algn="r" rtl="1"/>
            <a:endParaRPr lang="fa-IR" dirty="0" smtClean="0"/>
          </a:p>
          <a:p>
            <a:pPr algn="r" rtl="1"/>
            <a:r>
              <a:rPr lang="fa-IR" dirty="0" smtClean="0"/>
              <a:t>ارتباط </a:t>
            </a:r>
            <a:r>
              <a:rPr lang="fa-IR" dirty="0"/>
              <a:t>با سایر سطوح خدمات بهداشتی و جامعه </a:t>
            </a:r>
            <a:endParaRPr lang="fa-IR" dirty="0" smtClean="0"/>
          </a:p>
          <a:p>
            <a:pPr algn="r" rtl="1"/>
            <a:endParaRPr lang="fa-IR" dirty="0" smtClean="0"/>
          </a:p>
          <a:p>
            <a:pPr algn="r" rtl="1"/>
            <a:r>
              <a:rPr lang="fa-IR" dirty="0" smtClean="0"/>
              <a:t>در این </a:t>
            </a:r>
            <a:r>
              <a:rPr lang="fa-IR" dirty="0"/>
              <a:t>ایده بیمارستان‌ها علاوه بر درمان بیماران، </a:t>
            </a:r>
            <a:r>
              <a:rPr lang="fa-IR" dirty="0" smtClean="0"/>
              <a:t>‌نقش </a:t>
            </a:r>
            <a:r>
              <a:rPr lang="fa-IR" dirty="0"/>
              <a:t>موثری در ارتقای سلامتی جامعه </a:t>
            </a:r>
            <a:r>
              <a:rPr lang="fa-IR" dirty="0" smtClean="0"/>
              <a:t>و ارتقای </a:t>
            </a:r>
            <a:r>
              <a:rPr lang="fa-IR" dirty="0"/>
              <a:t>سلامت مراجعان، کارکنان </a:t>
            </a:r>
            <a:endParaRPr lang="fa-IR" dirty="0" smtClean="0"/>
          </a:p>
          <a:p>
            <a:pPr algn="r" rtl="1"/>
            <a:r>
              <a:rPr lang="fa-IR" dirty="0" smtClean="0"/>
              <a:t>۴۰ </a:t>
            </a:r>
            <a:r>
              <a:rPr lang="fa-IR" dirty="0"/>
              <a:t>تا ۷۰ درصد بودجه های سلامت </a:t>
            </a:r>
            <a:r>
              <a:rPr lang="fa-IR" dirty="0" smtClean="0"/>
              <a:t>صرف بیمارستان ها</a:t>
            </a:r>
          </a:p>
          <a:p>
            <a:pPr algn="r" rtl="1"/>
            <a:endParaRPr lang="fa-IR" dirty="0" smtClean="0"/>
          </a:p>
          <a:p>
            <a:pPr algn="r" rtl="1"/>
            <a:r>
              <a:rPr lang="fa-IR" dirty="0" smtClean="0"/>
              <a:t>بنابراین :</a:t>
            </a:r>
          </a:p>
          <a:p>
            <a:pPr algn="r" rtl="1"/>
            <a:endParaRPr lang="fa-IR" dirty="0" smtClean="0"/>
          </a:p>
          <a:p>
            <a:pPr algn="ctr" rtl="1">
              <a:buFont typeface="Wingdings" panose="05000000000000000000" pitchFamily="2" charset="2"/>
              <a:buChar char="v"/>
            </a:pPr>
            <a:r>
              <a:rPr lang="fa-IR" b="1" dirty="0" smtClean="0">
                <a:solidFill>
                  <a:srgbClr val="00B0F0"/>
                </a:solidFill>
              </a:rPr>
              <a:t>تغییر </a:t>
            </a:r>
            <a:r>
              <a:rPr lang="fa-IR" b="1" dirty="0">
                <a:solidFill>
                  <a:srgbClr val="00B0F0"/>
                </a:solidFill>
              </a:rPr>
              <a:t>دیدگاه نسبت به نقش و قابلیت های بیمارستان ها جهت تبدیل شدن به ساختارهای ارتقاء دهنده سلامت امری ضروری است</a:t>
            </a:r>
            <a:r>
              <a:rPr lang="fa-IR" b="1" dirty="0" smtClean="0">
                <a:solidFill>
                  <a:srgbClr val="00B0F0"/>
                </a:solidFill>
              </a:rPr>
              <a:t>.</a:t>
            </a:r>
            <a:endParaRPr lang="fa-IR" b="1" dirty="0">
              <a:solidFill>
                <a:srgbClr val="00B0F0"/>
              </a:solidFill>
            </a:endParaRPr>
          </a:p>
        </p:txBody>
      </p:sp>
    </p:spTree>
    <p:extLst>
      <p:ext uri="{BB962C8B-B14F-4D97-AF65-F5344CB8AC3E}">
        <p14:creationId xmlns:p14="http://schemas.microsoft.com/office/powerpoint/2010/main" val="4182744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193" y="1523057"/>
            <a:ext cx="11088710" cy="6465196"/>
          </a:xfrm>
        </p:spPr>
        <p:txBody>
          <a:bodyPr>
            <a:normAutofit/>
          </a:bodyPr>
          <a:lstStyle/>
          <a:p>
            <a:pPr algn="r" rtl="1"/>
            <a:r>
              <a:rPr lang="fa-IR" b="1" dirty="0" smtClean="0">
                <a:solidFill>
                  <a:srgbClr val="0070C0"/>
                </a:solidFill>
              </a:rPr>
              <a:t>رسانه </a:t>
            </a:r>
            <a:r>
              <a:rPr lang="fa-IR" b="1" dirty="0">
                <a:solidFill>
                  <a:srgbClr val="0070C0"/>
                </a:solidFill>
              </a:rPr>
              <a:t>ها:</a:t>
            </a:r>
          </a:p>
          <a:p>
            <a:pPr algn="r" rtl="1"/>
            <a:r>
              <a:rPr lang="fa-IR" dirty="0" smtClean="0"/>
              <a:t> </a:t>
            </a:r>
            <a:r>
              <a:rPr lang="fa-IR" dirty="0"/>
              <a:t>معمولا در رسانه ها بخش درمان به عنوان یکی از پتانسیل های تامین کننده ی سلامت تلقی می شوند، با وجود این هیچیک از رسانه ها در مورد اینکه مراکز درمانی و بیمارستان می توانند در اتقاء سلامت نقش موثر داشته باشد، سخن به میان نمی آورد</a:t>
            </a:r>
            <a:r>
              <a:rPr lang="fa-IR" dirty="0" smtClean="0"/>
              <a:t>.</a:t>
            </a:r>
          </a:p>
          <a:p>
            <a:pPr algn="r" rtl="1"/>
            <a:endParaRPr lang="fa-IR" dirty="0"/>
          </a:p>
          <a:p>
            <a:pPr algn="r" rtl="1"/>
            <a:r>
              <a:rPr lang="fa-IR" b="1" dirty="0" smtClean="0">
                <a:solidFill>
                  <a:srgbClr val="0070C0"/>
                </a:solidFill>
              </a:rPr>
              <a:t>تنوع </a:t>
            </a:r>
            <a:r>
              <a:rPr lang="fa-IR" b="1" dirty="0">
                <a:solidFill>
                  <a:srgbClr val="0070C0"/>
                </a:solidFill>
              </a:rPr>
              <a:t>عوامل تاثیر گذار بر اجرای طرح بیمارستان های ارتقاء دهنده سلامت</a:t>
            </a:r>
            <a:r>
              <a:rPr lang="fa-IR" dirty="0" smtClean="0"/>
              <a:t>:</a:t>
            </a:r>
          </a:p>
          <a:p>
            <a:pPr algn="r" rtl="1"/>
            <a:r>
              <a:rPr lang="fa-IR" dirty="0" smtClean="0"/>
              <a:t> </a:t>
            </a:r>
            <a:r>
              <a:rPr lang="fa-IR" dirty="0"/>
              <a:t>آشنایی با مفهوم بیمارستان های ارتقاء دهنده سلامت ضامن اجرای موفقیت آمیز این برنامه نیست، بلکه برای اجرای موفقیت آمیز آن علاوه بر دارا بودن دانش و معلومات بایستی شرایط و عوامل زیر بنایی مانند حمایت سیاسی، اختصاص منابع، مهیا بودن زیرساخت ها، نگرش مثبت به دانشمندان و سیاست گذاران سلامتی و از همه مهمتر مشارکت و همکاری مردم با برنامه های ارتقاء سلامت جزو پیش نیازهای آن است.</a:t>
            </a:r>
          </a:p>
          <a:p>
            <a:endParaRPr lang="en-US" dirty="0"/>
          </a:p>
        </p:txBody>
      </p:sp>
      <p:sp>
        <p:nvSpPr>
          <p:cNvPr id="4" name="Title 1"/>
          <p:cNvSpPr>
            <a:spLocks noGrp="1"/>
          </p:cNvSpPr>
          <p:nvPr>
            <p:ph type="title"/>
          </p:nvPr>
        </p:nvSpPr>
        <p:spPr>
          <a:xfrm>
            <a:off x="2417561" y="225468"/>
            <a:ext cx="8911687" cy="713984"/>
          </a:xfrm>
        </p:spPr>
        <p:txBody>
          <a:bodyPr>
            <a:normAutofit/>
          </a:bodyPr>
          <a:lstStyle/>
          <a:p>
            <a:pPr algn="r" rtl="1"/>
            <a:r>
              <a:rPr lang="fa-IR" sz="2000" b="1" dirty="0"/>
              <a:t>چالش های بیمارستان های ارتقاء دهنده سلامت</a:t>
            </a:r>
            <a:endParaRPr lang="fa-IR" sz="2000" dirty="0"/>
          </a:p>
        </p:txBody>
      </p:sp>
    </p:spTree>
    <p:extLst>
      <p:ext uri="{BB962C8B-B14F-4D97-AF65-F5344CB8AC3E}">
        <p14:creationId xmlns:p14="http://schemas.microsoft.com/office/powerpoint/2010/main" val="3637485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193183"/>
            <a:ext cx="11217499" cy="6490952"/>
          </a:xfrm>
        </p:spPr>
        <p:txBody>
          <a:bodyPr>
            <a:normAutofit/>
          </a:bodyPr>
          <a:lstStyle/>
          <a:p>
            <a:pPr algn="r" rtl="1"/>
            <a:r>
              <a:rPr lang="fa-IR" dirty="0" smtClean="0"/>
              <a:t>– </a:t>
            </a:r>
            <a:r>
              <a:rPr lang="fa-IR" dirty="0"/>
              <a:t>دسترسی عده ای خاص به مفهوم بیمارستان های ارتقاء دهنده سلامت: در نشریات به غیر از نشریات خاص بیمارستان های ارتقاء دهنده سلامت، به مفهوم و توسعه آن اشاره نشده است، بنابراین دسترسی به مفهوم بیمارستان های ارتقاء دهنده سلامت به عده ای خاص در سازمان بهداشت جهانی و بیمارستانهای مرتبط با مراکز درمانی محدود می شود. همچنین توجه به شواهد به موضوعی اصلی در ارتقای سلامت تبدیل شده است.</a:t>
            </a:r>
          </a:p>
          <a:p>
            <a:pPr algn="r" rtl="1"/>
            <a:r>
              <a:rPr lang="fa-IR" dirty="0"/>
              <a:t>– کمبود منابع: هم در کشورهای در حال توسعه و هم گاهی در کشورهای توسعه یافته برنامه های ارتقاء سلامت بیمارستان ها با مشکلات عمده ای از قبیل کمبود منابع به ویژه بودجه، کمبود همکاری و مشارکت مردم، عدم شاخص های مناسب برای ارزشیابی ارتقاء سلامت در بیمارستان ها، عدم حمایت از سوی سیاستگزاران و تصمیم سازان نظام سلامت و نبود پرسنل آموزش دیده و مجرب در زمینه ارتقاء سلامت روبرو می باشد.</a:t>
            </a:r>
          </a:p>
          <a:p>
            <a:pPr algn="r" rtl="1"/>
            <a:r>
              <a:rPr lang="fa-IR" dirty="0"/>
              <a:t>– ظرفیت سازی: معمولا مهارت‌ها، شایستگی‌ها و توانایی‌های کارکنان و جوامع در یاری رساندن در امر اجرای برنامه های  بیمارستان های ارتقاء دهنده سلامت  تقویت نشده اند.</a:t>
            </a:r>
          </a:p>
          <a:p>
            <a:pPr algn="r" rtl="1"/>
            <a:r>
              <a:rPr lang="fa-IR" dirty="0"/>
              <a:t>– طولانی بودن مشاهده پیامدها: پیامدهای ناشی از اجرای طرح بیمارستان های ارتقاء دهنده سلامت ممکن است طولانی باشد، ممکن است سال ها و یا حتی دهه ها طول بکشد(مانند بهبود کیفیت زندگی).</a:t>
            </a:r>
          </a:p>
          <a:p>
            <a:pPr algn="r" rtl="1"/>
            <a:r>
              <a:rPr lang="fa-IR" dirty="0"/>
              <a:t>– کافی نبودن شواهد: گرچه مقالات متعددی در مورد بیمارستانهای ارتقاء دهنده سلامت به چاپ رسیده است، ولی به شواهد بیشتری در ارتباط با هزینه – اثربخشی بیمارستان های ارتقاء دهنده سلامت نیاز می باشد. کمبود شواهد همراه با فشارهای مالی موجود، تقریبا در هر سیستم مراقبت سلامتی باعث کاهش بودجه برنامه های ارتقای سلامت می گردد.</a:t>
            </a:r>
          </a:p>
          <a:p>
            <a:pPr algn="r" rtl="1"/>
            <a:r>
              <a:rPr lang="fa-IR" dirty="0"/>
              <a:t>– وجود سرمایه گذاران با ارزش و اهداف متضاد: موفقیت برنامه های بیمارستان های ارتقاء دهنده سلامت بر دیدگاه ذی نفعان و یا سهامداران استوار است.</a:t>
            </a:r>
          </a:p>
          <a:p>
            <a:endParaRPr lang="en-US" dirty="0"/>
          </a:p>
        </p:txBody>
      </p:sp>
    </p:spTree>
    <p:extLst>
      <p:ext uri="{BB962C8B-B14F-4D97-AF65-F5344CB8AC3E}">
        <p14:creationId xmlns:p14="http://schemas.microsoft.com/office/powerpoint/2010/main" val="3304764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3" y="218941"/>
            <a:ext cx="11346287" cy="6400800"/>
          </a:xfrm>
        </p:spPr>
        <p:txBody>
          <a:bodyPr/>
          <a:lstStyle/>
          <a:p>
            <a:pPr algn="r" rtl="1"/>
            <a:r>
              <a:rPr lang="fa-IR" dirty="0" smtClean="0"/>
              <a:t>– </a:t>
            </a:r>
            <a:r>
              <a:rPr lang="fa-IR" dirty="0"/>
              <a:t>فرهنگ مشارکت: فرهنگ مشارکت، یک فاکتور حیاتی در موفقیت ساختارهای ارتقا دهنده سلامت در ساختار و فرهنگ بیمارستانی، امری میان مدت و دراز مدت است. زیرا نیازمند ادغام ارزش های اساسی و چشم انداز بیمارستانهای ارتقا دهنده سلامت با فرهنگ حرفه ای و سیستم ارزشیابی بیمارستان می باشد.</a:t>
            </a:r>
          </a:p>
          <a:p>
            <a:pPr algn="r" rtl="1"/>
            <a:r>
              <a:rPr lang="fa-IR" dirty="0"/>
              <a:t>تنوع جمعیت: افزایش تنوع جمعیت و مراجعه مردمانی با فرهنگ های مختلف به بیمارستان ها می تواند یکی از چالش های پیش رو در اجرای طرح بیمارستان های ارتقاء دهنده سلامت باشد.(مانند گویش)</a:t>
            </a:r>
          </a:p>
          <a:p>
            <a:pPr algn="r" rtl="1"/>
            <a:r>
              <a:rPr lang="fa-IR" dirty="0"/>
              <a:t>در وضعیت موجود بیمارستان های ایران، برخی از خدمات مانند مشاوره های تغذیه و آموزش های مربوط به پیشگیری از عوارض برخی بیماری ها و سلامت مادر و کودک به طور پراکنده و در بعضی بیمارستان ها ارایه می شوند، ولی به رغم مواد قانونی که در برنامه چهارم و پنجم توسعه اقتصادی، اجتماعی و فرهنگی کشور مورد تاکید قرار گرفته، هنوز بیمارستان ها، سازمان و نیز زیرساخت های مختلف برای ارایه خدمات جامع سلامت مانند زیرساخت های انسانی، قانونی و … را نتوانسته اند، فراهم نمایند.</a:t>
            </a:r>
          </a:p>
          <a:p>
            <a:pPr algn="r" rtl="1"/>
            <a:r>
              <a:rPr lang="fa-IR" dirty="0"/>
              <a:t>اگر چه در مورد ارتقاء سلامت در بخش درمان، سوالات متعددی از قبیل، چه مهارت هایی برای افزایش کنترل بر تعیین کننده های سلامت ضروری است؟ از کجا بفهمیم که مردم کنترل بر تعیین کننده های سلامت شان را مثل تعیین کننده های بیماری شان افزایش داده اند؟ بی پاسخ مانده است یا پاسخ مناسبی ارائه نشده است، لکن بر اساس اصول، راهبردها، سیاست ها و ملاحظاتی که در شکل گیری و تثبیت بیمارستان های ارتقاء دهنده سلامت خاطرنشان گردید، می توان به کاهش بستری های مکرر، افزایش کیفیت زندگی بیماران، کاهش هزینه های درمانی و پیشگیری و کنترل بیماری های غیر واگیر و نیز عوارض ناشی از درمان بیماری ها تا حدود زیادی اطمینان حاصل کرد. قطعا با رفع ابهام و پیچیدگی ها و مقابله منطقی با چالش های مربوط به این بیمارستان ها و گسترش بیمارستان های ارتقاء دهنده سلامت، با کاهش میزان های مرگ و میر عمدتا به دلیل تاثیر تعیین کننده عوامل اجتماعی، در ارتقاء فرهنگ سلامتی در جامعه و صیانت از منابع مالی سلامت گام های مهمی برداشته خواهد شد.</a:t>
            </a:r>
          </a:p>
          <a:p>
            <a:endParaRPr lang="en-US" dirty="0"/>
          </a:p>
        </p:txBody>
      </p:sp>
    </p:spTree>
    <p:extLst>
      <p:ext uri="{BB962C8B-B14F-4D97-AF65-F5344CB8AC3E}">
        <p14:creationId xmlns:p14="http://schemas.microsoft.com/office/powerpoint/2010/main" val="2909188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84" y="1097879"/>
            <a:ext cx="11269014" cy="5515863"/>
          </a:xfrm>
        </p:spPr>
        <p:txBody>
          <a:bodyPr>
            <a:normAutofit fontScale="92500" lnSpcReduction="20000"/>
          </a:bodyPr>
          <a:lstStyle/>
          <a:p>
            <a:r>
              <a:rPr lang="en-US" b="1" dirty="0"/>
              <a:t>References</a:t>
            </a:r>
            <a:endParaRPr lang="en-US" dirty="0"/>
          </a:p>
          <a:p>
            <a:r>
              <a:rPr lang="en-US" dirty="0"/>
              <a:t>– </a:t>
            </a:r>
            <a:r>
              <a:rPr lang="en-US" dirty="0" err="1"/>
              <a:t>Groene</a:t>
            </a:r>
            <a:r>
              <a:rPr lang="en-US" dirty="0"/>
              <a:t> O, Alonso J, </a:t>
            </a:r>
            <a:r>
              <a:rPr lang="en-US" dirty="0" err="1"/>
              <a:t>Klazinga</a:t>
            </a:r>
            <a:r>
              <a:rPr lang="en-US" dirty="0"/>
              <a:t> N. Development and validation of the WHO self-assessment tool for health promotion in hospitals: results of a study in 38 hospitals in eight countries. Health Promotion International 2010: 25 (2), 221-229</a:t>
            </a:r>
          </a:p>
          <a:p>
            <a:r>
              <a:rPr lang="en-US" dirty="0"/>
              <a:t>– </a:t>
            </a:r>
            <a:r>
              <a:rPr lang="en-US" dirty="0" err="1"/>
              <a:t>Groene</a:t>
            </a:r>
            <a:r>
              <a:rPr lang="en-US" dirty="0"/>
              <a:t> O &amp; Jorgensen S. Health Promotion in Hospitals – A strategy to improve quality in health care. European Journal of Public Health, 2005, 15</a:t>
            </a:r>
          </a:p>
          <a:p>
            <a:r>
              <a:rPr lang="en-US" dirty="0"/>
              <a:t>– Health Promotion Glossary. Geneva, World Health Organization, 1998.</a:t>
            </a:r>
          </a:p>
          <a:p>
            <a:r>
              <a:rPr lang="en-US" dirty="0"/>
              <a:t>– </a:t>
            </a:r>
            <a:r>
              <a:rPr lang="en-US" dirty="0" err="1"/>
              <a:t>Pelikan</a:t>
            </a:r>
            <a:r>
              <a:rPr lang="en-US" dirty="0"/>
              <a:t> J. Putting HPH Policy into Action, </a:t>
            </a:r>
            <a:r>
              <a:rPr lang="en-US" dirty="0" err="1"/>
              <a:t>Präsentation</a:t>
            </a:r>
            <a:r>
              <a:rPr lang="en-US" dirty="0"/>
              <a:t> auf </a:t>
            </a:r>
            <a:r>
              <a:rPr lang="en-US" dirty="0" err="1"/>
              <a:t>dem</a:t>
            </a:r>
            <a:r>
              <a:rPr lang="en-US" dirty="0"/>
              <a:t> 8.Workshop der </a:t>
            </a:r>
            <a:r>
              <a:rPr lang="en-US" dirty="0" err="1"/>
              <a:t>Nationalen</a:t>
            </a:r>
            <a:r>
              <a:rPr lang="en-US" dirty="0"/>
              <a:t> und </a:t>
            </a:r>
            <a:r>
              <a:rPr lang="en-US" dirty="0" err="1"/>
              <a:t>Regionalen</a:t>
            </a:r>
            <a:r>
              <a:rPr lang="en-US" dirty="0"/>
              <a:t> HPH-</a:t>
            </a:r>
            <a:r>
              <a:rPr lang="en-US" dirty="0" err="1"/>
              <a:t>Netzwerk</a:t>
            </a:r>
            <a:r>
              <a:rPr lang="en-US" dirty="0"/>
              <a:t>-</a:t>
            </a:r>
            <a:r>
              <a:rPr lang="en-US" dirty="0" err="1"/>
              <a:t>Koordinatoren</a:t>
            </a:r>
            <a:r>
              <a:rPr lang="en-US" dirty="0"/>
              <a:t>, Bratislava, 2002.</a:t>
            </a:r>
          </a:p>
          <a:p>
            <a:r>
              <a:rPr lang="en-US" dirty="0"/>
              <a:t>– Brandt E, Nowak C, </a:t>
            </a:r>
            <a:r>
              <a:rPr lang="en-US" dirty="0" err="1"/>
              <a:t>Peinhaupt</a:t>
            </a:r>
            <a:r>
              <a:rPr lang="en-US" dirty="0"/>
              <a:t> J, </a:t>
            </a:r>
            <a:r>
              <a:rPr lang="en-US" dirty="0" err="1"/>
              <a:t>Pelikan</a:t>
            </a:r>
            <a:r>
              <a:rPr lang="en-US" dirty="0"/>
              <a:t> JM, Schmidt W. The Challenges and Possibilities of Future Hospitals at the Outset oft the 21st Century – Consequences for National Networks of Health Promoting Hospitals. 2000.</a:t>
            </a:r>
          </a:p>
          <a:p>
            <a:r>
              <a:rPr lang="en-US" dirty="0"/>
              <a:t>– </a:t>
            </a:r>
            <a:r>
              <a:rPr lang="en-US" dirty="0" err="1"/>
              <a:t>Groene</a:t>
            </a:r>
            <a:r>
              <a:rPr lang="en-US" dirty="0"/>
              <a:t> O &amp;  Garcia M </a:t>
            </a:r>
            <a:r>
              <a:rPr lang="en-US" dirty="0" err="1"/>
              <a:t>Barbero</a:t>
            </a:r>
            <a:r>
              <a:rPr lang="en-US" dirty="0"/>
              <a:t>. Health Promotion in Hospitals: Evidence and Quality Management, 01/2005</a:t>
            </a:r>
          </a:p>
          <a:p>
            <a:r>
              <a:rPr lang="en-US" dirty="0"/>
              <a:t>– The official website of the </a:t>
            </a:r>
            <a:r>
              <a:rPr lang="en-US" i="1" dirty="0"/>
              <a:t>International Network of Health Promoting Hospitals</a:t>
            </a:r>
            <a:r>
              <a:rPr lang="en-US" dirty="0"/>
              <a:t> &amp; Health Services (HPH)</a:t>
            </a:r>
          </a:p>
          <a:p>
            <a:pPr algn="r" rtl="1"/>
            <a:r>
              <a:rPr lang="en-US" dirty="0"/>
              <a:t>– </a:t>
            </a:r>
            <a:r>
              <a:rPr lang="fa-IR" dirty="0"/>
              <a:t>دیدارلو علیرضا، شجاعی زاده داوود و احمدی بتول. ارتقای سلامت در بیمارستان ها، چالش های پیش روی سلامت کشور. کار سالم، شماره ۵ و ۶، پاییز و زمستان ۱۳۸۷٫</a:t>
            </a:r>
            <a:br>
              <a:rPr lang="fa-IR" dirty="0"/>
            </a:br>
            <a:r>
              <a:rPr lang="fa-IR" dirty="0"/>
              <a:t>– سایت انجمن علمی آموزش بهداشت و ارتقاء سلامت ایران، شعبه شمالغرب، تاریخ دسترسی: ۱۰ آبان ماه ۱۳۹۴٫</a:t>
            </a:r>
          </a:p>
          <a:p>
            <a:pPr algn="r" rtl="1"/>
            <a:endParaRPr lang="en-US" dirty="0"/>
          </a:p>
        </p:txBody>
      </p:sp>
    </p:spTree>
    <p:extLst>
      <p:ext uri="{BB962C8B-B14F-4D97-AF65-F5344CB8AC3E}">
        <p14:creationId xmlns:p14="http://schemas.microsoft.com/office/powerpoint/2010/main" val="1674438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55934" y="526093"/>
            <a:ext cx="6413326" cy="5574082"/>
          </a:xfrm>
          <a:prstGeom prst="rect">
            <a:avLst/>
          </a:prstGeom>
        </p:spPr>
      </p:pic>
    </p:spTree>
    <p:extLst>
      <p:ext uri="{BB962C8B-B14F-4D97-AF65-F5344CB8AC3E}">
        <p14:creationId xmlns:p14="http://schemas.microsoft.com/office/powerpoint/2010/main" val="384796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5962" y="989557"/>
            <a:ext cx="9043792" cy="4997884"/>
          </a:xfrm>
          <a:prstGeom prst="rect">
            <a:avLst/>
          </a:prstGeom>
        </p:spPr>
      </p:pic>
    </p:spTree>
    <p:extLst>
      <p:ext uri="{BB962C8B-B14F-4D97-AF65-F5344CB8AC3E}">
        <p14:creationId xmlns:p14="http://schemas.microsoft.com/office/powerpoint/2010/main" val="1532628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334851"/>
            <a:ext cx="10899305" cy="6349284"/>
          </a:xfrm>
        </p:spPr>
        <p:txBody>
          <a:bodyPr/>
          <a:lstStyle/>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marL="0" indent="0" algn="ctr">
              <a:buNone/>
            </a:pPr>
            <a:r>
              <a:rPr lang="fa-IR" sz="3200" smtClean="0"/>
              <a:t>باتشکر از توجه شما</a:t>
            </a:r>
            <a:endParaRPr lang="en-US" sz="3200"/>
          </a:p>
        </p:txBody>
      </p:sp>
    </p:spTree>
    <p:extLst>
      <p:ext uri="{BB962C8B-B14F-4D97-AF65-F5344CB8AC3E}">
        <p14:creationId xmlns:p14="http://schemas.microsoft.com/office/powerpoint/2010/main" val="193639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Promoting Hospitals</a:t>
            </a:r>
          </a:p>
        </p:txBody>
      </p:sp>
      <p:sp>
        <p:nvSpPr>
          <p:cNvPr id="3" name="Content Placeholder 2"/>
          <p:cNvSpPr>
            <a:spLocks noGrp="1"/>
          </p:cNvSpPr>
          <p:nvPr>
            <p:ph idx="1"/>
          </p:nvPr>
        </p:nvSpPr>
        <p:spPr>
          <a:xfrm>
            <a:off x="2161309" y="1475509"/>
            <a:ext cx="9343303" cy="4404541"/>
          </a:xfrm>
        </p:spPr>
        <p:txBody>
          <a:bodyPr/>
          <a:lstStyle/>
          <a:p>
            <a:pPr algn="r" rtl="1"/>
            <a:endParaRPr lang="fa-IR" dirty="0" smtClean="0"/>
          </a:p>
          <a:p>
            <a:pPr algn="r" rtl="1"/>
            <a:r>
              <a:rPr lang="fa-IR" dirty="0" smtClean="0"/>
              <a:t>مدلی </a:t>
            </a:r>
            <a:r>
              <a:rPr lang="fa-IR" dirty="0"/>
              <a:t>توسعه یافته از بیمارستان های مدرن </a:t>
            </a:r>
            <a:endParaRPr lang="fa-IR" dirty="0" smtClean="0"/>
          </a:p>
          <a:p>
            <a:pPr algn="r" rtl="1"/>
            <a:r>
              <a:rPr lang="fa-IR" dirty="0" smtClean="0"/>
              <a:t>با </a:t>
            </a:r>
            <a:r>
              <a:rPr lang="fa-IR" dirty="0"/>
              <a:t>ترمیم ساختارهای سازمانی و فرهنگی در پی پاسخگویی مطلوب به نیازهای جامعه </a:t>
            </a:r>
            <a:endParaRPr lang="fa-IR" dirty="0" smtClean="0"/>
          </a:p>
          <a:p>
            <a:pPr algn="r" rtl="1"/>
            <a:r>
              <a:rPr lang="fa-IR" dirty="0" smtClean="0"/>
              <a:t>در </a:t>
            </a:r>
            <a:r>
              <a:rPr lang="fa-IR" dirty="0"/>
              <a:t>این مدل، بیمارستان تنها یک محل تشخیصی و درمانی </a:t>
            </a:r>
            <a:endParaRPr lang="fa-IR" dirty="0" smtClean="0"/>
          </a:p>
          <a:p>
            <a:pPr algn="r" rtl="1"/>
            <a:r>
              <a:rPr lang="fa-IR" dirty="0" smtClean="0"/>
              <a:t>بلکه </a:t>
            </a:r>
            <a:r>
              <a:rPr lang="fa-IR" dirty="0"/>
              <a:t>محلی برای پیشگیری از بیماری ها و ارائه خدمات مشاوره و آموزش برای بیماران و کارکنان، مردم و جامعه </a:t>
            </a:r>
            <a:endParaRPr lang="fa-IR" dirty="0" smtClean="0"/>
          </a:p>
          <a:p>
            <a:pPr algn="r" rtl="1"/>
            <a:r>
              <a:rPr lang="fa-IR" dirty="0"/>
              <a:t> پرداختن به سیاست ها و  استراتژی های ارتقای سلامت </a:t>
            </a:r>
            <a:r>
              <a:rPr lang="fa-IR" dirty="0" smtClean="0"/>
              <a:t>جامعه</a:t>
            </a:r>
            <a:r>
              <a:rPr lang="fa-IR" dirty="0"/>
              <a:t>، </a:t>
            </a:r>
            <a:r>
              <a:rPr lang="fa-IR" dirty="0" smtClean="0"/>
              <a:t>مزیت اینگونه </a:t>
            </a:r>
            <a:r>
              <a:rPr lang="fa-IR" dirty="0"/>
              <a:t>بیمارستان </a:t>
            </a:r>
            <a:endParaRPr lang="fa-IR" dirty="0" smtClean="0"/>
          </a:p>
          <a:p>
            <a:pPr algn="r" rtl="1"/>
            <a:r>
              <a:rPr lang="fa-IR" dirty="0" smtClean="0"/>
              <a:t>رسالت </a:t>
            </a:r>
            <a:r>
              <a:rPr lang="en-US" dirty="0"/>
              <a:t>HPH </a:t>
            </a:r>
            <a:r>
              <a:rPr lang="fa-IR" dirty="0"/>
              <a:t>تغییر نگرش درمان محور به نگرش سلامت محور </a:t>
            </a:r>
            <a:endParaRPr lang="fa-IR" dirty="0" smtClean="0"/>
          </a:p>
          <a:p>
            <a:pPr algn="r" rtl="1"/>
            <a:r>
              <a:rPr lang="fa-IR" dirty="0" smtClean="0"/>
              <a:t>در </a:t>
            </a:r>
            <a:r>
              <a:rPr lang="fa-IR" dirty="0"/>
              <a:t>این بیمارستان ها </a:t>
            </a:r>
            <a:r>
              <a:rPr lang="fa-IR" dirty="0" smtClean="0"/>
              <a:t>فرایندها </a:t>
            </a:r>
            <a:r>
              <a:rPr lang="fa-IR" dirty="0"/>
              <a:t>و ساختار نیز به شکل مناسبی </a:t>
            </a:r>
            <a:r>
              <a:rPr lang="fa-IR" dirty="0" smtClean="0"/>
              <a:t>تغییر</a:t>
            </a:r>
            <a:endParaRPr lang="en-US" dirty="0"/>
          </a:p>
        </p:txBody>
      </p:sp>
    </p:spTree>
    <p:extLst>
      <p:ext uri="{BB962C8B-B14F-4D97-AF65-F5344CB8AC3E}">
        <p14:creationId xmlns:p14="http://schemas.microsoft.com/office/powerpoint/2010/main" val="76516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5" y="412124"/>
            <a:ext cx="10873547" cy="6130344"/>
          </a:xfrm>
        </p:spPr>
        <p:txBody>
          <a:bodyPr>
            <a:normAutofit/>
          </a:bodyPr>
          <a:lstStyle/>
          <a:p>
            <a:pPr algn="ctr" rtl="1"/>
            <a:r>
              <a:rPr lang="fa-IR" sz="2800" dirty="0" smtClean="0"/>
              <a:t>چرا  این ایده (</a:t>
            </a:r>
            <a:r>
              <a:rPr lang="en-US" sz="2800" dirty="0" smtClean="0"/>
              <a:t>HPH</a:t>
            </a:r>
            <a:r>
              <a:rPr lang="fa-IR" sz="2800" dirty="0" smtClean="0"/>
              <a:t>)مطرح شده است ؟</a:t>
            </a:r>
            <a:endParaRPr lang="en-US" sz="2800" dirty="0" smtClean="0"/>
          </a:p>
          <a:p>
            <a:pPr algn="ctr" rtl="1"/>
            <a:endParaRPr lang="fa-IR" sz="2800" dirty="0" smtClean="0"/>
          </a:p>
          <a:p>
            <a:pPr algn="r" rtl="1"/>
            <a:r>
              <a:rPr lang="fa-IR" dirty="0" smtClean="0"/>
              <a:t>بیمارستان </a:t>
            </a:r>
            <a:r>
              <a:rPr lang="fa-IR" dirty="0"/>
              <a:t>های سنتی </a:t>
            </a:r>
            <a:r>
              <a:rPr lang="en-US" dirty="0" smtClean="0"/>
              <a:t>)</a:t>
            </a:r>
            <a:r>
              <a:rPr lang="fa-IR" dirty="0" smtClean="0">
                <a:solidFill>
                  <a:srgbClr val="00B0F0"/>
                </a:solidFill>
              </a:rPr>
              <a:t>۴۰ تا ۷۰ درصد بودجه های سلامت </a:t>
            </a:r>
            <a:r>
              <a:rPr lang="en-US" dirty="0" smtClean="0"/>
              <a:t>(</a:t>
            </a:r>
            <a:r>
              <a:rPr lang="fa-IR" dirty="0" smtClean="0"/>
              <a:t>با رویکرد پیشگیری</a:t>
            </a:r>
            <a:r>
              <a:rPr lang="fa-IR" dirty="0"/>
              <a:t> نوع دوم و سوم نتوانسته اند نقش خود را در تامین سلامت مردم و جامعه </a:t>
            </a:r>
          </a:p>
          <a:p>
            <a:pPr algn="r" rtl="1"/>
            <a:r>
              <a:rPr lang="fa-IR" dirty="0" smtClean="0"/>
              <a:t>حتی </a:t>
            </a:r>
            <a:r>
              <a:rPr lang="fa-IR" dirty="0"/>
              <a:t>در مواردی با وجود  بیمارستان ها در جامعه میزان مرگ و میر ها </a:t>
            </a:r>
            <a:r>
              <a:rPr lang="fa-IR" dirty="0" smtClean="0"/>
              <a:t>افزایش </a:t>
            </a:r>
          </a:p>
          <a:p>
            <a:pPr algn="r" rtl="1"/>
            <a:r>
              <a:rPr lang="fa-IR" dirty="0"/>
              <a:t> زیرا </a:t>
            </a:r>
            <a:r>
              <a:rPr lang="fa-IR" dirty="0" smtClean="0"/>
              <a:t>کاهش </a:t>
            </a:r>
            <a:r>
              <a:rPr lang="fa-IR" dirty="0"/>
              <a:t>در مرگ و میرها و افزایش امید به زندگی </a:t>
            </a:r>
            <a:r>
              <a:rPr lang="fa-IR" dirty="0" smtClean="0"/>
              <a:t>:</a:t>
            </a:r>
          </a:p>
          <a:p>
            <a:pPr algn="r" rtl="1">
              <a:buFont typeface="+mj-lt"/>
              <a:buAutoNum type="arabicPeriod"/>
            </a:pPr>
            <a:r>
              <a:rPr lang="fa-IR" b="1" dirty="0" smtClean="0">
                <a:solidFill>
                  <a:srgbClr val="00B0F0"/>
                </a:solidFill>
              </a:rPr>
              <a:t>عوامل </a:t>
            </a:r>
            <a:r>
              <a:rPr lang="fa-IR" b="1" dirty="0">
                <a:solidFill>
                  <a:srgbClr val="00B0F0"/>
                </a:solidFill>
              </a:rPr>
              <a:t>اجتماعی – فرهنگی </a:t>
            </a:r>
            <a:endParaRPr lang="fa-IR" b="1" dirty="0" smtClean="0">
              <a:solidFill>
                <a:srgbClr val="00B0F0"/>
              </a:solidFill>
            </a:endParaRPr>
          </a:p>
          <a:p>
            <a:pPr algn="r" rtl="1">
              <a:buFont typeface="+mj-lt"/>
              <a:buAutoNum type="arabicPeriod"/>
            </a:pPr>
            <a:r>
              <a:rPr lang="fa-IR" b="1" dirty="0" smtClean="0">
                <a:solidFill>
                  <a:srgbClr val="00B0F0"/>
                </a:solidFill>
              </a:rPr>
              <a:t>بهبود </a:t>
            </a:r>
            <a:r>
              <a:rPr lang="fa-IR" b="1" dirty="0">
                <a:solidFill>
                  <a:srgbClr val="00B0F0"/>
                </a:solidFill>
              </a:rPr>
              <a:t>سطح آموزش و بهداشت </a:t>
            </a:r>
            <a:endParaRPr lang="fa-IR" b="1" dirty="0" smtClean="0">
              <a:solidFill>
                <a:srgbClr val="00B0F0"/>
              </a:solidFill>
            </a:endParaRPr>
          </a:p>
          <a:p>
            <a:pPr algn="r" rtl="1">
              <a:buFont typeface="+mj-lt"/>
              <a:buAutoNum type="arabicPeriod"/>
            </a:pPr>
            <a:r>
              <a:rPr lang="fa-IR" b="1" dirty="0" smtClean="0">
                <a:solidFill>
                  <a:srgbClr val="00B0F0"/>
                </a:solidFill>
              </a:rPr>
              <a:t>اقتصاد </a:t>
            </a:r>
          </a:p>
          <a:p>
            <a:pPr algn="r" rtl="1"/>
            <a:endParaRPr lang="fa-IR" dirty="0"/>
          </a:p>
          <a:p>
            <a:pPr algn="r" rtl="1"/>
            <a:r>
              <a:rPr lang="fa-IR" dirty="0"/>
              <a:t> تاکید بر این مدل از بیمارستان ها در کشور ما که پیشگیری نوع اول و ارتقاء سلامت به نظام شبکه بهداشتی سپرده شده </a:t>
            </a:r>
            <a:r>
              <a:rPr lang="fa-IR" dirty="0" smtClean="0"/>
              <a:t>حائز </a:t>
            </a:r>
            <a:r>
              <a:rPr lang="fa-IR" dirty="0"/>
              <a:t>اهمیت </a:t>
            </a:r>
            <a:r>
              <a:rPr lang="fa-IR" dirty="0" smtClean="0"/>
              <a:t>است</a:t>
            </a:r>
          </a:p>
        </p:txBody>
      </p:sp>
    </p:spTree>
    <p:extLst>
      <p:ext uri="{BB962C8B-B14F-4D97-AF65-F5344CB8AC3E}">
        <p14:creationId xmlns:p14="http://schemas.microsoft.com/office/powerpoint/2010/main" val="352583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تاریخچه </a:t>
            </a:r>
            <a:r>
              <a:rPr lang="en-US" dirty="0" smtClean="0"/>
              <a:t> HPH</a:t>
            </a:r>
            <a:endParaRPr lang="en-US" dirty="0"/>
          </a:p>
        </p:txBody>
      </p:sp>
      <p:sp>
        <p:nvSpPr>
          <p:cNvPr id="3" name="Content Placeholder 2"/>
          <p:cNvSpPr>
            <a:spLocks noGrp="1"/>
          </p:cNvSpPr>
          <p:nvPr>
            <p:ph idx="1"/>
          </p:nvPr>
        </p:nvSpPr>
        <p:spPr>
          <a:xfrm>
            <a:off x="1979111" y="1553227"/>
            <a:ext cx="9645041" cy="4722313"/>
          </a:xfrm>
        </p:spPr>
        <p:txBody>
          <a:bodyPr>
            <a:normAutofit fontScale="25000" lnSpcReduction="20000"/>
          </a:bodyPr>
          <a:lstStyle/>
          <a:p>
            <a:pPr algn="r" rtl="1"/>
            <a:r>
              <a:rPr lang="fa-IR" sz="6400" b="1" dirty="0" smtClean="0"/>
              <a:t>اولین </a:t>
            </a:r>
            <a:r>
              <a:rPr lang="fa-IR" sz="6400" b="1" dirty="0"/>
              <a:t>بار توسط اداره منطقه اروپایی‌ سازمان بهداشت جهانی </a:t>
            </a:r>
            <a:r>
              <a:rPr lang="fa-IR" sz="6400" b="1" dirty="0" smtClean="0"/>
              <a:t>در </a:t>
            </a:r>
            <a:r>
              <a:rPr lang="fa-IR" sz="6400" b="1" dirty="0"/>
              <a:t>اجلاس جهانی ارتقاء سلامت در سال ۱۹۸۶ </a:t>
            </a:r>
            <a:endParaRPr lang="en-US" sz="6400" b="1" dirty="0" smtClean="0"/>
          </a:p>
          <a:p>
            <a:endParaRPr lang="en-US" sz="6400" b="1" dirty="0" smtClean="0"/>
          </a:p>
          <a:p>
            <a:pPr algn="r" rtl="1"/>
            <a:r>
              <a:rPr lang="fa-IR" sz="6400" b="1" dirty="0" smtClean="0"/>
              <a:t>در </a:t>
            </a:r>
            <a:r>
              <a:rPr lang="fa-IR" sz="6400" b="1" dirty="0"/>
              <a:t>سال بعد، این مدل </a:t>
            </a:r>
            <a:r>
              <a:rPr lang="fa-IR" sz="6400" b="1" dirty="0" smtClean="0"/>
              <a:t>با </a:t>
            </a:r>
            <a:r>
              <a:rPr lang="fa-IR" sz="6400" b="1" dirty="0"/>
              <a:t>نام «سلامت و بیمارستان» در بیمارستان رادولف اشتیفتونگ در وین اتریش به صورت مشاوره ای شروع به‌ کار </a:t>
            </a:r>
            <a:r>
              <a:rPr lang="fa-IR" sz="6400" b="1" dirty="0" smtClean="0"/>
              <a:t>نمود</a:t>
            </a:r>
          </a:p>
          <a:p>
            <a:pPr algn="r" rtl="1"/>
            <a:r>
              <a:rPr lang="fa-IR" sz="6400" b="1" dirty="0"/>
              <a:t>از سال ۱۳۹۳ به مدت ۴ سال و در ۲۰ بیمارستان همکار از ۱۱ کشور </a:t>
            </a:r>
            <a:r>
              <a:rPr lang="fa-IR" sz="6400" b="1" dirty="0" smtClean="0"/>
              <a:t>اروپایی،اجرا وپایش </a:t>
            </a:r>
            <a:r>
              <a:rPr lang="fa-IR" sz="6400" b="1" dirty="0"/>
              <a:t>دقیق </a:t>
            </a:r>
            <a:endParaRPr lang="fa-IR" sz="6400" b="1" dirty="0" smtClean="0"/>
          </a:p>
          <a:p>
            <a:pPr algn="r" rtl="1"/>
            <a:r>
              <a:rPr lang="fa-IR" sz="6400" b="1" dirty="0" smtClean="0"/>
              <a:t>سرانجام </a:t>
            </a:r>
            <a:r>
              <a:rPr lang="fa-IR" sz="6400" b="1" dirty="0"/>
              <a:t>وارد فاز توسعه ای شد و به دنبال آن شبکه‌های ملی و منطقه‌ای </a:t>
            </a:r>
            <a:r>
              <a:rPr lang="fa-IR" sz="6400" b="1" dirty="0" smtClean="0"/>
              <a:t>بیمارستان های ارتقا دهنده سلامت ایجاد شدند</a:t>
            </a:r>
          </a:p>
          <a:p>
            <a:pPr algn="r" rtl="1"/>
            <a:endParaRPr lang="fa-IR" sz="6400" b="1" dirty="0"/>
          </a:p>
          <a:p>
            <a:pPr algn="r" rtl="1"/>
            <a:r>
              <a:rPr lang="fa-IR" sz="6400" b="1" dirty="0" smtClean="0"/>
              <a:t> بازآموزی </a:t>
            </a:r>
            <a:r>
              <a:rPr lang="fa-IR" sz="6400" b="1" dirty="0"/>
              <a:t>موسسات درمانی و بهداشتی برای ادغام ارتقای بهداشت و آموزش، پیشگیری از بیماری و خدمات توانبخشی در تعداد زیادی از بیماران مزمن </a:t>
            </a:r>
            <a:r>
              <a:rPr lang="fa-IR" sz="6400" b="1" dirty="0" smtClean="0"/>
              <a:t>آغاز</a:t>
            </a:r>
          </a:p>
          <a:p>
            <a:pPr algn="r" rtl="1"/>
            <a:r>
              <a:rPr lang="fa-IR" sz="6400" b="1" dirty="0"/>
              <a:t> از سال ۲۰۰۹ بیمارستان هایی در استرالیا، اتریش، بلژیک، برزیل، بلغارستان، کانادا، جمهوری چک، دانمارک، انگلستان، استونی، فنلاند، فرانسه، آلمان، یونان، ایرلند، ایتالیا، ژاپن، کره، لتونی، لیتوانی، ایرلند شمالی، نروژ، لهستان، روسیه، اسکاتلند، صربستان، سنگاپور، اسلواکی، اسلوونی، اسپانیا، سوئد، سوئیس، تایوان، و ایالات متحده آمریکا، به این جنبش جهانی پیوسته اند.</a:t>
            </a:r>
          </a:p>
          <a:p>
            <a:pPr algn="r" rtl="1"/>
            <a:endParaRPr lang="fa-IR" dirty="0" smtClean="0"/>
          </a:p>
          <a:p>
            <a:pPr algn="r" rtl="1"/>
            <a:endParaRPr lang="fa-IR" dirty="0" smtClean="0"/>
          </a:p>
          <a:p>
            <a:pPr algn="r" rtl="1"/>
            <a:endParaRPr lang="fa-IR" dirty="0" smtClean="0"/>
          </a:p>
          <a:p>
            <a:pPr marL="0" indent="0">
              <a:buNone/>
            </a:pPr>
            <a:r>
              <a:rPr lang="fa-IR" dirty="0" smtClean="0"/>
              <a:t> </a:t>
            </a:r>
            <a:endParaRPr lang="en-US" dirty="0"/>
          </a:p>
        </p:txBody>
      </p:sp>
    </p:spTree>
    <p:extLst>
      <p:ext uri="{BB962C8B-B14F-4D97-AF65-F5344CB8AC3E}">
        <p14:creationId xmlns:p14="http://schemas.microsoft.com/office/powerpoint/2010/main" val="16472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179" y="1362338"/>
            <a:ext cx="10925063" cy="6194738"/>
          </a:xfrm>
        </p:spPr>
        <p:txBody>
          <a:bodyPr/>
          <a:lstStyle/>
          <a:p>
            <a:pPr algn="r" rtl="1"/>
            <a:r>
              <a:rPr lang="fa-IR" dirty="0"/>
              <a:t>در ابتدای اجرای این پروژه  بیمارستان ها بر مداخلات آموزش سلامت به بیماران </a:t>
            </a:r>
            <a:endParaRPr lang="fa-IR" dirty="0" smtClean="0"/>
          </a:p>
          <a:p>
            <a:pPr algn="r" rtl="1"/>
            <a:r>
              <a:rPr lang="fa-IR" dirty="0" smtClean="0"/>
              <a:t>کمتر</a:t>
            </a:r>
            <a:r>
              <a:rPr lang="fa-IR" dirty="0"/>
              <a:t> به </a:t>
            </a:r>
            <a:r>
              <a:rPr lang="fa-IR" dirty="0" smtClean="0"/>
              <a:t>سلامتی کارکنان </a:t>
            </a:r>
            <a:r>
              <a:rPr lang="fa-IR" dirty="0"/>
              <a:t>بیمارستان  </a:t>
            </a:r>
            <a:r>
              <a:rPr lang="fa-IR" dirty="0" smtClean="0"/>
              <a:t>تمرکز می شد </a:t>
            </a:r>
          </a:p>
          <a:p>
            <a:pPr algn="r" rtl="1"/>
            <a:endParaRPr lang="fa-IR" dirty="0"/>
          </a:p>
          <a:p>
            <a:pPr algn="r" rtl="1"/>
            <a:r>
              <a:rPr lang="fa-IR" dirty="0" smtClean="0"/>
              <a:t>در </a:t>
            </a:r>
            <a:r>
              <a:rPr lang="fa-IR" dirty="0"/>
              <a:t>حالی که </a:t>
            </a:r>
            <a:r>
              <a:rPr lang="fa-IR" dirty="0" smtClean="0"/>
              <a:t>امروزه تمرکز بر موضوعات </a:t>
            </a:r>
            <a:r>
              <a:rPr lang="fa-IR" dirty="0"/>
              <a:t>سازمانی و اجتماعی مانند تحول در فرهنگ سازمانی و نیز مسائل محیطی گسترش یافته </a:t>
            </a:r>
            <a:endParaRPr lang="fa-IR" dirty="0" smtClean="0"/>
          </a:p>
          <a:p>
            <a:pPr algn="r" rtl="1"/>
            <a:r>
              <a:rPr lang="fa-IR" dirty="0" smtClean="0"/>
              <a:t>در این </a:t>
            </a:r>
            <a:r>
              <a:rPr lang="fa-IR" dirty="0"/>
              <a:t>دیدگاه </a:t>
            </a:r>
            <a:r>
              <a:rPr lang="fa-IR" dirty="0" smtClean="0"/>
              <a:t> به </a:t>
            </a:r>
            <a:r>
              <a:rPr lang="fa-IR" dirty="0"/>
              <a:t>نیازهای مردم </a:t>
            </a:r>
            <a:r>
              <a:rPr lang="fa-IR" dirty="0" smtClean="0"/>
              <a:t>توجه بیشتری </a:t>
            </a:r>
          </a:p>
          <a:p>
            <a:pPr algn="r" rtl="1"/>
            <a:r>
              <a:rPr lang="fa-IR" dirty="0"/>
              <a:t>در </a:t>
            </a:r>
            <a:r>
              <a:rPr lang="fa-IR" dirty="0" smtClean="0"/>
              <a:t>این مدل </a:t>
            </a:r>
            <a:r>
              <a:rPr lang="fa-IR" dirty="0"/>
              <a:t>عملیاتی  </a:t>
            </a:r>
            <a:r>
              <a:rPr lang="fa-IR" dirty="0" smtClean="0"/>
              <a:t>تاکید بر این هست که راهبردها</a:t>
            </a:r>
            <a:r>
              <a:rPr lang="fa-IR" dirty="0"/>
              <a:t> و راهکارهای ارائه </a:t>
            </a:r>
            <a:r>
              <a:rPr lang="fa-IR" dirty="0" smtClean="0"/>
              <a:t>با کیفیت خدمات که </a:t>
            </a:r>
            <a:r>
              <a:rPr lang="fa-IR" dirty="0"/>
              <a:t>بیشتر در بخش های بالینی بکار می‌روند، در مورد ارتقای سلامت نیز به‌ کار گرفته شوند.</a:t>
            </a:r>
          </a:p>
          <a:p>
            <a:endParaRPr lang="en-US" dirty="0"/>
          </a:p>
        </p:txBody>
      </p:sp>
    </p:spTree>
    <p:extLst>
      <p:ext uri="{BB962C8B-B14F-4D97-AF65-F5344CB8AC3E}">
        <p14:creationId xmlns:p14="http://schemas.microsoft.com/office/powerpoint/2010/main" val="975284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ارتقاء سلامت </a:t>
            </a:r>
            <a:r>
              <a:rPr lang="fa-IR" dirty="0" smtClean="0"/>
              <a:t>مفهوم </a:t>
            </a:r>
            <a:endParaRPr lang="en-US" dirty="0"/>
          </a:p>
        </p:txBody>
      </p:sp>
      <p:sp>
        <p:nvSpPr>
          <p:cNvPr id="3" name="Content Placeholder 2"/>
          <p:cNvSpPr>
            <a:spLocks noGrp="1"/>
          </p:cNvSpPr>
          <p:nvPr>
            <p:ph idx="1"/>
          </p:nvPr>
        </p:nvSpPr>
        <p:spPr>
          <a:xfrm>
            <a:off x="2251010" y="1494772"/>
            <a:ext cx="8915400" cy="4229622"/>
          </a:xfrm>
        </p:spPr>
        <p:txBody>
          <a:bodyPr>
            <a:normAutofit fontScale="92500"/>
          </a:bodyPr>
          <a:lstStyle/>
          <a:p>
            <a:pPr algn="r" rtl="1"/>
            <a:r>
              <a:rPr lang="fa-IR" b="1" dirty="0" smtClean="0"/>
              <a:t>سازمان </a:t>
            </a:r>
            <a:r>
              <a:rPr lang="fa-IR" b="1" dirty="0"/>
              <a:t>بهداشت جهانی، ارتقاء سلامت مفهومی جامع و </a:t>
            </a:r>
            <a:r>
              <a:rPr lang="fa-IR" b="1" dirty="0" smtClean="0"/>
              <a:t>گسترده</a:t>
            </a:r>
          </a:p>
          <a:p>
            <a:pPr algn="r" rtl="1"/>
            <a:r>
              <a:rPr lang="fa-IR" b="1" dirty="0" smtClean="0"/>
              <a:t>لحظه </a:t>
            </a:r>
            <a:r>
              <a:rPr lang="fa-IR" b="1" dirty="0"/>
              <a:t>لحظه </a:t>
            </a:r>
            <a:r>
              <a:rPr lang="fa-IR" b="1" dirty="0" smtClean="0"/>
              <a:t>زندگی افراد </a:t>
            </a:r>
          </a:p>
          <a:p>
            <a:pPr algn="r" rtl="1"/>
            <a:r>
              <a:rPr lang="fa-IR" b="1" dirty="0" smtClean="0"/>
              <a:t>در </a:t>
            </a:r>
            <a:r>
              <a:rPr lang="fa-IR" b="1" dirty="0"/>
              <a:t>منشور اوتاوای </a:t>
            </a:r>
            <a:r>
              <a:rPr lang="fa-IR" b="1" dirty="0" smtClean="0"/>
              <a:t>سازمان بهداشت جهانی :</a:t>
            </a:r>
          </a:p>
          <a:p>
            <a:pPr algn="r" rtl="1">
              <a:buFont typeface="+mj-lt"/>
              <a:buAutoNum type="arabicPeriod"/>
            </a:pPr>
            <a:r>
              <a:rPr lang="fa-IR" dirty="0" smtClean="0"/>
              <a:t> </a:t>
            </a:r>
            <a:r>
              <a:rPr lang="fa-IR" b="1" dirty="0">
                <a:solidFill>
                  <a:srgbClr val="00B0F0"/>
                </a:solidFill>
              </a:rPr>
              <a:t>این واژه به عنوان روندی برای توانمندسازی افراد </a:t>
            </a:r>
            <a:endParaRPr lang="fa-IR" b="1" dirty="0" smtClean="0">
              <a:solidFill>
                <a:srgbClr val="00B0F0"/>
              </a:solidFill>
            </a:endParaRPr>
          </a:p>
          <a:p>
            <a:pPr algn="r" rtl="1">
              <a:buFont typeface="+mj-lt"/>
              <a:buAutoNum type="arabicPeriod"/>
            </a:pPr>
            <a:r>
              <a:rPr lang="fa-IR" b="1" dirty="0" smtClean="0">
                <a:solidFill>
                  <a:srgbClr val="00B0F0"/>
                </a:solidFill>
              </a:rPr>
              <a:t>با </a:t>
            </a:r>
            <a:r>
              <a:rPr lang="fa-IR" b="1" dirty="0">
                <a:solidFill>
                  <a:srgbClr val="00B0F0"/>
                </a:solidFill>
              </a:rPr>
              <a:t>افزایش کنترل و بهبود سلامتی‌ </a:t>
            </a:r>
            <a:endParaRPr lang="fa-IR" b="1" dirty="0" smtClean="0">
              <a:solidFill>
                <a:srgbClr val="00B0F0"/>
              </a:solidFill>
            </a:endParaRPr>
          </a:p>
          <a:p>
            <a:pPr algn="r" rtl="1">
              <a:buFont typeface="+mj-lt"/>
              <a:buAutoNum type="arabicPeriod"/>
            </a:pPr>
            <a:r>
              <a:rPr lang="fa-IR" b="1" dirty="0" smtClean="0">
                <a:solidFill>
                  <a:srgbClr val="00B0F0"/>
                </a:solidFill>
              </a:rPr>
              <a:t>به </a:t>
            </a:r>
            <a:r>
              <a:rPr lang="fa-IR" b="1" dirty="0">
                <a:solidFill>
                  <a:srgbClr val="00B0F0"/>
                </a:solidFill>
              </a:rPr>
              <a:t>عبارتی یک فرد یا گروه برای دستیابی به سلامت کامل فیزیکی، روانی و اجتماعی باید توانایی شناسایی و درک آروزها و ارضای نیازها و تغییر و تعامل با محیط </a:t>
            </a:r>
            <a:endParaRPr lang="fa-IR" b="1" dirty="0" smtClean="0">
              <a:solidFill>
                <a:srgbClr val="00B0F0"/>
              </a:solidFill>
            </a:endParaRPr>
          </a:p>
          <a:p>
            <a:pPr algn="r" rtl="1">
              <a:buFont typeface="+mj-lt"/>
              <a:buAutoNum type="arabicPeriod"/>
            </a:pPr>
            <a:endParaRPr lang="fa-IR" b="1" dirty="0" smtClean="0">
              <a:solidFill>
                <a:srgbClr val="00B0F0"/>
              </a:solidFill>
            </a:endParaRPr>
          </a:p>
          <a:p>
            <a:pPr algn="r" rtl="1"/>
            <a:r>
              <a:rPr lang="fa-IR" b="1" dirty="0"/>
              <a:t> از این منظر سلامت مفهومی مثبت </a:t>
            </a:r>
            <a:r>
              <a:rPr lang="fa-IR" b="1" dirty="0" smtClean="0"/>
              <a:t>با تاکید برمنابع </a:t>
            </a:r>
            <a:r>
              <a:rPr lang="fa-IR" b="1" dirty="0"/>
              <a:t>اجتماعی و فردی همانند ظرفیت های فیزیکی </a:t>
            </a:r>
            <a:endParaRPr lang="fa-IR" b="1" dirty="0" smtClean="0"/>
          </a:p>
          <a:p>
            <a:pPr algn="r" rtl="1"/>
            <a:r>
              <a:rPr lang="fa-IR" b="1" dirty="0" smtClean="0"/>
              <a:t>لذا </a:t>
            </a:r>
            <a:r>
              <a:rPr lang="fa-IR" b="1" dirty="0"/>
              <a:t>ارتقای سلامت فقط مسئولیت بخش سلامت نیست و شیوه زندگی سالم در همه ابعاد زندگی را تعقیب می </a:t>
            </a:r>
            <a:r>
              <a:rPr lang="fa-IR" b="1" dirty="0" smtClean="0"/>
              <a:t>کند</a:t>
            </a:r>
          </a:p>
          <a:p>
            <a:pPr algn="r" rtl="1"/>
            <a:endParaRPr lang="en-US" dirty="0"/>
          </a:p>
        </p:txBody>
      </p:sp>
      <p:sp>
        <p:nvSpPr>
          <p:cNvPr id="4" name="Rectangle 3"/>
          <p:cNvSpPr/>
          <p:nvPr/>
        </p:nvSpPr>
        <p:spPr>
          <a:xfrm>
            <a:off x="2324600" y="5937336"/>
            <a:ext cx="8768219" cy="657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هم اکنون از طریق این بیمارستان ها تلاش در ترویج شیوه های مراقبت های بهداشتی سبز و سازگار با محیط زیست به رسمیت شناخته شده است.</a:t>
            </a:r>
          </a:p>
        </p:txBody>
      </p:sp>
    </p:spTree>
    <p:extLst>
      <p:ext uri="{BB962C8B-B14F-4D97-AF65-F5344CB8AC3E}">
        <p14:creationId xmlns:p14="http://schemas.microsoft.com/office/powerpoint/2010/main" val="167925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05" y="296215"/>
            <a:ext cx="10654607" cy="412124"/>
          </a:xfrm>
        </p:spPr>
        <p:txBody>
          <a:bodyPr>
            <a:normAutofit/>
          </a:bodyPr>
          <a:lstStyle/>
          <a:p>
            <a:pPr algn="r"/>
            <a:r>
              <a:rPr lang="fa-IR" sz="1800" b="1" dirty="0"/>
              <a:t>در منشور اوتاوا چند حیطه فعالیتی به عنوان ابزارهای ارتقای سلامت مطرح شده است:</a:t>
            </a:r>
            <a:endParaRPr lang="en-US" sz="1800" dirty="0"/>
          </a:p>
        </p:txBody>
      </p:sp>
      <p:sp>
        <p:nvSpPr>
          <p:cNvPr id="3" name="Content Placeholder 2"/>
          <p:cNvSpPr>
            <a:spLocks noGrp="1"/>
          </p:cNvSpPr>
          <p:nvPr>
            <p:ph idx="1"/>
          </p:nvPr>
        </p:nvSpPr>
        <p:spPr>
          <a:xfrm>
            <a:off x="746975" y="888642"/>
            <a:ext cx="10757637" cy="5576552"/>
          </a:xfrm>
        </p:spPr>
        <p:txBody>
          <a:bodyPr>
            <a:normAutofit/>
          </a:bodyPr>
          <a:lstStyle/>
          <a:p>
            <a:pPr algn="r" rtl="1"/>
            <a:r>
              <a:rPr lang="fa-IR" b="1" dirty="0">
                <a:solidFill>
                  <a:srgbClr val="0070C0"/>
                </a:solidFill>
              </a:rPr>
              <a:t>۱)ایجاد سیاست جامعه سالم: </a:t>
            </a:r>
            <a:r>
              <a:rPr lang="fa-IR" dirty="0"/>
              <a:t>ارتقای سلامت </a:t>
            </a:r>
            <a:r>
              <a:rPr lang="fa-IR" dirty="0" smtClean="0"/>
              <a:t>فراتر </a:t>
            </a:r>
            <a:r>
              <a:rPr lang="fa-IR" dirty="0"/>
              <a:t>از مراقبت های سلامتی </a:t>
            </a:r>
            <a:endParaRPr lang="fa-IR" dirty="0" smtClean="0"/>
          </a:p>
          <a:p>
            <a:pPr algn="r" rtl="1">
              <a:buFont typeface="+mj-lt"/>
              <a:buAutoNum type="arabicPeriod"/>
            </a:pPr>
            <a:r>
              <a:rPr lang="fa-IR" dirty="0" smtClean="0"/>
              <a:t>سلامت</a:t>
            </a:r>
            <a:r>
              <a:rPr lang="fa-IR" dirty="0"/>
              <a:t> را وارد حیطه سیاستمداران </a:t>
            </a:r>
            <a:endParaRPr lang="fa-IR" dirty="0" smtClean="0"/>
          </a:p>
          <a:p>
            <a:pPr algn="r" rtl="1">
              <a:buFont typeface="+mj-lt"/>
              <a:buAutoNum type="arabicPeriod"/>
            </a:pPr>
            <a:r>
              <a:rPr lang="fa-IR" dirty="0" smtClean="0"/>
              <a:t>آنها </a:t>
            </a:r>
            <a:r>
              <a:rPr lang="fa-IR" dirty="0"/>
              <a:t>را از نتایج سلامتی تصمیمات شان آگاه </a:t>
            </a:r>
            <a:endParaRPr lang="fa-IR" dirty="0" smtClean="0"/>
          </a:p>
          <a:p>
            <a:pPr algn="r" rtl="1">
              <a:buFont typeface="+mj-lt"/>
              <a:buAutoNum type="arabicPeriod"/>
            </a:pPr>
            <a:r>
              <a:rPr lang="fa-IR" dirty="0" smtClean="0"/>
              <a:t>آنها تشویق به قبول </a:t>
            </a:r>
            <a:r>
              <a:rPr lang="fa-IR" dirty="0"/>
              <a:t>مسئولیت شان در سلامت </a:t>
            </a:r>
            <a:endParaRPr lang="fa-IR" dirty="0" smtClean="0"/>
          </a:p>
          <a:p>
            <a:pPr algn="r" rtl="1">
              <a:buFont typeface="+mj-lt"/>
              <a:buAutoNum type="arabicPeriod"/>
            </a:pPr>
            <a:r>
              <a:rPr lang="fa-IR" dirty="0" smtClean="0"/>
              <a:t>وضع </a:t>
            </a:r>
            <a:r>
              <a:rPr lang="fa-IR" dirty="0"/>
              <a:t>قانون، معیارهای مالی، مالیات و تغییرات سازمانی </a:t>
            </a:r>
            <a:endParaRPr lang="fa-IR" dirty="0" smtClean="0"/>
          </a:p>
          <a:p>
            <a:pPr algn="r" rtl="1">
              <a:buFont typeface="+mj-lt"/>
              <a:buAutoNum type="arabicPeriod"/>
            </a:pPr>
            <a:r>
              <a:rPr lang="fa-IR" dirty="0" smtClean="0"/>
              <a:t>سیاست </a:t>
            </a:r>
            <a:r>
              <a:rPr lang="fa-IR" dirty="0"/>
              <a:t>ارتقای سلامت، نیازمند شناسایی موانع پذیرش سیاست‌ جامعه سالم در نواحی ناسالم و  اتخاذ راه هایی برای رفع این موانع است.</a:t>
            </a:r>
          </a:p>
          <a:p>
            <a:pPr algn="r" rtl="1"/>
            <a:endParaRPr lang="fa-IR" dirty="0" smtClean="0"/>
          </a:p>
          <a:p>
            <a:pPr algn="r" rtl="1"/>
            <a:r>
              <a:rPr lang="fa-IR" b="1" dirty="0" smtClean="0">
                <a:solidFill>
                  <a:srgbClr val="0070C0"/>
                </a:solidFill>
              </a:rPr>
              <a:t>۲)ایجاد </a:t>
            </a:r>
            <a:r>
              <a:rPr lang="fa-IR" b="1" dirty="0">
                <a:solidFill>
                  <a:srgbClr val="0070C0"/>
                </a:solidFill>
              </a:rPr>
              <a:t>محیط‌ های حمایتی سالم:</a:t>
            </a:r>
            <a:r>
              <a:rPr lang="fa-IR" dirty="0"/>
              <a:t> </a:t>
            </a:r>
            <a:endParaRPr lang="fa-IR" dirty="0" smtClean="0"/>
          </a:p>
          <a:p>
            <a:pPr algn="r" rtl="1">
              <a:buFont typeface="+mj-lt"/>
              <a:buAutoNum type="arabicPeriod"/>
            </a:pPr>
            <a:r>
              <a:rPr lang="fa-IR" dirty="0" smtClean="0"/>
              <a:t>جوامع </a:t>
            </a:r>
            <a:r>
              <a:rPr lang="fa-IR" dirty="0"/>
              <a:t>ما پیچیده و به هم وابسته </a:t>
            </a:r>
            <a:endParaRPr lang="fa-IR" dirty="0" smtClean="0"/>
          </a:p>
          <a:p>
            <a:pPr algn="r" rtl="1">
              <a:buFont typeface="+mj-lt"/>
              <a:buAutoNum type="arabicPeriod"/>
            </a:pPr>
            <a:r>
              <a:rPr lang="fa-IR" dirty="0" smtClean="0"/>
              <a:t>ارتباط </a:t>
            </a:r>
            <a:r>
              <a:rPr lang="fa-IR" dirty="0"/>
              <a:t>تنگاتنگ بین مردم و محیط اطراف شان، پایه رویکرد اجتماعی- اکولوژیکی به سلامت را تشکیل </a:t>
            </a:r>
            <a:endParaRPr lang="fa-IR" dirty="0" smtClean="0"/>
          </a:p>
          <a:p>
            <a:pPr algn="r" rtl="1">
              <a:buFont typeface="+mj-lt"/>
              <a:buAutoNum type="arabicPeriod"/>
            </a:pPr>
            <a:r>
              <a:rPr lang="fa-IR" dirty="0" smtClean="0"/>
              <a:t>بنابر </a:t>
            </a:r>
            <a:r>
              <a:rPr lang="fa-IR" dirty="0"/>
              <a:t>این در هر راهبرد ارتقای سلامت باید به حفظ و نگهداری از محیط زیست و منابع طبیعی توجه داشت.</a:t>
            </a:r>
          </a:p>
          <a:p>
            <a:endParaRPr lang="en-US" dirty="0"/>
          </a:p>
        </p:txBody>
      </p:sp>
    </p:spTree>
    <p:extLst>
      <p:ext uri="{BB962C8B-B14F-4D97-AF65-F5344CB8AC3E}">
        <p14:creationId xmlns:p14="http://schemas.microsoft.com/office/powerpoint/2010/main" val="189870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t>۲)ایجاد محیط‌ های حمایتی سالم: </a:t>
            </a:r>
            <a:br>
              <a:rPr lang="fa-IR" sz="3200" dirty="0"/>
            </a:br>
            <a:endParaRPr lang="en-US" sz="3200" dirty="0"/>
          </a:p>
        </p:txBody>
      </p:sp>
      <p:pic>
        <p:nvPicPr>
          <p:cNvPr id="4" name="Content Placeholder 3"/>
          <p:cNvPicPr>
            <a:picLocks noGrp="1" noChangeAspect="1"/>
          </p:cNvPicPr>
          <p:nvPr>
            <p:ph idx="1"/>
          </p:nvPr>
        </p:nvPicPr>
        <p:blipFill>
          <a:blip r:embed="rId2"/>
          <a:stretch>
            <a:fillRect/>
          </a:stretch>
        </p:blipFill>
        <p:spPr>
          <a:xfrm>
            <a:off x="1966586" y="1540701"/>
            <a:ext cx="8956110" cy="4634630"/>
          </a:xfrm>
          <a:prstGeom prst="rect">
            <a:avLst/>
          </a:prstGeom>
        </p:spPr>
      </p:pic>
    </p:spTree>
    <p:extLst>
      <p:ext uri="{BB962C8B-B14F-4D97-AF65-F5344CB8AC3E}">
        <p14:creationId xmlns:p14="http://schemas.microsoft.com/office/powerpoint/2010/main" val="425258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133</TotalTime>
  <Words>1347</Words>
  <Application>Microsoft Office PowerPoint</Application>
  <PresentationFormat>Widescreen</PresentationFormat>
  <Paragraphs>185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Century Gothic</vt:lpstr>
      <vt:lpstr>Tahoma</vt:lpstr>
      <vt:lpstr>Wingdings</vt:lpstr>
      <vt:lpstr>Wingdings 3</vt:lpstr>
      <vt:lpstr>Wisp</vt:lpstr>
      <vt:lpstr>PowerPoint Presentation</vt:lpstr>
      <vt:lpstr>مقدمه:  بیمارستان های ارتقاء دهنده سلامت(Health Promoting Hospitals) </vt:lpstr>
      <vt:lpstr>Health Promoting Hospitals</vt:lpstr>
      <vt:lpstr>PowerPoint Presentation</vt:lpstr>
      <vt:lpstr>تاریخچه  HPH</vt:lpstr>
      <vt:lpstr>PowerPoint Presentation</vt:lpstr>
      <vt:lpstr>ارتقاء سلامت مفهوم </vt:lpstr>
      <vt:lpstr>در منشور اوتاوا چند حیطه فعالیتی به عنوان ابزارهای ارتقای سلامت مطرح شده است:</vt:lpstr>
      <vt:lpstr>۲)ایجاد محیط‌ های حمایتی سالم:  </vt:lpstr>
      <vt:lpstr>محیط‌ های حمایتی سالم:   </vt:lpstr>
      <vt:lpstr>محیط‌ های حمایتی سالم:   </vt:lpstr>
      <vt:lpstr>در منشور اوتاوا چند حیطه فعالیتی به عنوان ابزارهای ارتقای سلامت مطرح شده است:</vt:lpstr>
      <vt:lpstr> آماده سازی برای تمام مراحل آن و سازگاری با بیماری های مزمن و آسیب ها  </vt:lpstr>
      <vt:lpstr>در منشور اوتاوا چند حیطه فعالیتی به عنوان ابزارهای ارتقای سلامت مطرح شده است:</vt:lpstr>
      <vt:lpstr>PowerPoint Presentation</vt:lpstr>
      <vt:lpstr>سیاست هایی برای ایجاد بیمارستان های ارتقا دهنده سلامت</vt:lpstr>
      <vt:lpstr>سیاست هایی برای ایجاد بیمارستان های ارتقا دهنده سلامت</vt:lpstr>
      <vt:lpstr>ادامه ...سیاست هایی برای ایجاد بیمارستان های ارتقا دهنده سلامت</vt:lpstr>
      <vt:lpstr>چالش های بیمارستان های ارتقاء دهنده سلامت</vt:lpstr>
      <vt:lpstr>چالش های بیمارستان های ارتقاء دهنده سلامت</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aylin</cp:lastModifiedBy>
  <cp:revision>87</cp:revision>
  <dcterms:created xsi:type="dcterms:W3CDTF">2023-05-18T05:17:00Z</dcterms:created>
  <dcterms:modified xsi:type="dcterms:W3CDTF">2023-06-15T16:03:25Z</dcterms:modified>
</cp:coreProperties>
</file>