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94" r:id="rId3"/>
    <p:sldId id="257" r:id="rId4"/>
    <p:sldId id="287" r:id="rId5"/>
    <p:sldId id="282" r:id="rId6"/>
    <p:sldId id="290" r:id="rId7"/>
    <p:sldId id="258" r:id="rId8"/>
    <p:sldId id="259" r:id="rId9"/>
    <p:sldId id="260" r:id="rId10"/>
    <p:sldId id="261" r:id="rId11"/>
    <p:sldId id="283" r:id="rId12"/>
    <p:sldId id="263" r:id="rId13"/>
    <p:sldId id="268" r:id="rId14"/>
    <p:sldId id="262" r:id="rId15"/>
    <p:sldId id="285" r:id="rId16"/>
    <p:sldId id="264" r:id="rId17"/>
    <p:sldId id="265" r:id="rId18"/>
    <p:sldId id="266" r:id="rId19"/>
    <p:sldId id="267" r:id="rId20"/>
    <p:sldId id="269" r:id="rId21"/>
    <p:sldId id="271" r:id="rId22"/>
    <p:sldId id="272" r:id="rId23"/>
    <p:sldId id="273" r:id="rId24"/>
    <p:sldId id="291" r:id="rId25"/>
    <p:sldId id="274" r:id="rId26"/>
    <p:sldId id="292" r:id="rId27"/>
    <p:sldId id="293" r:id="rId28"/>
    <p:sldId id="278"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4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C70B334-67B4-446D-ADC3-CA1984E1325B}" type="datetimeFigureOut">
              <a:rPr lang="en-US" smtClean="0"/>
              <a:t>2/15/2023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87072A4B-D283-4870-B9C4-CB47A0F9862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39374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0B334-67B4-446D-ADC3-CA1984E1325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243650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0B334-67B4-446D-ADC3-CA1984E1325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38009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0B334-67B4-446D-ADC3-CA1984E1325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256601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0B334-67B4-446D-ADC3-CA1984E1325B}"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72A4B-D283-4870-B9C4-CB47A0F9862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724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0B334-67B4-446D-ADC3-CA1984E1325B}"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12055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70B334-67B4-446D-ADC3-CA1984E1325B}"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338747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70B334-67B4-446D-ADC3-CA1984E1325B}"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335437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B334-67B4-446D-ADC3-CA1984E1325B}"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180048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0B334-67B4-446D-ADC3-CA1984E1325B}"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338996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0B334-67B4-446D-ADC3-CA1984E1325B}"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72A4B-D283-4870-B9C4-CB47A0F9862E}" type="slidenum">
              <a:rPr lang="en-US" smtClean="0"/>
              <a:t>‹#›</a:t>
            </a:fld>
            <a:endParaRPr lang="en-US"/>
          </a:p>
        </p:txBody>
      </p:sp>
    </p:spTree>
    <p:extLst>
      <p:ext uri="{BB962C8B-B14F-4D97-AF65-F5344CB8AC3E}">
        <p14:creationId xmlns:p14="http://schemas.microsoft.com/office/powerpoint/2010/main" val="318314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C70B334-67B4-446D-ADC3-CA1984E1325B}" type="datetimeFigureOut">
              <a:rPr lang="en-US" smtClean="0"/>
              <a:t>2/15/2023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87072A4B-D283-4870-B9C4-CB47A0F9862E}" type="slidenum">
              <a:rPr lang="en-US" smtClean="0"/>
              <a:t>‹#›</a:t>
            </a:fld>
            <a:endParaRPr lang="en-US"/>
          </a:p>
        </p:txBody>
      </p:sp>
    </p:spTree>
    <p:extLst>
      <p:ext uri="{BB962C8B-B14F-4D97-AF65-F5344CB8AC3E}">
        <p14:creationId xmlns:p14="http://schemas.microsoft.com/office/powerpoint/2010/main" val="10145900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frontiersin.org/articles/10.3389/fme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DC21B-4B16-475E-AF21-90D553BA57C1}"/>
              </a:ext>
            </a:extLst>
          </p:cNvPr>
          <p:cNvSpPr>
            <a:spLocks noGrp="1"/>
          </p:cNvSpPr>
          <p:nvPr>
            <p:ph type="ctrTitle"/>
          </p:nvPr>
        </p:nvSpPr>
        <p:spPr>
          <a:xfrm>
            <a:off x="1261870" y="339074"/>
            <a:ext cx="9418320" cy="4041648"/>
          </a:xfrm>
        </p:spPr>
        <p:txBody>
          <a:bodyPr>
            <a:noAutofit/>
          </a:bodyPr>
          <a:lstStyle/>
          <a:p>
            <a:pPr algn="ctr" rtl="1"/>
            <a:r>
              <a:rPr lang="fa-IR" sz="4400" dirty="0">
                <a:cs typeface="B Nazanin" panose="00000400000000000000" pitchFamily="2" charset="-78"/>
              </a:rPr>
              <a:t> برنامه سلامت سالمندان بوشهر</a:t>
            </a:r>
            <a:r>
              <a:rPr lang="en-US" sz="4400" dirty="0">
                <a:cs typeface="B Nazanin" panose="00000400000000000000" pitchFamily="2" charset="-78"/>
              </a:rPr>
              <a:t/>
            </a:r>
            <a:br>
              <a:rPr lang="en-US" sz="4400" dirty="0">
                <a:cs typeface="B Nazanin" panose="00000400000000000000" pitchFamily="2" charset="-78"/>
              </a:rPr>
            </a:br>
            <a:r>
              <a:rPr lang="en-US" sz="4400" dirty="0">
                <a:cs typeface="B Nazanin" panose="00000400000000000000" pitchFamily="2" charset="-78"/>
              </a:rPr>
              <a:t/>
            </a:r>
            <a:br>
              <a:rPr lang="en-US" sz="4400" dirty="0">
                <a:cs typeface="B Nazanin" panose="00000400000000000000" pitchFamily="2" charset="-78"/>
              </a:rPr>
            </a:br>
            <a:r>
              <a:rPr lang="fa-IR" sz="4400" dirty="0">
                <a:cs typeface="B Nazanin" panose="00000400000000000000" pitchFamily="2" charset="-78"/>
              </a:rPr>
              <a:t>طراحی ابزار غربالگری ساده و کاربردی برای تشخیص سارکوپنی در سالمندان</a:t>
            </a:r>
            <a:br>
              <a:rPr lang="fa-IR" sz="4400" dirty="0">
                <a:cs typeface="B Nazanin" panose="00000400000000000000" pitchFamily="2" charset="-78"/>
              </a:rPr>
            </a:br>
            <a:r>
              <a:rPr lang="en-US" sz="4400" dirty="0">
                <a:cs typeface="B Nazanin" panose="00000400000000000000" pitchFamily="2" charset="-78"/>
              </a:rPr>
              <a:t/>
            </a:r>
            <a:br>
              <a:rPr lang="en-US" sz="4400" dirty="0">
                <a:cs typeface="B Nazanin" panose="00000400000000000000" pitchFamily="2" charset="-78"/>
              </a:rPr>
            </a:br>
            <a:r>
              <a:rPr lang="fa-IR" sz="4400" dirty="0">
                <a:cs typeface="B Nazanin" panose="00000400000000000000" pitchFamily="2" charset="-78"/>
              </a:rPr>
              <a:t>(</a:t>
            </a:r>
            <a:r>
              <a:rPr lang="en-US" sz="4400" dirty="0">
                <a:cs typeface="B Nazanin" panose="00000400000000000000" pitchFamily="2" charset="-78"/>
              </a:rPr>
              <a:t>SarSA-Mod</a:t>
            </a:r>
            <a:r>
              <a:rPr lang="fa-IR" sz="4400" dirty="0">
                <a:cs typeface="B Nazanin" panose="00000400000000000000" pitchFamily="2" charset="-78"/>
              </a:rPr>
              <a:t>)</a:t>
            </a:r>
            <a:endParaRPr lang="en-US" sz="44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666630" y="4869318"/>
            <a:ext cx="8608801" cy="148920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95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AE3CB3-2613-4CED-9442-500B9E2C984A}"/>
              </a:ext>
            </a:extLst>
          </p:cNvPr>
          <p:cNvSpPr>
            <a:spLocks noGrp="1"/>
          </p:cNvSpPr>
          <p:nvPr>
            <p:ph idx="1"/>
          </p:nvPr>
        </p:nvSpPr>
        <p:spPr>
          <a:xfrm>
            <a:off x="1261872" y="746450"/>
            <a:ext cx="8595360" cy="5433688"/>
          </a:xfrm>
        </p:spPr>
        <p:txBody>
          <a:bodyPr>
            <a:normAutofit fontScale="92500" lnSpcReduction="10000"/>
          </a:bodyPr>
          <a:lstStyle/>
          <a:p>
            <a:pPr marL="0" indent="0" algn="r" rtl="1">
              <a:buNone/>
            </a:pPr>
            <a:r>
              <a:rPr lang="fa-IR" b="1" dirty="0">
                <a:cs typeface="B Nazanin" panose="00000400000000000000" pitchFamily="2" charset="-78"/>
              </a:rPr>
              <a:t>شرکت کننده نشسته، آرنج در پهلو و 90 درجه و دست در حالت خنثی قرار گرفته و اندازه گیری سه بار برای هر دست انجام شد</a:t>
            </a:r>
          </a:p>
          <a:p>
            <a:pPr marL="0" indent="0" algn="r" rtl="1">
              <a:buNone/>
            </a:pPr>
            <a:r>
              <a:rPr lang="fa-IR" b="1" dirty="0">
                <a:cs typeface="B Nazanin" panose="00000400000000000000" pitchFamily="2" charset="-78"/>
              </a:rPr>
              <a:t> و حداکثر قدرت گرفتن و فشردن برای هر دو دست اندازه گیری و محاسبه شد.</a:t>
            </a:r>
          </a:p>
          <a:p>
            <a:pPr marL="0" indent="0" algn="r" rtl="1">
              <a:buNone/>
            </a:pPr>
            <a:r>
              <a:rPr lang="fa-IR" b="1" dirty="0">
                <a:cs typeface="B Nazanin" panose="00000400000000000000" pitchFamily="2" charset="-78"/>
              </a:rPr>
              <a:t> سرعت معمول راه رفتن (</a:t>
            </a:r>
            <a:r>
              <a:rPr lang="en-US" b="1" dirty="0">
                <a:cs typeface="B Nazanin" panose="00000400000000000000" pitchFamily="2" charset="-78"/>
              </a:rPr>
              <a:t>m/s</a:t>
            </a:r>
            <a:r>
              <a:rPr lang="fa-IR" b="1" dirty="0">
                <a:cs typeface="B Nazanin" panose="00000400000000000000" pitchFamily="2" charset="-78"/>
              </a:rPr>
              <a:t>) در مسیر 15 فوتی (4.57 متر) به عنوان معیار عینی عملکرد فیزیکی استفاده شد. </a:t>
            </a:r>
          </a:p>
          <a:p>
            <a:pPr marL="0" indent="0" algn="r" rtl="1">
              <a:buNone/>
            </a:pPr>
            <a:r>
              <a:rPr lang="fa-IR" b="1" dirty="0">
                <a:cs typeface="B Nazanin" panose="00000400000000000000" pitchFamily="2" charset="-78"/>
              </a:rPr>
              <a:t>قد و وزن شرکت‌کنندگان با یک قد سنج دیواری و یک ترازو دیجیتال طبق پروتکل استاندارد با برداشتن کفش‌ها و پوشیدن لباس‌های سبک اندازه‌گیری شد.</a:t>
            </a:r>
          </a:p>
          <a:p>
            <a:pPr marL="0" indent="0" algn="r" rtl="1">
              <a:buNone/>
            </a:pPr>
            <a:r>
              <a:rPr lang="fa-IR" b="1" dirty="0">
                <a:cs typeface="B Nazanin" panose="00000400000000000000" pitchFamily="2" charset="-78"/>
              </a:rPr>
              <a:t> شاخص توده بدنی (</a:t>
            </a:r>
            <a:r>
              <a:rPr lang="en-US" b="1" dirty="0">
                <a:cs typeface="B Nazanin" panose="00000400000000000000" pitchFamily="2" charset="-78"/>
              </a:rPr>
              <a:t>BMI</a:t>
            </a:r>
            <a:r>
              <a:rPr lang="fa-IR" b="1" dirty="0">
                <a:cs typeface="B Nazanin" panose="00000400000000000000" pitchFamily="2" charset="-78"/>
              </a:rPr>
              <a:t>) به صورت وزن (کیلوگرم) تقسیم بر مجذور قد (</a:t>
            </a:r>
            <a:r>
              <a:rPr lang="en-US" b="1" dirty="0">
                <a:cs typeface="B Nazanin" panose="00000400000000000000" pitchFamily="2" charset="-78"/>
              </a:rPr>
              <a:t>m²</a:t>
            </a:r>
            <a:r>
              <a:rPr lang="fa-IR" b="1" dirty="0">
                <a:cs typeface="B Nazanin" panose="00000400000000000000" pitchFamily="2" charset="-78"/>
              </a:rPr>
              <a:t>) محاسبه شد.</a:t>
            </a:r>
          </a:p>
          <a:p>
            <a:pPr marL="0" indent="0" algn="r" rtl="1">
              <a:buNone/>
            </a:pPr>
            <a:r>
              <a:rPr lang="fa-IR" b="1" dirty="0">
                <a:cs typeface="B Nazanin" panose="00000400000000000000" pitchFamily="2" charset="-78"/>
              </a:rPr>
              <a:t> دور کمر (</a:t>
            </a:r>
            <a:r>
              <a:rPr lang="en-US" b="1" dirty="0">
                <a:cs typeface="B Nazanin" panose="00000400000000000000" pitchFamily="2" charset="-78"/>
              </a:rPr>
              <a:t>WC</a:t>
            </a:r>
            <a:r>
              <a:rPr lang="fa-IR" b="1" dirty="0">
                <a:cs typeface="B Nazanin" panose="00000400000000000000" pitchFamily="2" charset="-78"/>
              </a:rPr>
              <a:t>) در نقطه ای بین ایلیاک کرست و پایین ترین دنده در حالت ایستاده و دور باسن در بیشتر قسمت آن با استفاده از یک نوار منعطف اندازه گیری شد. </a:t>
            </a:r>
          </a:p>
          <a:p>
            <a:pPr marL="0" indent="0" algn="r" rtl="1">
              <a:buNone/>
            </a:pPr>
            <a:r>
              <a:rPr lang="fa-IR" b="1" dirty="0">
                <a:cs typeface="B Nazanin" panose="00000400000000000000" pitchFamily="2" charset="-78"/>
              </a:rPr>
              <a:t>دور بازو در نقطه میانی بین زائده اولکرانون و آکرومیون بازوی راست اندازه‌گیری شد</a:t>
            </a:r>
          </a:p>
          <a:p>
            <a:pPr marL="0" indent="0" algn="r" rtl="1">
              <a:buNone/>
            </a:pPr>
            <a:r>
              <a:rPr lang="fa-IR" b="1" dirty="0">
                <a:cs typeface="B Nazanin" panose="00000400000000000000" pitchFamily="2" charset="-78"/>
              </a:rPr>
              <a:t> همچنین دور ساعد از پهن ترین سطح آن با بازوی آویزان در کنار بدن اندازه‌گیری شد. </a:t>
            </a:r>
          </a:p>
          <a:p>
            <a:pPr marL="0" indent="0" algn="r" rtl="1">
              <a:buNone/>
            </a:pPr>
            <a:r>
              <a:rPr lang="fa-IR" b="1" dirty="0">
                <a:cs typeface="B Nazanin" panose="00000400000000000000" pitchFamily="2" charset="-78"/>
              </a:rPr>
              <a:t>دور وسط ران در نقطه میانی بین تروکانتر بزرگ و تیبیال‌لترال (بالای استخوان تیبیا) پای راست اندازه‌گیری شد.</a:t>
            </a:r>
          </a:p>
          <a:p>
            <a:pPr marL="0" indent="0" algn="r" rtl="1">
              <a:buNone/>
            </a:pPr>
            <a:r>
              <a:rPr lang="fa-IR" b="1" dirty="0">
                <a:cs typeface="B Nazanin" panose="00000400000000000000" pitchFamily="2" charset="-78"/>
              </a:rPr>
              <a:t> دور ساق پا در عریض ترین سطح اندازه گیری شد در حالی که شرکت کننده در حالت ایستاده بود.</a:t>
            </a:r>
          </a:p>
          <a:p>
            <a:pPr marL="0" indent="0" algn="r" rtl="1">
              <a:buNone/>
            </a:pPr>
            <a:r>
              <a:rPr lang="fa-IR" b="1" dirty="0">
                <a:cs typeface="B Nazanin" panose="00000400000000000000" pitchFamily="2" charset="-78"/>
              </a:rPr>
              <a:t>تمام اندازه گیری ها با دقت 0.1 سانتی متر خوانده شد.</a:t>
            </a:r>
          </a:p>
          <a:p>
            <a:pPr marL="0" indent="0" algn="r" rtl="1">
              <a:buNone/>
            </a:pPr>
            <a:endParaRPr lang="en-US" dirty="0"/>
          </a:p>
        </p:txBody>
      </p:sp>
    </p:spTree>
    <p:extLst>
      <p:ext uri="{BB962C8B-B14F-4D97-AF65-F5344CB8AC3E}">
        <p14:creationId xmlns:p14="http://schemas.microsoft.com/office/powerpoint/2010/main" val="275779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AE3CB3-2613-4CED-9442-500B9E2C984A}"/>
              </a:ext>
            </a:extLst>
          </p:cNvPr>
          <p:cNvSpPr>
            <a:spLocks noGrp="1"/>
          </p:cNvSpPr>
          <p:nvPr>
            <p:ph idx="1"/>
          </p:nvPr>
        </p:nvSpPr>
        <p:spPr>
          <a:xfrm>
            <a:off x="1261872" y="615820"/>
            <a:ext cx="8595360" cy="5564318"/>
          </a:xfrm>
        </p:spPr>
        <p:txBody>
          <a:bodyPr/>
          <a:lstStyle/>
          <a:p>
            <a:pPr marL="0" indent="0" algn="just" rtl="1">
              <a:buNone/>
            </a:pPr>
            <a:r>
              <a:rPr lang="fa-IR" b="1" dirty="0">
                <a:cs typeface="B Nazanin" panose="00000400000000000000" pitchFamily="2" charset="-78"/>
              </a:rPr>
              <a:t>در مطالعه اخیر، داده های مرجع از یک جمعیت عادی ایرانی برای تشخیص سارکوپنی موجود است. بر اساس این داده‌ها، مقادیر برش برای </a:t>
            </a:r>
            <a:r>
              <a:rPr lang="en-US" b="1" dirty="0">
                <a:cs typeface="B Nazanin" panose="00000400000000000000" pitchFamily="2" charset="-78"/>
              </a:rPr>
              <a:t>SMI </a:t>
            </a:r>
            <a:r>
              <a:rPr lang="fa-IR" b="1" dirty="0">
                <a:cs typeface="B Nazanin" panose="00000400000000000000" pitchFamily="2" charset="-78"/>
              </a:rPr>
              <a:t>های کم به ترتیب 7.0 کیلوگرم بر متر مربع و 5.4 کیلوگرم بر متر مربع در بین مردان و زنان بود. قدرت عضلانی (فشردن دست) برای مردان کمتر از 26 کیلوگرم وبرای زنان کمتر از 18کیلوگرم بود در حالی که برش  عملکرد بدنی کم به صورت سرعت راه رفتن کمتر از0.8 متر بر ثانیه برای هر دو جنس بود.</a:t>
            </a:r>
          </a:p>
          <a:p>
            <a:pPr marL="0" indent="0" algn="just" rtl="1">
              <a:buNone/>
            </a:pPr>
            <a:r>
              <a:rPr lang="fa-IR" b="1" dirty="0">
                <a:cs typeface="B Nazanin" panose="00000400000000000000" pitchFamily="2" charset="-78"/>
              </a:rPr>
              <a:t>با استفاده از این</a:t>
            </a:r>
            <a:r>
              <a:rPr lang="en-US" b="1" dirty="0">
                <a:cs typeface="B Nazanin" panose="00000400000000000000" pitchFamily="2" charset="-78"/>
              </a:rPr>
              <a:t>cut-off point </a:t>
            </a:r>
            <a:r>
              <a:rPr lang="fa-IR" b="1" dirty="0">
                <a:cs typeface="B Nazanin" panose="00000400000000000000" pitchFamily="2" charset="-78"/>
              </a:rPr>
              <a:t>ها افراد سارکوپنیک شناسایی شدند.</a:t>
            </a:r>
          </a:p>
          <a:p>
            <a:pPr marL="0" indent="0" algn="r" rtl="1">
              <a:buNone/>
            </a:pPr>
            <a:endParaRPr lang="en-US" dirty="0"/>
          </a:p>
        </p:txBody>
      </p:sp>
      <p:pic>
        <p:nvPicPr>
          <p:cNvPr id="2" name="Picture 1">
            <a:extLst>
              <a:ext uri="{FF2B5EF4-FFF2-40B4-BE49-F238E27FC236}">
                <a16:creationId xmlns:a16="http://schemas.microsoft.com/office/drawing/2014/main" xmlns="" id="{F1B03074-9F41-4840-B04C-462F90423923}"/>
              </a:ext>
            </a:extLst>
          </p:cNvPr>
          <p:cNvPicPr>
            <a:picLocks noChangeAspect="1"/>
          </p:cNvPicPr>
          <p:nvPr/>
        </p:nvPicPr>
        <p:blipFill>
          <a:blip r:embed="rId2"/>
          <a:stretch>
            <a:fillRect/>
          </a:stretch>
        </p:blipFill>
        <p:spPr>
          <a:xfrm>
            <a:off x="2263320" y="2593909"/>
            <a:ext cx="6890009" cy="4119463"/>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01794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CB1A87-9001-4AAE-A45F-1446AF3F3836}"/>
              </a:ext>
            </a:extLst>
          </p:cNvPr>
          <p:cNvSpPr>
            <a:spLocks noGrp="1"/>
          </p:cNvSpPr>
          <p:nvPr>
            <p:ph idx="1"/>
          </p:nvPr>
        </p:nvSpPr>
        <p:spPr>
          <a:xfrm>
            <a:off x="1261872" y="1376040"/>
            <a:ext cx="8595360" cy="4804098"/>
          </a:xfrm>
        </p:spPr>
        <p:txBody>
          <a:bodyPr/>
          <a:lstStyle/>
          <a:p>
            <a:pPr algn="just" rtl="1"/>
            <a:r>
              <a:rPr lang="fa-IR" sz="2400" b="1" dirty="0">
                <a:cs typeface="B Nazanin" panose="00000400000000000000" pitchFamily="2" charset="-78"/>
              </a:rPr>
              <a:t>مدل‌های ارزیابی امتیازدهی سارکوپنی  (</a:t>
            </a:r>
            <a:r>
              <a:rPr lang="en-US" sz="2400" b="1" dirty="0" err="1">
                <a:cs typeface="B Nazanin" panose="00000400000000000000" pitchFamily="2" charset="-78"/>
              </a:rPr>
              <a:t>SarSA</a:t>
            </a:r>
            <a:r>
              <a:rPr lang="en-US" sz="2400" b="1" dirty="0">
                <a:cs typeface="B Nazanin" panose="00000400000000000000" pitchFamily="2" charset="-78"/>
              </a:rPr>
              <a:t>-Mod</a:t>
            </a:r>
            <a:r>
              <a:rPr lang="fa-IR" sz="2400" b="1" dirty="0">
                <a:cs typeface="B Nazanin" panose="00000400000000000000" pitchFamily="2" charset="-78"/>
              </a:rPr>
              <a:t>)</a:t>
            </a:r>
          </a:p>
          <a:p>
            <a:pPr marL="0" indent="0" algn="just" rtl="1">
              <a:buNone/>
            </a:pPr>
            <a:endParaRPr lang="fa-IR" sz="2400" b="1" dirty="0">
              <a:cs typeface="B Nazanin" panose="00000400000000000000" pitchFamily="2" charset="-78"/>
            </a:endParaRPr>
          </a:p>
          <a:p>
            <a:pPr marL="0" indent="0" algn="just" rtl="1">
              <a:buNone/>
            </a:pPr>
            <a:r>
              <a:rPr lang="fa-IR" b="1" dirty="0">
                <a:cs typeface="B Nazanin" panose="00000400000000000000" pitchFamily="2" charset="-78"/>
              </a:rPr>
              <a:t>در مطالعه حاضر، یک مدل آماری برای غربالگری سارکوپنی ایجادشده است :</a:t>
            </a:r>
          </a:p>
          <a:p>
            <a:pPr marL="0" indent="0" algn="just" rtl="1">
              <a:buNone/>
            </a:pPr>
            <a:r>
              <a:rPr lang="fa-IR" b="1" dirty="0">
                <a:cs typeface="B Nazanin" panose="00000400000000000000" pitchFamily="2" charset="-78"/>
              </a:rPr>
              <a:t>مدل ارزیابی امتیاز دهی سارکوپنی (</a:t>
            </a:r>
            <a:r>
              <a:rPr lang="en-US" b="1" dirty="0" err="1">
                <a:cs typeface="B Nazanin" panose="00000400000000000000" pitchFamily="2" charset="-78"/>
              </a:rPr>
              <a:t>SarSA</a:t>
            </a:r>
            <a:r>
              <a:rPr lang="en-US" b="1" dirty="0">
                <a:cs typeface="B Nazanin" panose="00000400000000000000" pitchFamily="2" charset="-78"/>
              </a:rPr>
              <a:t>-Mod</a:t>
            </a:r>
            <a:r>
              <a:rPr lang="fa-IR" b="1" dirty="0">
                <a:cs typeface="B Nazanin" panose="00000400000000000000" pitchFamily="2" charset="-78"/>
              </a:rPr>
              <a:t>) بر اساس یک معادله پیش‌بینی برای غربالگری سارکوپنی با توجه به عوامل مؤثر بر این بیماری در جمعیت مورد مطالعه</a:t>
            </a:r>
          </a:p>
          <a:p>
            <a:pPr marL="0" indent="0" algn="just" rtl="1">
              <a:buNone/>
            </a:pPr>
            <a:r>
              <a:rPr lang="fa-IR" b="1" dirty="0">
                <a:cs typeface="B Nazanin" panose="00000400000000000000" pitchFamily="2" charset="-78"/>
              </a:rPr>
              <a:t>.  </a:t>
            </a:r>
            <a:r>
              <a:rPr lang="en-US" b="1" dirty="0" err="1">
                <a:cs typeface="B Nazanin" panose="00000400000000000000" pitchFamily="2" charset="-78"/>
              </a:rPr>
              <a:t>SarSA</a:t>
            </a:r>
            <a:r>
              <a:rPr lang="en-US" b="1" dirty="0">
                <a:cs typeface="B Nazanin" panose="00000400000000000000" pitchFamily="2" charset="-78"/>
              </a:rPr>
              <a:t>-Mod</a:t>
            </a:r>
            <a:r>
              <a:rPr lang="fa-IR" b="1" dirty="0">
                <a:cs typeface="B Nazanin" panose="00000400000000000000" pitchFamily="2" charset="-78"/>
              </a:rPr>
              <a:t>از سه متغیر شامل سن ، وزن و دورساق پا ساخته شده است.</a:t>
            </a:r>
          </a:p>
          <a:p>
            <a:pPr marL="0" indent="0" algn="r" rtl="1">
              <a:buNone/>
            </a:pPr>
            <a:endParaRPr lang="en-US" dirty="0"/>
          </a:p>
        </p:txBody>
      </p:sp>
    </p:spTree>
    <p:extLst>
      <p:ext uri="{BB962C8B-B14F-4D97-AF65-F5344CB8AC3E}">
        <p14:creationId xmlns:p14="http://schemas.microsoft.com/office/powerpoint/2010/main" val="2405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EDA021-0189-4699-A297-C182075F4B33}"/>
              </a:ext>
            </a:extLst>
          </p:cNvPr>
          <p:cNvSpPr>
            <a:spLocks noGrp="1"/>
          </p:cNvSpPr>
          <p:nvPr>
            <p:ph idx="1"/>
          </p:nvPr>
        </p:nvSpPr>
        <p:spPr>
          <a:xfrm>
            <a:off x="968909" y="849397"/>
            <a:ext cx="8595360" cy="5159205"/>
          </a:xfrm>
        </p:spPr>
        <p:txBody>
          <a:bodyPr/>
          <a:lstStyle/>
          <a:p>
            <a:pPr marL="0" indent="0" algn="just" rtl="1">
              <a:buNone/>
            </a:pPr>
            <a:r>
              <a:rPr lang="fa-IR" sz="2400" b="1" dirty="0">
                <a:cs typeface="B Nazanin" panose="00000400000000000000" pitchFamily="2" charset="-78"/>
              </a:rPr>
              <a:t>فرمول مدل نهایی (</a:t>
            </a:r>
            <a:r>
              <a:rPr lang="en-US" sz="2400" b="1" dirty="0">
                <a:cs typeface="B Nazanin" panose="00000400000000000000" pitchFamily="2" charset="-78"/>
              </a:rPr>
              <a:t>SarSA-Mod</a:t>
            </a:r>
            <a:r>
              <a:rPr lang="fa-IR" sz="2400" b="1" dirty="0">
                <a:cs typeface="B Nazanin" panose="00000400000000000000" pitchFamily="2" charset="-78"/>
              </a:rPr>
              <a:t>)</a:t>
            </a:r>
          </a:p>
          <a:p>
            <a:pPr marL="0" indent="0" algn="just" rtl="1">
              <a:buNone/>
            </a:pPr>
            <a:endParaRPr lang="fa-IR" sz="2400" b="1" dirty="0">
              <a:cs typeface="B Nazanin" panose="00000400000000000000" pitchFamily="2" charset="-78"/>
            </a:endParaRPr>
          </a:p>
          <a:p>
            <a:pPr marL="0" indent="0" algn="just" rtl="1">
              <a:buNone/>
            </a:pPr>
            <a:endParaRPr lang="fa-IR" sz="2400" dirty="0">
              <a:cs typeface="B Nazanin" panose="00000400000000000000" pitchFamily="2" charset="-78"/>
            </a:endParaRPr>
          </a:p>
        </p:txBody>
      </p:sp>
      <p:pic>
        <p:nvPicPr>
          <p:cNvPr id="4" name="Picture 3">
            <a:extLst>
              <a:ext uri="{FF2B5EF4-FFF2-40B4-BE49-F238E27FC236}">
                <a16:creationId xmlns:a16="http://schemas.microsoft.com/office/drawing/2014/main" xmlns="" id="{DC36C930-35AF-4351-A2D5-8C7E35A9AC5A}"/>
              </a:ext>
            </a:extLst>
          </p:cNvPr>
          <p:cNvPicPr>
            <a:picLocks noChangeAspect="1"/>
          </p:cNvPicPr>
          <p:nvPr/>
        </p:nvPicPr>
        <p:blipFill rotWithShape="1">
          <a:blip r:embed="rId2">
            <a:grayscl/>
          </a:blip>
          <a:srcRect l="756" t="3331" r="1980" b="2985"/>
          <a:stretch/>
        </p:blipFill>
        <p:spPr>
          <a:xfrm>
            <a:off x="541175" y="1772817"/>
            <a:ext cx="10440955" cy="380689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22037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66C707-4DDB-4606-8024-01D9579F6AB0}"/>
              </a:ext>
            </a:extLst>
          </p:cNvPr>
          <p:cNvSpPr>
            <a:spLocks noGrp="1"/>
          </p:cNvSpPr>
          <p:nvPr>
            <p:ph idx="1"/>
          </p:nvPr>
        </p:nvSpPr>
        <p:spPr>
          <a:xfrm>
            <a:off x="1261872" y="709128"/>
            <a:ext cx="8609916" cy="5471010"/>
          </a:xfrm>
        </p:spPr>
        <p:txBody>
          <a:bodyPr/>
          <a:lstStyle/>
          <a:p>
            <a:pPr algn="just" rtl="1"/>
            <a:r>
              <a:rPr lang="en-US" sz="2400" b="1" dirty="0">
                <a:cs typeface="B Nazanin" panose="00000400000000000000" pitchFamily="2" charset="-78"/>
              </a:rPr>
              <a:t>Screening Tools</a:t>
            </a:r>
            <a:endParaRPr lang="fa-IR" sz="2400" b="1" dirty="0">
              <a:cs typeface="B Nazanin" panose="00000400000000000000" pitchFamily="2" charset="-78"/>
            </a:endParaRPr>
          </a:p>
          <a:p>
            <a:pPr marL="0" indent="0" algn="just" rtl="1">
              <a:buNone/>
            </a:pPr>
            <a:r>
              <a:rPr lang="fa-IR" b="1" dirty="0">
                <a:cs typeface="B Nazanin" panose="00000400000000000000" pitchFamily="2" charset="-78"/>
              </a:rPr>
              <a:t>برای مقایسه ابزار جدید به‌دست‌آمده ازمطالعه حاضر، از پرسشنامه</a:t>
            </a:r>
            <a:r>
              <a:rPr lang="en-US" b="1" dirty="0">
                <a:cs typeface="B Nazanin" panose="00000400000000000000" pitchFamily="2" charset="-78"/>
              </a:rPr>
              <a:t> SARC-F </a:t>
            </a:r>
            <a:r>
              <a:rPr lang="fa-IR" b="1" dirty="0">
                <a:cs typeface="B Nazanin" panose="00000400000000000000" pitchFamily="2" charset="-78"/>
              </a:rPr>
              <a:t>و </a:t>
            </a:r>
            <a:r>
              <a:rPr lang="en-US" b="1" dirty="0">
                <a:cs typeface="B Nazanin" panose="00000400000000000000" pitchFamily="2" charset="-78"/>
              </a:rPr>
              <a:t> SARCF-Calf</a:t>
            </a:r>
            <a:r>
              <a:rPr lang="fa-IR" b="1" dirty="0">
                <a:cs typeface="B Nazanin" panose="00000400000000000000" pitchFamily="2" charset="-78"/>
              </a:rPr>
              <a:t>استفاده شد.</a:t>
            </a:r>
            <a:endParaRPr lang="en-US" b="1" dirty="0">
              <a:cs typeface="B Nazanin" panose="00000400000000000000" pitchFamily="2" charset="-78"/>
            </a:endParaRPr>
          </a:p>
          <a:p>
            <a:pPr marL="0" indent="0" algn="just" rtl="1">
              <a:buNone/>
            </a:pPr>
            <a:endParaRPr lang="fa-IR" b="1" dirty="0">
              <a:cs typeface="B Nazanin" panose="00000400000000000000" pitchFamily="2" charset="-78"/>
            </a:endParaRPr>
          </a:p>
          <a:p>
            <a:pPr marL="0" indent="0" algn="just" rtl="1">
              <a:buNone/>
            </a:pPr>
            <a:r>
              <a:rPr lang="fa-IR" b="1" dirty="0">
                <a:cs typeface="B Nazanin" panose="00000400000000000000" pitchFamily="2" charset="-78"/>
              </a:rPr>
              <a:t> قدرت، حرکت، بلند شدن از روی صندلی، بالا رفتن از پله و سابقه سقوط ، پنج حوزه پرسشنامه </a:t>
            </a:r>
            <a:r>
              <a:rPr lang="en-US" b="1" dirty="0">
                <a:cs typeface="B Nazanin" panose="00000400000000000000" pitchFamily="2" charset="-78"/>
              </a:rPr>
              <a:t>SARC-F</a:t>
            </a:r>
            <a:r>
              <a:rPr lang="fa-IR" b="1" dirty="0">
                <a:cs typeface="B Nazanin" panose="00000400000000000000" pitchFamily="2" charset="-78"/>
              </a:rPr>
              <a:t>  هستند که مورد ارزیابی قرار می گیرند.</a:t>
            </a:r>
          </a:p>
          <a:p>
            <a:pPr marL="0" indent="0" algn="just" rtl="1">
              <a:buNone/>
            </a:pPr>
            <a:r>
              <a:rPr lang="fa-IR" b="1" dirty="0">
                <a:cs typeface="B Nazanin" panose="00000400000000000000" pitchFamily="2" charset="-78"/>
              </a:rPr>
              <a:t> نمره چهار یا بیشتر نشان دهنده خطر سارکوپنی است.</a:t>
            </a:r>
            <a:endParaRPr lang="en-US" b="1" dirty="0">
              <a:cs typeface="B Nazanin" panose="00000400000000000000" pitchFamily="2" charset="-78"/>
            </a:endParaRPr>
          </a:p>
          <a:p>
            <a:pPr marL="0" indent="0" algn="just" rtl="1">
              <a:buNone/>
            </a:pPr>
            <a:endParaRPr lang="fa-IR" b="1" dirty="0">
              <a:cs typeface="B Nazanin" panose="00000400000000000000" pitchFamily="2" charset="-78"/>
            </a:endParaRPr>
          </a:p>
          <a:p>
            <a:pPr marL="0" indent="0" algn="just" rtl="1">
              <a:buNone/>
            </a:pPr>
            <a:r>
              <a:rPr lang="en-US" b="1" dirty="0">
                <a:cs typeface="B Nazanin" panose="00000400000000000000" pitchFamily="2" charset="-78"/>
              </a:rPr>
              <a:t>SARCF-Calf</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شامل پنج حوزه </a:t>
            </a:r>
            <a:r>
              <a:rPr lang="en-US" b="1" dirty="0">
                <a:cs typeface="B Nazanin" panose="00000400000000000000" pitchFamily="2" charset="-78"/>
              </a:rPr>
              <a:t>SARC-F</a:t>
            </a:r>
            <a:r>
              <a:rPr lang="fa-IR" b="1" dirty="0">
                <a:cs typeface="B Nazanin" panose="00000400000000000000" pitchFamily="2" charset="-78"/>
              </a:rPr>
              <a:t> و دور ساق پا است، طبق مطالعات قبلی از دو </a:t>
            </a:r>
            <a:r>
              <a:rPr lang="en-US" b="1" dirty="0">
                <a:cs typeface="B Nazanin" panose="00000400000000000000" pitchFamily="2" charset="-78"/>
              </a:rPr>
              <a:t>cut-off point</a:t>
            </a:r>
            <a:r>
              <a:rPr lang="fa-IR" b="1" dirty="0">
                <a:cs typeface="B Nazanin" panose="00000400000000000000" pitchFamily="2" charset="-78"/>
              </a:rPr>
              <a:t> برای دور ساق پا (</a:t>
            </a:r>
            <a:r>
              <a:rPr lang="en-US" b="1" dirty="0">
                <a:cs typeface="B Nazanin" panose="00000400000000000000" pitchFamily="2" charset="-78"/>
              </a:rPr>
              <a:t>CC</a:t>
            </a:r>
            <a:r>
              <a:rPr lang="fa-IR" b="1" dirty="0">
                <a:cs typeface="B Nazanin" panose="00000400000000000000" pitchFamily="2" charset="-78"/>
              </a:rPr>
              <a:t>) استفاده کردیم: (</a:t>
            </a:r>
            <a:r>
              <a:rPr lang="en-US" b="1" dirty="0">
                <a:cs typeface="B Nazanin" panose="00000400000000000000" pitchFamily="2" charset="-78"/>
              </a:rPr>
              <a:t>a</a:t>
            </a:r>
            <a:r>
              <a:rPr lang="fa-IR" b="1" dirty="0">
                <a:cs typeface="B Nazanin" panose="00000400000000000000" pitchFamily="2" charset="-78"/>
              </a:rPr>
              <a:t>)</a:t>
            </a:r>
            <a:r>
              <a:rPr lang="en-US" b="1" dirty="0">
                <a:cs typeface="B Nazanin" panose="00000400000000000000" pitchFamily="2" charset="-78"/>
              </a:rPr>
              <a:t> CC &lt;31 </a:t>
            </a:r>
            <a:r>
              <a:rPr lang="fa-IR" b="1" dirty="0">
                <a:cs typeface="B Nazanin" panose="00000400000000000000" pitchFamily="2" charset="-78"/>
              </a:rPr>
              <a:t>سانتی متر برای هر دو جنس و</a:t>
            </a:r>
            <a:r>
              <a:rPr lang="en-US" b="1" dirty="0">
                <a:cs typeface="B Nazanin" panose="00000400000000000000" pitchFamily="2" charset="-78"/>
              </a:rPr>
              <a:t> </a:t>
            </a:r>
            <a:r>
              <a:rPr lang="fa-IR" b="1" dirty="0">
                <a:cs typeface="B Nazanin" panose="00000400000000000000" pitchFamily="2" charset="-78"/>
              </a:rPr>
              <a:t>(</a:t>
            </a:r>
            <a:r>
              <a:rPr lang="en-US" b="1" dirty="0">
                <a:cs typeface="B Nazanin" panose="00000400000000000000" pitchFamily="2" charset="-78"/>
              </a:rPr>
              <a:t>b</a:t>
            </a:r>
            <a:r>
              <a:rPr lang="fa-IR" b="1" dirty="0">
                <a:cs typeface="B Nazanin" panose="00000400000000000000" pitchFamily="2" charset="-78"/>
              </a:rPr>
              <a:t>) </a:t>
            </a:r>
            <a:r>
              <a:rPr lang="en-US" b="1" dirty="0">
                <a:cs typeface="B Nazanin" panose="00000400000000000000" pitchFamily="2" charset="-78"/>
              </a:rPr>
              <a:t>  CC &lt;33</a:t>
            </a:r>
            <a:r>
              <a:rPr lang="fa-IR" b="1" dirty="0">
                <a:cs typeface="B Nazanin" panose="00000400000000000000" pitchFamily="2" charset="-78"/>
              </a:rPr>
              <a:t>سانتی متر برای زنان و </a:t>
            </a:r>
            <a:r>
              <a:rPr lang="en-US" b="1" dirty="0">
                <a:cs typeface="B Nazanin" panose="00000400000000000000" pitchFamily="2" charset="-78"/>
              </a:rPr>
              <a:t>CC &lt;34 </a:t>
            </a:r>
            <a:r>
              <a:rPr lang="fa-IR" b="1" dirty="0">
                <a:cs typeface="B Nazanin" panose="00000400000000000000" pitchFamily="2" charset="-78"/>
              </a:rPr>
              <a:t>سانتی متر برای مردان. </a:t>
            </a:r>
            <a:r>
              <a:rPr lang="en-US" b="1" dirty="0">
                <a:cs typeface="B Nazanin" panose="00000400000000000000" pitchFamily="2" charset="-78"/>
              </a:rPr>
              <a:t>CC</a:t>
            </a:r>
            <a:r>
              <a:rPr lang="fa-IR" b="1" dirty="0">
                <a:cs typeface="B Nazanin" panose="00000400000000000000" pitchFamily="2" charset="-78"/>
              </a:rPr>
              <a:t>زمانی که بالاتر از </a:t>
            </a:r>
            <a:r>
              <a:rPr lang="en-US" b="1" dirty="0">
                <a:cs typeface="B Nazanin" panose="00000400000000000000" pitchFamily="2" charset="-78"/>
              </a:rPr>
              <a:t>cut-off point </a:t>
            </a:r>
            <a:r>
              <a:rPr lang="fa-IR" b="1" dirty="0">
                <a:cs typeface="B Nazanin" panose="00000400000000000000" pitchFamily="2" charset="-78"/>
              </a:rPr>
              <a:t> باشد صفر امتیاز و اگر زیر یا برابر با کات آف ها باشد </a:t>
            </a:r>
            <a:r>
              <a:rPr lang="en-US" b="1" dirty="0">
                <a:cs typeface="B Nazanin" panose="00000400000000000000" pitchFamily="2" charset="-78"/>
              </a:rPr>
              <a:t>10</a:t>
            </a:r>
            <a:r>
              <a:rPr lang="fa-IR" b="1" dirty="0">
                <a:cs typeface="B Nazanin" panose="00000400000000000000" pitchFamily="2" charset="-78"/>
              </a:rPr>
              <a:t> امتیاز می گیرد.</a:t>
            </a:r>
          </a:p>
          <a:p>
            <a:pPr marL="0" indent="0" algn="just" rtl="1">
              <a:buNone/>
            </a:pPr>
            <a:r>
              <a:rPr lang="fa-IR" b="1" dirty="0">
                <a:cs typeface="B Nazanin" panose="00000400000000000000" pitchFamily="2" charset="-78"/>
              </a:rPr>
              <a:t>نمره کل بالاتر از</a:t>
            </a:r>
            <a:r>
              <a:rPr lang="en-US" b="1" dirty="0">
                <a:cs typeface="B Nazanin" panose="00000400000000000000" pitchFamily="2" charset="-78"/>
              </a:rPr>
              <a:t>11</a:t>
            </a:r>
            <a:r>
              <a:rPr lang="fa-IR" b="1" dirty="0">
                <a:cs typeface="B Nazanin" panose="00000400000000000000" pitchFamily="2" charset="-78"/>
              </a:rPr>
              <a:t> نشان دهنده غربالگری مثبت برای سارکوپنی است.</a:t>
            </a:r>
            <a:endParaRPr lang="en-US" b="1" dirty="0">
              <a:cs typeface="B Nazanin" panose="00000400000000000000" pitchFamily="2" charset="-78"/>
            </a:endParaRPr>
          </a:p>
        </p:txBody>
      </p:sp>
    </p:spTree>
    <p:extLst>
      <p:ext uri="{BB962C8B-B14F-4D97-AF65-F5344CB8AC3E}">
        <p14:creationId xmlns:p14="http://schemas.microsoft.com/office/powerpoint/2010/main" val="397190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141D6FC-E457-413B-A046-A121E52FFA45}"/>
              </a:ext>
            </a:extLst>
          </p:cNvPr>
          <p:cNvPicPr>
            <a:picLocks noGrp="1" noChangeAspect="1"/>
          </p:cNvPicPr>
          <p:nvPr>
            <p:ph idx="1"/>
          </p:nvPr>
        </p:nvPicPr>
        <p:blipFill>
          <a:blip r:embed="rId2"/>
          <a:stretch>
            <a:fillRect/>
          </a:stretch>
        </p:blipFill>
        <p:spPr>
          <a:xfrm>
            <a:off x="330359" y="1562877"/>
            <a:ext cx="10623291" cy="4665306"/>
          </a:xfrm>
          <a:effectLst>
            <a:outerShdw blurRad="50800" dist="38100" dir="13500000" algn="br" rotWithShape="0">
              <a:prstClr val="black">
                <a:alpha val="40000"/>
              </a:prstClr>
            </a:outerShdw>
          </a:effectLst>
        </p:spPr>
      </p:pic>
      <p:sp>
        <p:nvSpPr>
          <p:cNvPr id="9" name="TextBox 8">
            <a:extLst>
              <a:ext uri="{FF2B5EF4-FFF2-40B4-BE49-F238E27FC236}">
                <a16:creationId xmlns:a16="http://schemas.microsoft.com/office/drawing/2014/main" xmlns="" id="{91618499-6701-4EDF-B099-1A4D46F4B1FD}"/>
              </a:ext>
            </a:extLst>
          </p:cNvPr>
          <p:cNvSpPr txBox="1"/>
          <p:nvPr/>
        </p:nvSpPr>
        <p:spPr>
          <a:xfrm>
            <a:off x="4052689" y="734399"/>
            <a:ext cx="3178629" cy="461665"/>
          </a:xfrm>
          <a:prstGeom prst="rect">
            <a:avLst/>
          </a:prstGeom>
          <a:noFill/>
        </p:spPr>
        <p:txBody>
          <a:bodyPr wrap="square">
            <a:spAutoFit/>
          </a:bodyPr>
          <a:lstStyle/>
          <a:p>
            <a:pPr algn="r" rtl="1"/>
            <a:r>
              <a:rPr kumimoji="0" lang="fa-IR" sz="24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پرسشنامه</a:t>
            </a:r>
            <a:r>
              <a:rPr kumimoji="0" lang="en-US" sz="24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 SARC-F </a:t>
            </a:r>
            <a:endParaRPr lang="en-US" sz="2400" dirty="0"/>
          </a:p>
        </p:txBody>
      </p:sp>
    </p:spTree>
    <p:extLst>
      <p:ext uri="{BB962C8B-B14F-4D97-AF65-F5344CB8AC3E}">
        <p14:creationId xmlns:p14="http://schemas.microsoft.com/office/powerpoint/2010/main" val="349448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C4B84-2B49-4393-90B3-82E24836453F}"/>
              </a:ext>
            </a:extLst>
          </p:cNvPr>
          <p:cNvSpPr>
            <a:spLocks noGrp="1"/>
          </p:cNvSpPr>
          <p:nvPr>
            <p:ph idx="1"/>
          </p:nvPr>
        </p:nvSpPr>
        <p:spPr>
          <a:xfrm>
            <a:off x="1261872" y="896645"/>
            <a:ext cx="8595360" cy="5283493"/>
          </a:xfrm>
        </p:spPr>
        <p:txBody>
          <a:bodyPr>
            <a:normAutofit lnSpcReduction="10000"/>
          </a:bodyPr>
          <a:lstStyle/>
          <a:p>
            <a:pPr algn="just" rtl="1"/>
            <a:r>
              <a:rPr lang="fa-IR" sz="2400" b="1" dirty="0">
                <a:cs typeface="B Nazanin" panose="00000400000000000000" pitchFamily="2" charset="-78"/>
              </a:rPr>
              <a:t>آنالیز آماری</a:t>
            </a:r>
          </a:p>
          <a:p>
            <a:pPr marL="0" indent="0" algn="just" rtl="1">
              <a:buNone/>
            </a:pPr>
            <a:endParaRPr lang="fa-IR" sz="2400" b="1" dirty="0">
              <a:cs typeface="B Nazanin" panose="00000400000000000000" pitchFamily="2" charset="-78"/>
            </a:endParaRPr>
          </a:p>
          <a:p>
            <a:pPr marL="0" indent="0" algn="just" rtl="1">
              <a:buNone/>
            </a:pPr>
            <a:r>
              <a:rPr lang="fa-IR" sz="1900" b="1" dirty="0">
                <a:cs typeface="B Nazanin" panose="00000400000000000000" pitchFamily="2" charset="-78"/>
              </a:rPr>
              <a:t>تفاوت‌ها در ویژگی‌های بین گروهی با </a:t>
            </a:r>
            <a:r>
              <a:rPr lang="en-US" sz="1900" b="1" dirty="0">
                <a:cs typeface="B Nazanin" panose="00000400000000000000" pitchFamily="2" charset="-78"/>
              </a:rPr>
              <a:t>t-test</a:t>
            </a:r>
            <a:r>
              <a:rPr lang="fa-IR" sz="1900" b="1" dirty="0">
                <a:cs typeface="B Nazanin" panose="00000400000000000000" pitchFamily="2" charset="-78"/>
              </a:rPr>
              <a:t> </a:t>
            </a:r>
            <a:r>
              <a:rPr lang="en-US" sz="1900" b="1" dirty="0">
                <a:cs typeface="B Nazanin" panose="00000400000000000000" pitchFamily="2" charset="-78"/>
              </a:rPr>
              <a:t>student </a:t>
            </a:r>
            <a:r>
              <a:rPr lang="fa-IR" sz="1900" b="1" dirty="0">
                <a:cs typeface="B Nazanin" panose="00000400000000000000" pitchFamily="2" charset="-78"/>
              </a:rPr>
              <a:t> </a:t>
            </a:r>
            <a:endParaRPr lang="en-US" sz="1900" b="1" dirty="0">
              <a:cs typeface="B Nazanin" panose="00000400000000000000" pitchFamily="2" charset="-78"/>
            </a:endParaRPr>
          </a:p>
          <a:p>
            <a:pPr marL="0" indent="0" algn="just" rtl="1">
              <a:buNone/>
            </a:pPr>
            <a:endParaRPr lang="en-US" sz="1900" b="1" dirty="0">
              <a:cs typeface="B Nazanin" panose="00000400000000000000" pitchFamily="2" charset="-78"/>
            </a:endParaRPr>
          </a:p>
          <a:p>
            <a:pPr marL="0" indent="0" algn="just" rtl="1">
              <a:buNone/>
            </a:pPr>
            <a:r>
              <a:rPr lang="fa-IR" sz="1900" b="1" dirty="0">
                <a:cs typeface="B Nazanin" panose="00000400000000000000" pitchFamily="2" charset="-78"/>
              </a:rPr>
              <a:t>برای برآورد اثر هر متغیر با نتیجه (سارکوپنی) به عنوان متغیر وابسته از آزمون کای دو</a:t>
            </a:r>
            <a:endParaRPr lang="en-US" sz="1900" b="1" dirty="0">
              <a:cs typeface="B Nazanin" panose="00000400000000000000" pitchFamily="2" charset="-78"/>
            </a:endParaRPr>
          </a:p>
          <a:p>
            <a:pPr marL="0" indent="0" algn="just" rtl="1">
              <a:buNone/>
            </a:pPr>
            <a:endParaRPr lang="en-US" sz="1900" b="1" dirty="0">
              <a:cs typeface="B Nazanin" panose="00000400000000000000" pitchFamily="2" charset="-78"/>
            </a:endParaRPr>
          </a:p>
          <a:p>
            <a:pPr marL="0" indent="0" algn="just" rtl="1">
              <a:buNone/>
            </a:pPr>
            <a:r>
              <a:rPr lang="fa-IR" sz="1900" b="1" dirty="0">
                <a:cs typeface="B Nazanin" panose="00000400000000000000" pitchFamily="2" charset="-78"/>
              </a:rPr>
              <a:t>در مدل نهایی از تحلیل رگرسیون لجستیک</a:t>
            </a:r>
            <a:endParaRPr lang="en-US" sz="1900" b="1" dirty="0">
              <a:cs typeface="B Nazanin" panose="00000400000000000000" pitchFamily="2" charset="-78"/>
            </a:endParaRPr>
          </a:p>
          <a:p>
            <a:pPr marL="0" indent="0" algn="just" rtl="1">
              <a:buNone/>
            </a:pPr>
            <a:endParaRPr lang="en-US" sz="1900" b="1" dirty="0">
              <a:cs typeface="B Nazanin" panose="00000400000000000000" pitchFamily="2" charset="-78"/>
            </a:endParaRPr>
          </a:p>
          <a:p>
            <a:pPr marL="0" indent="0" algn="just" rtl="1">
              <a:buNone/>
            </a:pPr>
            <a:r>
              <a:rPr lang="fa-IR" sz="2400" dirty="0">
                <a:cs typeface="B Nazanin" panose="00000400000000000000" pitchFamily="2" charset="-78"/>
              </a:rPr>
              <a:t>استفاده از </a:t>
            </a:r>
            <a:r>
              <a:rPr lang="en-US" sz="2400" dirty="0">
                <a:cs typeface="B Nazanin" panose="00000400000000000000" pitchFamily="2" charset="-78"/>
              </a:rPr>
              <a:t>SPSS (version 16; SPSS </a:t>
            </a:r>
            <a:r>
              <a:rPr lang="en-US" sz="2400" dirty="0" err="1">
                <a:cs typeface="B Nazanin" panose="00000400000000000000" pitchFamily="2" charset="-78"/>
              </a:rPr>
              <a:t>Inc.,Chicago</a:t>
            </a:r>
            <a:r>
              <a:rPr lang="en-US" sz="2400" dirty="0">
                <a:cs typeface="B Nazanin" panose="00000400000000000000" pitchFamily="2" charset="-78"/>
              </a:rPr>
              <a:t>, IL, USA) </a:t>
            </a:r>
            <a:r>
              <a:rPr lang="fa-IR" sz="2400" dirty="0">
                <a:cs typeface="B Nazanin" panose="00000400000000000000" pitchFamily="2" charset="-78"/>
              </a:rPr>
              <a:t>و </a:t>
            </a:r>
            <a:r>
              <a:rPr lang="en-US" sz="2400" dirty="0">
                <a:cs typeface="B Nazanin" panose="00000400000000000000" pitchFamily="2" charset="-78"/>
              </a:rPr>
              <a:t>STATA  (Release 12. Statistical </a:t>
            </a:r>
            <a:r>
              <a:rPr lang="en-US" sz="2400" dirty="0" err="1">
                <a:cs typeface="B Nazanin" panose="00000400000000000000" pitchFamily="2" charset="-78"/>
              </a:rPr>
              <a:t>software.College</a:t>
            </a:r>
            <a:r>
              <a:rPr lang="en-US" sz="2400" dirty="0">
                <a:cs typeface="B Nazanin" panose="00000400000000000000" pitchFamily="2" charset="-78"/>
              </a:rPr>
              <a:t> Station, </a:t>
            </a:r>
            <a:endParaRPr lang="fa-IR" sz="2400" dirty="0">
              <a:cs typeface="B Nazanin" panose="00000400000000000000" pitchFamily="2" charset="-78"/>
            </a:endParaRPr>
          </a:p>
          <a:p>
            <a:pPr marL="0" indent="0" algn="just" rtl="1">
              <a:buNone/>
            </a:pPr>
            <a:r>
              <a:rPr lang="en-US" sz="2400" dirty="0">
                <a:cs typeface="B Nazanin" panose="00000400000000000000" pitchFamily="2" charset="-78"/>
              </a:rPr>
              <a:t>P-value &lt; 0.05  </a:t>
            </a:r>
            <a:r>
              <a:rPr lang="fa-IR" sz="2400" dirty="0">
                <a:cs typeface="B Nazanin" panose="00000400000000000000" pitchFamily="2" charset="-78"/>
              </a:rPr>
              <a:t>از نظر آماری معنی دار</a:t>
            </a:r>
            <a:endParaRPr lang="en-US" sz="2400" dirty="0">
              <a:cs typeface="B Nazanin" panose="00000400000000000000" pitchFamily="2" charset="-78"/>
            </a:endParaRPr>
          </a:p>
        </p:txBody>
      </p:sp>
    </p:spTree>
    <p:extLst>
      <p:ext uri="{BB962C8B-B14F-4D97-AF65-F5344CB8AC3E}">
        <p14:creationId xmlns:p14="http://schemas.microsoft.com/office/powerpoint/2010/main" val="386376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E45D75-7C78-46D9-881E-C59330A88612}"/>
              </a:ext>
            </a:extLst>
          </p:cNvPr>
          <p:cNvSpPr>
            <a:spLocks noGrp="1"/>
          </p:cNvSpPr>
          <p:nvPr>
            <p:ph idx="1"/>
          </p:nvPr>
        </p:nvSpPr>
        <p:spPr>
          <a:xfrm>
            <a:off x="1261872" y="1189608"/>
            <a:ext cx="8595360" cy="4990529"/>
          </a:xfrm>
        </p:spPr>
        <p:txBody>
          <a:bodyPr/>
          <a:lstStyle/>
          <a:p>
            <a:pPr marL="0" indent="0" algn="just" rtl="1">
              <a:buNone/>
            </a:pPr>
            <a:r>
              <a:rPr lang="fa-IR" b="1" dirty="0">
                <a:cs typeface="B Nazanin" panose="00000400000000000000" pitchFamily="2" charset="-78"/>
              </a:rPr>
              <a:t>پس از انتخاب مدل نهایی برای محاسبه وزن شاخص هر یک از متغیرها از ضریب</a:t>
            </a:r>
            <a:r>
              <a:rPr lang="en-US" b="1" dirty="0">
                <a:cs typeface="B Nazanin" panose="00000400000000000000" pitchFamily="2" charset="-78"/>
              </a:rPr>
              <a:t>ß </a:t>
            </a:r>
            <a:r>
              <a:rPr lang="fa-IR" b="1" dirty="0">
                <a:cs typeface="B Nazanin" panose="00000400000000000000" pitchFamily="2" charset="-78"/>
              </a:rPr>
              <a:t> استفاده شد. برای تفکیک اثر هر متغیر، مقادیر به نزدیکترین عدد صحیح گرد شده و در 10 ضرب شدند و از مقادیر نهایی برای ایجاد یک مدل امتیازدهی مناسب استفاده شد. </a:t>
            </a:r>
            <a:endParaRPr lang="en-US" b="1" dirty="0">
              <a:cs typeface="B Nazanin" panose="00000400000000000000" pitchFamily="2" charset="-78"/>
            </a:endParaRPr>
          </a:p>
          <a:p>
            <a:pPr marL="0" indent="0" algn="just" rtl="1">
              <a:buNone/>
            </a:pPr>
            <a:r>
              <a:rPr lang="fa-IR" b="1" dirty="0">
                <a:cs typeface="B Nazanin" panose="00000400000000000000" pitchFamily="2" charset="-78"/>
              </a:rPr>
              <a:t>توانایی مدل برای جدا کردن افراد مبتلا به سارکوپنی از افراد بدون سارکوپنی با استفاده از منحنی‌های مشخصه عملکرد گیرنده (</a:t>
            </a:r>
            <a:r>
              <a:rPr lang="en-US" b="1" dirty="0">
                <a:cs typeface="B Nazanin" panose="00000400000000000000" pitchFamily="2" charset="-78"/>
              </a:rPr>
              <a:t>ROC</a:t>
            </a:r>
            <a:r>
              <a:rPr lang="fa-IR" b="1" dirty="0">
                <a:cs typeface="B Nazanin" panose="00000400000000000000" pitchFamily="2" charset="-78"/>
              </a:rPr>
              <a:t>) و ناحیه زیر منحنی</a:t>
            </a:r>
            <a:r>
              <a:rPr lang="en-US" b="1" dirty="0">
                <a:cs typeface="B Nazanin" panose="00000400000000000000" pitchFamily="2" charset="-78"/>
              </a:rPr>
              <a:t>ROC</a:t>
            </a:r>
            <a:r>
              <a:rPr lang="fa-IR" b="1" dirty="0">
                <a:cs typeface="B Nazanin" panose="00000400000000000000" pitchFamily="2" charset="-78"/>
              </a:rPr>
              <a:t> ارزیابی شد. </a:t>
            </a:r>
            <a:r>
              <a:rPr lang="en-US" b="1" dirty="0">
                <a:cs typeface="B Nazanin" panose="00000400000000000000" pitchFamily="2" charset="-78"/>
              </a:rPr>
              <a:t>cut-off point</a:t>
            </a:r>
            <a:r>
              <a:rPr lang="fa-IR" b="1" dirty="0">
                <a:cs typeface="B Nazanin" panose="00000400000000000000" pitchFamily="2" charset="-78"/>
              </a:rPr>
              <a:t> مناسب با توجه به حساسیت و ویژگی برای مدل </a:t>
            </a:r>
            <a:r>
              <a:rPr lang="en-US" b="1" dirty="0">
                <a:cs typeface="B Nazanin" panose="00000400000000000000" pitchFamily="2" charset="-78"/>
              </a:rPr>
              <a:t>SarSA-Mod</a:t>
            </a:r>
            <a:r>
              <a:rPr lang="fa-IR" b="1" dirty="0">
                <a:cs typeface="B Nazanin" panose="00000400000000000000" pitchFamily="2" charset="-78"/>
              </a:rPr>
              <a:t> انتخاب شد .</a:t>
            </a:r>
          </a:p>
          <a:p>
            <a:pPr marL="0" indent="0" algn="just" rtl="1">
              <a:buNone/>
            </a:pPr>
            <a:r>
              <a:rPr lang="fa-IR" b="1" dirty="0">
                <a:cs typeface="B Nazanin" panose="00000400000000000000" pitchFamily="2" charset="-78"/>
              </a:rPr>
              <a:t>سپس حساسیت، ویژگی، ارزش های اخباری مثبت و منفی و صحت امتیازات با استفاده از مجموعه اعتبارسنجی که تا کنون کنار گذاشته شده و درگیر فرآیند توسعه مدل نشده است، مورد ارزیابی قرار گرفت. معیار نهایی برای مدل امتیازدهی ما، این مدل، با استفاده از تجزیه و تحلیل</a:t>
            </a:r>
            <a:r>
              <a:rPr lang="en-US" b="1" dirty="0">
                <a:cs typeface="B Nazanin" panose="00000400000000000000" pitchFamily="2" charset="-78"/>
              </a:rPr>
              <a:t>ROC</a:t>
            </a:r>
            <a:r>
              <a:rPr lang="fa-IR" b="1" dirty="0">
                <a:cs typeface="B Nazanin" panose="00000400000000000000" pitchFamily="2" charset="-78"/>
              </a:rPr>
              <a:t> تعیین شد.</a:t>
            </a:r>
          </a:p>
          <a:p>
            <a:pPr marL="0" indent="0" algn="just" rtl="1">
              <a:buNone/>
            </a:pPr>
            <a:endParaRPr lang="en-US" dirty="0"/>
          </a:p>
        </p:txBody>
      </p:sp>
    </p:spTree>
    <p:extLst>
      <p:ext uri="{BB962C8B-B14F-4D97-AF65-F5344CB8AC3E}">
        <p14:creationId xmlns:p14="http://schemas.microsoft.com/office/powerpoint/2010/main" val="394397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8A5B7-B92B-4C2A-B7F8-DB1E54BC7CCF}"/>
              </a:ext>
            </a:extLst>
          </p:cNvPr>
          <p:cNvSpPr>
            <a:spLocks noGrp="1"/>
          </p:cNvSpPr>
          <p:nvPr>
            <p:ph type="title"/>
          </p:nvPr>
        </p:nvSpPr>
        <p:spPr/>
        <p:txBody>
          <a:bodyPr/>
          <a:lstStyle/>
          <a:p>
            <a:pPr algn="ctr"/>
            <a:r>
              <a:rPr lang="en-US" dirty="0"/>
              <a:t>RESULTS</a:t>
            </a:r>
          </a:p>
        </p:txBody>
      </p:sp>
      <p:sp>
        <p:nvSpPr>
          <p:cNvPr id="3" name="Content Placeholder 2">
            <a:extLst>
              <a:ext uri="{FF2B5EF4-FFF2-40B4-BE49-F238E27FC236}">
                <a16:creationId xmlns:a16="http://schemas.microsoft.com/office/drawing/2014/main" xmlns="" id="{9B330291-9318-4F8A-A1BA-4FF1BCF6E899}"/>
              </a:ext>
            </a:extLst>
          </p:cNvPr>
          <p:cNvSpPr>
            <a:spLocks noGrp="1"/>
          </p:cNvSpPr>
          <p:nvPr>
            <p:ph idx="1"/>
          </p:nvPr>
        </p:nvSpPr>
        <p:spPr>
          <a:xfrm>
            <a:off x="1261872" y="1828800"/>
            <a:ext cx="8889834" cy="4351337"/>
          </a:xfrm>
        </p:spPr>
        <p:txBody>
          <a:bodyPr/>
          <a:lstStyle/>
          <a:p>
            <a:pPr algn="r" rtl="1"/>
            <a:endParaRPr lang="fa-IR" dirty="0">
              <a:cs typeface="B Nazanin" panose="00000400000000000000" pitchFamily="2" charset="-78"/>
            </a:endParaRPr>
          </a:p>
          <a:p>
            <a:pPr algn="just" rtl="1"/>
            <a:r>
              <a:rPr lang="fa-IR" b="1" dirty="0">
                <a:cs typeface="B Nazanin" panose="00000400000000000000" pitchFamily="2" charset="-78"/>
              </a:rPr>
              <a:t>بر اساس </a:t>
            </a:r>
            <a:r>
              <a:rPr lang="en-US" b="1" dirty="0">
                <a:cs typeface="B Nazanin" panose="00000400000000000000" pitchFamily="2" charset="-78"/>
              </a:rPr>
              <a:t>EWGSOP-2، 22.9</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درصد از مردان و </a:t>
            </a:r>
            <a:r>
              <a:rPr lang="en-US" b="1" dirty="0">
                <a:cs typeface="B Nazanin" panose="00000400000000000000" pitchFamily="2" charset="-78"/>
              </a:rPr>
              <a:t>23.2</a:t>
            </a:r>
            <a:r>
              <a:rPr lang="fa-IR" b="1" dirty="0">
                <a:cs typeface="B Nazanin" panose="00000400000000000000" pitchFamily="2" charset="-78"/>
              </a:rPr>
              <a:t> درصد زنان به عنوان مبتلا به سارکوپنی</a:t>
            </a:r>
          </a:p>
          <a:p>
            <a:pPr algn="just" rtl="1"/>
            <a:endParaRPr lang="fa-IR" b="1" dirty="0">
              <a:cs typeface="B Nazanin" panose="00000400000000000000" pitchFamily="2" charset="-78"/>
            </a:endParaRPr>
          </a:p>
          <a:p>
            <a:pPr marL="0" indent="0" algn="just" rtl="1">
              <a:buNone/>
            </a:pPr>
            <a:r>
              <a:rPr lang="fa-IR" b="1" dirty="0">
                <a:cs typeface="B Nazanin" panose="00000400000000000000" pitchFamily="2" charset="-78"/>
              </a:rPr>
              <a:t>در افراد سارکوپنیک به طور قابل توجهی قد، وزن، </a:t>
            </a:r>
            <a:r>
              <a:rPr lang="en-US" b="1" dirty="0">
                <a:cs typeface="B Nazanin" panose="00000400000000000000" pitchFamily="2" charset="-78"/>
              </a:rPr>
              <a:t>BMI، </a:t>
            </a:r>
            <a:r>
              <a:rPr lang="fa-IR" b="1" dirty="0">
                <a:cs typeface="B Nazanin" panose="00000400000000000000" pitchFamily="2" charset="-78"/>
              </a:rPr>
              <a:t>دور کمر و باسن، دور ساق پا و ران، دور بازو و ساعد نسبت به کسانی که دارای سارکوپنی نبودند در هر دو جنس کمتر بود.</a:t>
            </a:r>
          </a:p>
          <a:p>
            <a:pPr marL="0" indent="0" algn="just" rtl="1">
              <a:buNone/>
            </a:pPr>
            <a:r>
              <a:rPr lang="fa-IR" b="1" dirty="0">
                <a:cs typeface="B Nazanin" panose="00000400000000000000" pitchFamily="2" charset="-78"/>
              </a:rPr>
              <a:t> همچنین، افراد مبتلا به سارکوپنی مسن‌تر بودند و قدرت فشردن دست، </a:t>
            </a:r>
            <a:r>
              <a:rPr lang="en-US" b="1" dirty="0">
                <a:cs typeface="B Nazanin" panose="00000400000000000000" pitchFamily="2" charset="-78"/>
              </a:rPr>
              <a:t>ASM، SMI</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و سرعت معمول راه رفتن در مقایسه با افراد بدون سارکوپنی در هر دو جنس کمتر بودند (همه</a:t>
            </a:r>
            <a:r>
              <a:rPr lang="en-US" b="1" dirty="0">
                <a:cs typeface="B Nazanin" panose="00000400000000000000" pitchFamily="2" charset="-78"/>
              </a:rPr>
              <a:t>(P &lt; 0.001 </a:t>
            </a:r>
            <a:r>
              <a:rPr lang="fa-IR" b="1" dirty="0">
                <a:cs typeface="B Nazanin" panose="00000400000000000000" pitchFamily="2" charset="-78"/>
              </a:rPr>
              <a:t>. </a:t>
            </a:r>
          </a:p>
          <a:p>
            <a:pPr marL="0" indent="0" algn="just" rtl="1">
              <a:buNone/>
            </a:pPr>
            <a:r>
              <a:rPr lang="fa-IR" b="1" dirty="0">
                <a:cs typeface="B Nazanin" panose="00000400000000000000" pitchFamily="2" charset="-78"/>
              </a:rPr>
              <a:t>تفاوتی در</a:t>
            </a:r>
            <a:r>
              <a:rPr lang="en-US" b="1" dirty="0">
                <a:cs typeface="B Nazanin" panose="00000400000000000000" pitchFamily="2" charset="-78"/>
              </a:rPr>
              <a:t>DBP</a:t>
            </a:r>
            <a:r>
              <a:rPr lang="fa-IR" b="1" dirty="0">
                <a:cs typeface="B Nazanin" panose="00000400000000000000" pitchFamily="2" charset="-78"/>
              </a:rPr>
              <a:t> در مردان و </a:t>
            </a:r>
            <a:r>
              <a:rPr lang="en-US" b="1" dirty="0">
                <a:cs typeface="B Nazanin" panose="00000400000000000000" pitchFamily="2" charset="-78"/>
              </a:rPr>
              <a:t> SBP</a:t>
            </a:r>
            <a:r>
              <a:rPr lang="fa-IR" b="1" dirty="0">
                <a:cs typeface="B Nazanin" panose="00000400000000000000" pitchFamily="2" charset="-78"/>
              </a:rPr>
              <a:t>در هر دو جنس بدون توجه به وجود سارکوپنی وجود نداشت.</a:t>
            </a: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77410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DC397E2-CFE8-480C-9880-624A2ECAADAE}"/>
              </a:ext>
            </a:extLst>
          </p:cNvPr>
          <p:cNvPicPr>
            <a:picLocks noGrp="1" noChangeAspect="1"/>
          </p:cNvPicPr>
          <p:nvPr>
            <p:ph idx="1"/>
          </p:nvPr>
        </p:nvPicPr>
        <p:blipFill>
          <a:blip r:embed="rId2"/>
          <a:stretch>
            <a:fillRect/>
          </a:stretch>
        </p:blipFill>
        <p:spPr>
          <a:xfrm>
            <a:off x="205571" y="172208"/>
            <a:ext cx="11080932" cy="5822302"/>
          </a:xfrm>
        </p:spPr>
      </p:pic>
      <p:sp>
        <p:nvSpPr>
          <p:cNvPr id="2" name="Rectangle 1"/>
          <p:cNvSpPr/>
          <p:nvPr/>
        </p:nvSpPr>
        <p:spPr>
          <a:xfrm>
            <a:off x="3111694" y="6088633"/>
            <a:ext cx="5268686" cy="5971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a:solidFill>
                  <a:schemeClr val="tx1"/>
                </a:solidFill>
              </a:rPr>
              <a:t>ویژگی های شرکت کنندگان بر اساس جنس و وضعیت سارکوپنی در جدول 1 نشان داده شده است.</a:t>
            </a:r>
          </a:p>
        </p:txBody>
      </p:sp>
    </p:spTree>
    <p:extLst>
      <p:ext uri="{BB962C8B-B14F-4D97-AF65-F5344CB8AC3E}">
        <p14:creationId xmlns:p14="http://schemas.microsoft.com/office/powerpoint/2010/main" val="125991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DC21B-4B16-475E-AF21-90D553BA57C1}"/>
              </a:ext>
            </a:extLst>
          </p:cNvPr>
          <p:cNvSpPr>
            <a:spLocks noGrp="1"/>
          </p:cNvSpPr>
          <p:nvPr>
            <p:ph type="ctrTitle"/>
          </p:nvPr>
        </p:nvSpPr>
        <p:spPr>
          <a:xfrm>
            <a:off x="1244115" y="1288985"/>
            <a:ext cx="9418320" cy="4041648"/>
          </a:xfrm>
        </p:spPr>
        <p:txBody>
          <a:bodyPr>
            <a:noAutofit/>
          </a:bodyPr>
          <a:lstStyle/>
          <a:p>
            <a:pPr algn="ctr" rtl="1"/>
            <a:r>
              <a:rPr lang="fa-IR" sz="6000" dirty="0">
                <a:cs typeface="B Nazanin" panose="00000400000000000000" pitchFamily="2" charset="-78"/>
              </a:rPr>
              <a:t>اتند محترم : دکتر صادقیه</a:t>
            </a:r>
            <a:r>
              <a:rPr lang="fa-IR" sz="4400" dirty="0">
                <a:cs typeface="B Nazanin" panose="00000400000000000000" pitchFamily="2" charset="-78"/>
              </a:rPr>
              <a:t/>
            </a:r>
            <a:br>
              <a:rPr lang="fa-IR" sz="4400" dirty="0">
                <a:cs typeface="B Nazanin" panose="00000400000000000000" pitchFamily="2" charset="-78"/>
              </a:rPr>
            </a:br>
            <a:r>
              <a:rPr lang="fa-IR" sz="4400" dirty="0">
                <a:cs typeface="B Nazanin" panose="00000400000000000000" pitchFamily="2" charset="-78"/>
              </a:rPr>
              <a:t/>
            </a:r>
            <a:br>
              <a:rPr lang="fa-IR" sz="4400" dirty="0">
                <a:cs typeface="B Nazanin" panose="00000400000000000000" pitchFamily="2" charset="-78"/>
              </a:rPr>
            </a:br>
            <a:r>
              <a:rPr lang="fa-IR" sz="4400" dirty="0">
                <a:cs typeface="B Nazanin" panose="00000400000000000000" pitchFamily="2" charset="-78"/>
              </a:rPr>
              <a:t/>
            </a:r>
            <a:br>
              <a:rPr lang="fa-IR" sz="4400" dirty="0">
                <a:cs typeface="B Nazanin" panose="00000400000000000000" pitchFamily="2" charset="-78"/>
              </a:rPr>
            </a:br>
            <a:r>
              <a:rPr lang="fa-IR" sz="4400" dirty="0">
                <a:cs typeface="B Nazanin" panose="00000400000000000000" pitchFamily="2" charset="-78"/>
              </a:rPr>
              <a:t/>
            </a:r>
            <a:br>
              <a:rPr lang="fa-IR" sz="4400" dirty="0">
                <a:cs typeface="B Nazanin" panose="00000400000000000000" pitchFamily="2" charset="-78"/>
              </a:rPr>
            </a:br>
            <a:r>
              <a:rPr lang="fa-IR" sz="4000" dirty="0">
                <a:cs typeface="B Nazanin" panose="00000400000000000000" pitchFamily="2" charset="-78"/>
              </a:rPr>
              <a:t>ارائه و نگارش : علی اسکندری - معصومه حیدرزاده</a:t>
            </a:r>
            <a:r>
              <a:rPr lang="fa-IR" sz="4400" dirty="0">
                <a:cs typeface="B Nazanin" panose="00000400000000000000" pitchFamily="2" charset="-78"/>
              </a:rPr>
              <a:t/>
            </a:r>
            <a:br>
              <a:rPr lang="fa-IR" sz="4400" dirty="0">
                <a:cs typeface="B Nazanin" panose="00000400000000000000" pitchFamily="2" charset="-78"/>
              </a:rPr>
            </a:br>
            <a:endParaRPr lang="en-US" sz="4400" dirty="0">
              <a:cs typeface="B Nazanin" panose="00000400000000000000" pitchFamily="2" charset="-78"/>
            </a:endParaRPr>
          </a:p>
        </p:txBody>
      </p:sp>
    </p:spTree>
    <p:extLst>
      <p:ext uri="{BB962C8B-B14F-4D97-AF65-F5344CB8AC3E}">
        <p14:creationId xmlns:p14="http://schemas.microsoft.com/office/powerpoint/2010/main" val="2613148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1F1C9F3-0702-4BA7-92BC-26EAF0EF822C}"/>
              </a:ext>
            </a:extLst>
          </p:cNvPr>
          <p:cNvPicPr>
            <a:picLocks noGrp="1" noChangeAspect="1"/>
          </p:cNvPicPr>
          <p:nvPr>
            <p:ph idx="1"/>
          </p:nvPr>
        </p:nvPicPr>
        <p:blipFill>
          <a:blip r:embed="rId2"/>
          <a:stretch>
            <a:fillRect/>
          </a:stretch>
        </p:blipFill>
        <p:spPr>
          <a:xfrm>
            <a:off x="0" y="0"/>
            <a:ext cx="11290653" cy="4385569"/>
          </a:xfrm>
        </p:spPr>
      </p:pic>
      <p:sp>
        <p:nvSpPr>
          <p:cNvPr id="4" name="TextBox 3">
            <a:extLst>
              <a:ext uri="{FF2B5EF4-FFF2-40B4-BE49-F238E27FC236}">
                <a16:creationId xmlns:a16="http://schemas.microsoft.com/office/drawing/2014/main" xmlns="" id="{A25E281B-3EE2-4EE6-B08B-BBD6FBD3AF71}"/>
              </a:ext>
            </a:extLst>
          </p:cNvPr>
          <p:cNvSpPr txBox="1"/>
          <p:nvPr/>
        </p:nvSpPr>
        <p:spPr>
          <a:xfrm>
            <a:off x="482961" y="4453878"/>
            <a:ext cx="10324730" cy="1926553"/>
          </a:xfrm>
          <a:prstGeom prst="rect">
            <a:avLst/>
          </a:prstGeom>
          <a:noFill/>
        </p:spPr>
        <p:txBody>
          <a:bodyPr wrap="square">
            <a:spAutoFit/>
          </a:bodyPr>
          <a:lstStyle/>
          <a:p>
            <a:pPr algn="r" rtl="1"/>
            <a:r>
              <a:rPr lang="fa-IR" sz="2000" dirty="0">
                <a:cs typeface="B Nazanin" panose="00000400000000000000" pitchFamily="2" charset="-78"/>
              </a:rPr>
              <a:t>جدول 2</a:t>
            </a:r>
            <a:r>
              <a:rPr lang="fa-IR" dirty="0">
                <a:cs typeface="B Nazanin" panose="00000400000000000000" pitchFamily="2" charset="-78"/>
              </a:rPr>
              <a:t> عملکرد افتراق دهند مدل ها را بر اساس تعداد متغیرها نشان می دهد. فاکتورهای پیش‌بینی کننده شامل سن، وزن و دورساق پا برای هر دو جنس در نظر گرفته شد. این جدول ضریب</a:t>
            </a:r>
            <a:r>
              <a:rPr lang="en-US" dirty="0">
                <a:cs typeface="B Nazanin" panose="00000400000000000000" pitchFamily="2" charset="-78"/>
              </a:rPr>
              <a:t>ß ،</a:t>
            </a:r>
            <a:r>
              <a:rPr lang="fa-IR" dirty="0">
                <a:cs typeface="B Nazanin" panose="00000400000000000000" pitchFamily="2" charset="-78"/>
              </a:rPr>
              <a:t>خطای استاندارد و وزن شاخص هر متغیر را در مدل نهایی در هر دو جنس نشان می دهد. ضرایب</a:t>
            </a:r>
            <a:r>
              <a:rPr lang="en-US" dirty="0">
                <a:cs typeface="B Nazanin" panose="00000400000000000000" pitchFamily="2" charset="-78"/>
              </a:rPr>
              <a:t>ß </a:t>
            </a:r>
            <a:r>
              <a:rPr lang="fa-IR" dirty="0">
                <a:cs typeface="B Nazanin" panose="00000400000000000000" pitchFamily="2" charset="-78"/>
              </a:rPr>
              <a:t>گرد شده و در10 ضرب شدند تا مدل‌های نهایی ایجاد شوند.</a:t>
            </a:r>
          </a:p>
          <a:p>
            <a:pPr marL="0" marR="0" lvl="0" indent="0" algn="just" defTabSz="914400" rtl="1" eaLnBrk="1" fontAlgn="auto" latinLnBrk="0" hangingPunct="1">
              <a:lnSpc>
                <a:spcPct val="95000"/>
              </a:lnSpc>
              <a:spcBef>
                <a:spcPts val="1400"/>
              </a:spcBef>
              <a:spcAft>
                <a:spcPts val="200"/>
              </a:spcAft>
              <a:buClr>
                <a:srgbClr val="99CB38"/>
              </a:buClr>
              <a:buSzPct val="80000"/>
              <a:buFont typeface="Arial" pitchFamily="34" charset="0"/>
              <a:buNone/>
              <a:tabLst/>
              <a:defRPr/>
            </a:pP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تجزیه و تحلیل منحنی‌های </a:t>
            </a:r>
            <a:r>
              <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ROC</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 </a:t>
            </a:r>
            <a:r>
              <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 </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(ویژگی عامل گیرنده) بر روی مدل‌های امتیازدهی نهایی برای هر دو جنس انجام شد.مدل‌های کامل مقادیر مساحت زیر منحنی (</a:t>
            </a:r>
            <a:r>
              <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AUC</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 را برای مردان 0.82</a:t>
            </a:r>
            <a:r>
              <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95%CI: 0.79-0.86) </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 ) و برای زنان 0.87</a:t>
            </a:r>
            <a:r>
              <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95%CI: 0.84-0.90) </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 ) نشان دادند. بر اساس تجزیه و تحلیل منحنی‌های </a:t>
            </a:r>
            <a:r>
              <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ROC، </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نقاط برش </a:t>
            </a:r>
            <a:r>
              <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-19.07</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 و </a:t>
            </a:r>
            <a:r>
              <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   -14.19</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 به ترتیب برای مردان و زنان، متناسب با مدل‌ها انتخاب شدند.</a:t>
            </a:r>
          </a:p>
        </p:txBody>
      </p:sp>
    </p:spTree>
    <p:extLst>
      <p:ext uri="{BB962C8B-B14F-4D97-AF65-F5344CB8AC3E}">
        <p14:creationId xmlns:p14="http://schemas.microsoft.com/office/powerpoint/2010/main" val="4140906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6A54F5E-16A2-46B9-87F7-90B848E3BF99}"/>
              </a:ext>
            </a:extLst>
          </p:cNvPr>
          <p:cNvPicPr>
            <a:picLocks noGrp="1" noChangeAspect="1"/>
          </p:cNvPicPr>
          <p:nvPr>
            <p:ph idx="1"/>
          </p:nvPr>
        </p:nvPicPr>
        <p:blipFill>
          <a:blip r:embed="rId2"/>
          <a:stretch>
            <a:fillRect/>
          </a:stretch>
        </p:blipFill>
        <p:spPr>
          <a:xfrm>
            <a:off x="0" y="417250"/>
            <a:ext cx="11283135" cy="3355759"/>
          </a:xfrm>
        </p:spPr>
      </p:pic>
      <p:sp>
        <p:nvSpPr>
          <p:cNvPr id="4" name="TextBox 3">
            <a:extLst>
              <a:ext uri="{FF2B5EF4-FFF2-40B4-BE49-F238E27FC236}">
                <a16:creationId xmlns:a16="http://schemas.microsoft.com/office/drawing/2014/main" xmlns="" id="{F8045B8A-BE08-4847-9EB0-CF17D781A066}"/>
              </a:ext>
            </a:extLst>
          </p:cNvPr>
          <p:cNvSpPr txBox="1"/>
          <p:nvPr/>
        </p:nvSpPr>
        <p:spPr>
          <a:xfrm>
            <a:off x="603681" y="4008269"/>
            <a:ext cx="10085033" cy="1909497"/>
          </a:xfrm>
          <a:prstGeom prst="rect">
            <a:avLst/>
          </a:prstGeom>
          <a:noFill/>
        </p:spPr>
        <p:txBody>
          <a:bodyPr wrap="square">
            <a:spAutoFit/>
          </a:bodyPr>
          <a:lstStyle/>
          <a:p>
            <a:pPr marL="182880" marR="0" lvl="0" indent="-182880" algn="just" defTabSz="914400" rtl="1" eaLnBrk="1" fontAlgn="auto" latinLnBrk="0" hangingPunct="1">
              <a:lnSpc>
                <a:spcPct val="95000"/>
              </a:lnSpc>
              <a:spcBef>
                <a:spcPts val="1400"/>
              </a:spcBef>
              <a:spcAft>
                <a:spcPts val="200"/>
              </a:spcAft>
              <a:buClr>
                <a:srgbClr val="99CB38"/>
              </a:buClr>
              <a:buSzPct val="80000"/>
              <a:buFont typeface="Arial" pitchFamily="34" charset="0"/>
              <a:buChar char="•"/>
              <a:tabLst/>
              <a:defRPr/>
            </a:pP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امتیاز 19.07- به درستی 69.4 درصد از مردان مبتلا به سارکوپنی را با حساسیت 85.4 درصد و ویژگی 64.8 درصد و همچنین در بین زنان امتیاز 14.19- به درستی 77.8 درصد از زنان مبتلا را با حساسیت 84.3 درصد و ویژگی 76.0٪ نشان داد. در مرحله بعد، مدل ها به صورت داخلی با استفاده از مجموعه اعتبارسنجی اعتبارسنجی شدند. عملکرد مدل ها تفاوت قابل توجهی در مجموعه داده های توسعه و اعتبارسنجی نداشت.</a:t>
            </a:r>
          </a:p>
          <a:p>
            <a:pPr marL="182880" marR="0" lvl="0" indent="-182880" algn="just" defTabSz="914400" rtl="1" eaLnBrk="1" fontAlgn="auto" latinLnBrk="0" hangingPunct="1">
              <a:lnSpc>
                <a:spcPct val="95000"/>
              </a:lnSpc>
              <a:spcBef>
                <a:spcPts val="1400"/>
              </a:spcBef>
              <a:spcAft>
                <a:spcPts val="200"/>
              </a:spcAft>
              <a:buClr>
                <a:srgbClr val="99CB38"/>
              </a:buClr>
              <a:buSzPct val="80000"/>
              <a:buFont typeface="Arial" pitchFamily="34" charset="0"/>
              <a:buChar char="•"/>
              <a:tabLst/>
              <a:defRPr/>
            </a:pP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در نمونه اعتبارسنجی، مدل مردانه دارای حساسیت 69/87 درصد و ویژگی 62/8 درصد بوده و 69/2 درصد موارد را به درستی طبقه بندی کرده است و مدل برای زنان حساسیت 89/1 درصد و ویژگی 77/7 درصد و به درستی 80/7 درصد طبقه بندی شده است. (</a:t>
            </a:r>
            <a:r>
              <a:rPr kumimoji="0" lang="fa-IR" sz="20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جدول 3</a:t>
            </a:r>
            <a:r>
              <a:rPr kumimoji="0" lang="fa-IR"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rPr>
              <a:t>)</a:t>
            </a:r>
            <a:endParaRPr kumimoji="0" lang="en-US" sz="1800" i="0" u="none" strike="noStrike" kern="1200" cap="none" spc="10" normalizeH="0" baseline="0" noProof="0" dirty="0">
              <a:ln>
                <a:noFill/>
              </a:ln>
              <a:solidFill>
                <a:prstClr val="black"/>
              </a:solidFill>
              <a:effectLst/>
              <a:uLnTx/>
              <a:uFillTx/>
              <a:latin typeface="Century Schoolbook" panose="02040604050505020304"/>
              <a:cs typeface="B Nazanin" panose="00000400000000000000" pitchFamily="2" charset="-78"/>
            </a:endParaRPr>
          </a:p>
        </p:txBody>
      </p:sp>
    </p:spTree>
    <p:extLst>
      <p:ext uri="{BB962C8B-B14F-4D97-AF65-F5344CB8AC3E}">
        <p14:creationId xmlns:p14="http://schemas.microsoft.com/office/powerpoint/2010/main" val="23494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C154BF-4AB6-45D4-B486-E43C24B0971F}"/>
              </a:ext>
            </a:extLst>
          </p:cNvPr>
          <p:cNvSpPr>
            <a:spLocks noGrp="1"/>
          </p:cNvSpPr>
          <p:nvPr>
            <p:ph idx="1"/>
          </p:nvPr>
        </p:nvSpPr>
        <p:spPr/>
        <p:txBody>
          <a:bodyPr>
            <a:normAutofit/>
          </a:bodyPr>
          <a:lstStyle/>
          <a:p>
            <a:pPr algn="just" rtl="1"/>
            <a:r>
              <a:rPr lang="fa-IR" sz="2000" b="1" dirty="0">
                <a:cs typeface="B Nazanin" panose="00000400000000000000" pitchFamily="2" charset="-78"/>
              </a:rPr>
              <a:t>جدول 4</a:t>
            </a:r>
            <a:r>
              <a:rPr lang="fa-IR" b="1" dirty="0">
                <a:cs typeface="B Nazanin" panose="00000400000000000000" pitchFamily="2" charset="-78"/>
              </a:rPr>
              <a:t> مقایسه روش های غربالگری </a:t>
            </a:r>
            <a:r>
              <a:rPr lang="en-US" b="1" dirty="0" err="1">
                <a:cs typeface="B Nazanin" panose="00000400000000000000" pitchFamily="2" charset="-78"/>
              </a:rPr>
              <a:t>SarSA</a:t>
            </a:r>
            <a:r>
              <a:rPr lang="en-US" b="1" dirty="0">
                <a:cs typeface="B Nazanin" panose="00000400000000000000" pitchFamily="2" charset="-78"/>
              </a:rPr>
              <a:t>-Mod</a:t>
            </a:r>
            <a:r>
              <a:rPr lang="fa-IR" b="1" dirty="0">
                <a:cs typeface="B Nazanin" panose="00000400000000000000" pitchFamily="2" charset="-78"/>
              </a:rPr>
              <a:t> </a:t>
            </a:r>
            <a:r>
              <a:rPr lang="en-US" b="1" dirty="0">
                <a:cs typeface="B Nazanin" panose="00000400000000000000" pitchFamily="2" charset="-78"/>
              </a:rPr>
              <a:t>، SARC-F</a:t>
            </a:r>
            <a:r>
              <a:rPr lang="fa-IR" b="1" dirty="0">
                <a:cs typeface="B Nazanin" panose="00000400000000000000" pitchFamily="2" charset="-78"/>
              </a:rPr>
              <a:t> </a:t>
            </a:r>
            <a:r>
              <a:rPr lang="en-US" b="1" dirty="0">
                <a:cs typeface="B Nazanin" panose="00000400000000000000" pitchFamily="2" charset="-78"/>
              </a:rPr>
              <a:t>، SARCF-Calf</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و</a:t>
            </a:r>
            <a:r>
              <a:rPr lang="en-US" b="1" dirty="0">
                <a:cs typeface="B Nazanin" panose="00000400000000000000" pitchFamily="2" charset="-78"/>
              </a:rPr>
              <a:t>SARCF-Calf</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را در کل جمعیت نشان می دهد. ابزار فعلی می تواند 86 درصد از مردان یا زنان مبتلا به سارکوپنی را شناسایی کند، اما پرسشنامه </a:t>
            </a:r>
            <a:r>
              <a:rPr lang="en-US" b="1" dirty="0">
                <a:cs typeface="B Nazanin" panose="00000400000000000000" pitchFamily="2" charset="-78"/>
              </a:rPr>
              <a:t>SARC-F</a:t>
            </a:r>
            <a:r>
              <a:rPr lang="fa-IR" b="1" dirty="0">
                <a:cs typeface="B Nazanin" panose="00000400000000000000" pitchFamily="2" charset="-78"/>
              </a:rPr>
              <a:t> تنها 42 درصد از مردان و 45 درصد زنان را به عنوان اهداف غربالگری طبقه بندی کرد. با این حال، وقتی دور ساق پا با هر دو </a:t>
            </a:r>
            <a:r>
              <a:rPr lang="en-US" b="1" dirty="0">
                <a:cs typeface="B Nazanin" panose="00000400000000000000" pitchFamily="2" charset="-78"/>
              </a:rPr>
              <a:t>cut-off point</a:t>
            </a:r>
            <a:r>
              <a:rPr lang="fa-IR" b="1" dirty="0">
                <a:cs typeface="B Nazanin" panose="00000400000000000000" pitchFamily="2" charset="-78"/>
              </a:rPr>
              <a:t> به </a:t>
            </a:r>
            <a:r>
              <a:rPr lang="en-US" b="1" dirty="0">
                <a:cs typeface="B Nazanin" panose="00000400000000000000" pitchFamily="2" charset="-78"/>
              </a:rPr>
              <a:t>SARC-F</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اضافه شود، ابزارها می توانند بیماران سارکوپنیک را بهتر از </a:t>
            </a:r>
            <a:r>
              <a:rPr lang="en-US" b="1" dirty="0">
                <a:cs typeface="B Nazanin" panose="00000400000000000000" pitchFamily="2" charset="-78"/>
              </a:rPr>
              <a:t>SARC-F</a:t>
            </a:r>
            <a:r>
              <a:rPr lang="fa-IR" b="1" dirty="0">
                <a:cs typeface="B Nazanin" panose="00000400000000000000" pitchFamily="2" charset="-78"/>
              </a:rPr>
              <a:t> به تنهایی شناسایی کنند </a:t>
            </a:r>
            <a:r>
              <a:rPr lang="en-US" b="1" dirty="0" err="1">
                <a:cs typeface="B Nazanin" panose="00000400000000000000" pitchFamily="2" charset="-78"/>
              </a:rPr>
              <a:t>SarSA</a:t>
            </a:r>
            <a:r>
              <a:rPr lang="en-US" b="1" dirty="0">
                <a:cs typeface="B Nazanin" panose="00000400000000000000" pitchFamily="2" charset="-78"/>
              </a:rPr>
              <a:t>-Mod</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از نظر </a:t>
            </a:r>
            <a:r>
              <a:rPr lang="en-US" b="1" dirty="0">
                <a:cs typeface="B Nazanin" panose="00000400000000000000" pitchFamily="2" charset="-78"/>
              </a:rPr>
              <a:t>AUC</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حساسیت و</a:t>
            </a:r>
            <a:r>
              <a:rPr lang="en-US" b="1" dirty="0">
                <a:cs typeface="B Nazanin" panose="00000400000000000000" pitchFamily="2" charset="-78"/>
              </a:rPr>
              <a:t>NPV</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نسبت به </a:t>
            </a:r>
            <a:r>
              <a:rPr lang="en-US" b="1" dirty="0">
                <a:cs typeface="B Nazanin" panose="00000400000000000000" pitchFamily="2" charset="-78"/>
              </a:rPr>
              <a:t>SARC-F</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و </a:t>
            </a:r>
            <a:r>
              <a:rPr lang="en-US" b="1" dirty="0">
                <a:cs typeface="B Nazanin" panose="00000400000000000000" pitchFamily="2" charset="-78"/>
              </a:rPr>
              <a:t>SARCF-Calf</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برتری داشت.</a:t>
            </a:r>
          </a:p>
          <a:p>
            <a:pPr algn="just" rtl="1"/>
            <a:r>
              <a:rPr lang="en-US" b="1" dirty="0">
                <a:cs typeface="B Nazanin" panose="00000400000000000000" pitchFamily="2" charset="-78"/>
              </a:rPr>
              <a:t>AUC</a:t>
            </a:r>
            <a:r>
              <a:rPr lang="fa-IR" b="1" dirty="0">
                <a:cs typeface="B Nazanin" panose="00000400000000000000" pitchFamily="2" charset="-78"/>
              </a:rPr>
              <a:t> برای </a:t>
            </a:r>
            <a:r>
              <a:rPr lang="en-US" b="1" dirty="0" err="1">
                <a:cs typeface="B Nazanin" panose="00000400000000000000" pitchFamily="2" charset="-78"/>
              </a:rPr>
              <a:t>SarSA</a:t>
            </a:r>
            <a:r>
              <a:rPr lang="en-US" b="1" dirty="0">
                <a:cs typeface="B Nazanin" panose="00000400000000000000" pitchFamily="2" charset="-78"/>
              </a:rPr>
              <a:t>-Mod</a:t>
            </a:r>
            <a:r>
              <a:rPr lang="fa-IR" b="1" dirty="0">
                <a:cs typeface="B Nazanin" panose="00000400000000000000" pitchFamily="2" charset="-78"/>
              </a:rPr>
              <a:t> ،  </a:t>
            </a:r>
            <a:r>
              <a:rPr lang="en-US" b="1" dirty="0">
                <a:cs typeface="B Nazanin" panose="00000400000000000000" pitchFamily="2" charset="-78"/>
              </a:rPr>
              <a:t> SARC-F</a:t>
            </a:r>
            <a:r>
              <a:rPr lang="fa-IR" b="1" dirty="0">
                <a:cs typeface="B Nazanin" panose="00000400000000000000" pitchFamily="2" charset="-78"/>
              </a:rPr>
              <a:t> ، (</a:t>
            </a:r>
            <a:r>
              <a:rPr lang="en-US" b="1" dirty="0">
                <a:cs typeface="B Nazanin" panose="00000400000000000000" pitchFamily="2" charset="-78"/>
              </a:rPr>
              <a:t>31cm</a:t>
            </a:r>
            <a:r>
              <a:rPr lang="fa-IR" b="1" dirty="0">
                <a:cs typeface="B Nazanin" panose="00000400000000000000" pitchFamily="2" charset="-78"/>
              </a:rPr>
              <a:t>) </a:t>
            </a:r>
            <a:r>
              <a:rPr lang="en-US" b="1" dirty="0">
                <a:cs typeface="B Nazanin" panose="00000400000000000000" pitchFamily="2" charset="-78"/>
              </a:rPr>
              <a:t> SARCF-Calf</a:t>
            </a:r>
            <a:r>
              <a:rPr lang="fa-IR" b="1" dirty="0">
                <a:cs typeface="B Nazanin" panose="00000400000000000000" pitchFamily="2" charset="-78"/>
              </a:rPr>
              <a:t> و (</a:t>
            </a:r>
            <a:r>
              <a:rPr lang="en-US" b="1" dirty="0">
                <a:cs typeface="B Nazanin" panose="00000400000000000000" pitchFamily="2" charset="-78"/>
              </a:rPr>
              <a:t>33.34cm</a:t>
            </a:r>
            <a:r>
              <a:rPr lang="fa-IR" b="1" dirty="0">
                <a:cs typeface="B Nazanin" panose="00000400000000000000" pitchFamily="2" charset="-78"/>
              </a:rPr>
              <a:t>) </a:t>
            </a:r>
            <a:r>
              <a:rPr lang="en-US" b="1" dirty="0">
                <a:cs typeface="B Nazanin" panose="00000400000000000000" pitchFamily="2" charset="-78"/>
              </a:rPr>
              <a:t>SARCF-Calf</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در هر دو جنس کل جمعیت در </a:t>
            </a:r>
            <a:r>
              <a:rPr lang="fa-IR" sz="2000" b="1" dirty="0">
                <a:cs typeface="B Nazanin" panose="00000400000000000000" pitchFamily="2" charset="-78"/>
              </a:rPr>
              <a:t>شکل 1</a:t>
            </a:r>
            <a:r>
              <a:rPr lang="fa-IR" b="1" dirty="0">
                <a:cs typeface="B Nazanin" panose="00000400000000000000" pitchFamily="2" charset="-78"/>
              </a:rPr>
              <a:t> آورده شده است که به ترتیب 0.88، 0.53، 0.67 و 0.76 برای زنان و 0.83 ، 0.61 ، 0.64  و 0.70  برای مردان بود. (</a:t>
            </a:r>
            <a:r>
              <a:rPr lang="en-US" b="1" dirty="0">
                <a:cs typeface="B Nazanin" panose="00000400000000000000" pitchFamily="2" charset="-78"/>
              </a:rPr>
              <a:t>P &lt; 0.001</a:t>
            </a:r>
            <a:r>
              <a:rPr lang="fa-IR" b="1" dirty="0">
                <a:cs typeface="B Nazanin" panose="00000400000000000000" pitchFamily="2" charset="-78"/>
              </a:rPr>
              <a:t>)</a:t>
            </a:r>
          </a:p>
          <a:p>
            <a:pPr algn="just" rtl="1"/>
            <a:r>
              <a:rPr lang="fa-IR" b="1" dirty="0">
                <a:cs typeface="B Nazanin" panose="00000400000000000000" pitchFamily="2" charset="-78"/>
              </a:rPr>
              <a:t>همچنین مدل های خود را تنها با دورساق پا مقایسه کردیم. </a:t>
            </a:r>
            <a:r>
              <a:rPr lang="en-US" b="1" dirty="0">
                <a:cs typeface="B Nazanin" panose="00000400000000000000" pitchFamily="2" charset="-78"/>
              </a:rPr>
              <a:t>AUC</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دور ساق برای کل جمعیت، زنان و مردان به ترتیب 0.20، 0.15 و 0.25 بود.</a:t>
            </a:r>
            <a:endParaRPr lang="en-US" b="1" dirty="0">
              <a:cs typeface="B Nazanin" panose="00000400000000000000" pitchFamily="2" charset="-78"/>
            </a:endParaRPr>
          </a:p>
        </p:txBody>
      </p:sp>
    </p:spTree>
    <p:extLst>
      <p:ext uri="{BB962C8B-B14F-4D97-AF65-F5344CB8AC3E}">
        <p14:creationId xmlns:p14="http://schemas.microsoft.com/office/powerpoint/2010/main" val="162056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1323B8B-261D-4FD3-9197-6DF751E70EE2}"/>
              </a:ext>
            </a:extLst>
          </p:cNvPr>
          <p:cNvPicPr>
            <a:picLocks noGrp="1" noChangeAspect="1"/>
          </p:cNvPicPr>
          <p:nvPr>
            <p:ph idx="1"/>
          </p:nvPr>
        </p:nvPicPr>
        <p:blipFill>
          <a:blip r:embed="rId2"/>
          <a:stretch>
            <a:fillRect/>
          </a:stretch>
        </p:blipFill>
        <p:spPr>
          <a:xfrm>
            <a:off x="0" y="577048"/>
            <a:ext cx="11281893" cy="5832629"/>
          </a:xfrm>
        </p:spPr>
      </p:pic>
    </p:spTree>
    <p:extLst>
      <p:ext uri="{BB962C8B-B14F-4D97-AF65-F5344CB8AC3E}">
        <p14:creationId xmlns:p14="http://schemas.microsoft.com/office/powerpoint/2010/main" val="4185701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63996D4-8CDE-46A9-8B0C-18027D99DFCF}"/>
              </a:ext>
            </a:extLst>
          </p:cNvPr>
          <p:cNvPicPr>
            <a:picLocks noGrp="1" noChangeAspect="1"/>
          </p:cNvPicPr>
          <p:nvPr>
            <p:ph idx="1"/>
          </p:nvPr>
        </p:nvPicPr>
        <p:blipFill rotWithShape="1">
          <a:blip r:embed="rId2"/>
          <a:srcRect l="589" t="1309" r="638" b="1309"/>
          <a:stretch/>
        </p:blipFill>
        <p:spPr>
          <a:xfrm>
            <a:off x="554899" y="1240971"/>
            <a:ext cx="10184636" cy="4376057"/>
          </a:xfr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828815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6C7BF87-144C-4E20-8B1C-66D8E9D19FE0}"/>
              </a:ext>
            </a:extLst>
          </p:cNvPr>
          <p:cNvPicPr>
            <a:picLocks noGrp="1" noChangeAspect="1"/>
          </p:cNvPicPr>
          <p:nvPr>
            <p:ph idx="1"/>
          </p:nvPr>
        </p:nvPicPr>
        <p:blipFill>
          <a:blip r:embed="rId2"/>
          <a:stretch>
            <a:fillRect/>
          </a:stretch>
        </p:blipFill>
        <p:spPr>
          <a:xfrm>
            <a:off x="135809" y="610339"/>
            <a:ext cx="11146359" cy="5637321"/>
          </a:xfrm>
        </p:spPr>
      </p:pic>
    </p:spTree>
    <p:extLst>
      <p:ext uri="{BB962C8B-B14F-4D97-AF65-F5344CB8AC3E}">
        <p14:creationId xmlns:p14="http://schemas.microsoft.com/office/powerpoint/2010/main" val="4044746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8A5B7-B92B-4C2A-B7F8-DB1E54BC7CCF}"/>
              </a:ext>
            </a:extLst>
          </p:cNvPr>
          <p:cNvSpPr>
            <a:spLocks noGrp="1"/>
          </p:cNvSpPr>
          <p:nvPr>
            <p:ph type="title"/>
          </p:nvPr>
        </p:nvSpPr>
        <p:spPr>
          <a:xfrm>
            <a:off x="1169781" y="82452"/>
            <a:ext cx="9692640" cy="989632"/>
          </a:xfrm>
        </p:spPr>
        <p:txBody>
          <a:bodyPr/>
          <a:lstStyle/>
          <a:p>
            <a:pPr algn="ctr"/>
            <a:r>
              <a:rPr lang="en-US" dirty="0"/>
              <a:t>SARIR Study</a:t>
            </a:r>
          </a:p>
        </p:txBody>
      </p:sp>
      <p:pic>
        <p:nvPicPr>
          <p:cNvPr id="9" name="Content Placeholder 8">
            <a:extLst>
              <a:ext uri="{FF2B5EF4-FFF2-40B4-BE49-F238E27FC236}">
                <a16:creationId xmlns:a16="http://schemas.microsoft.com/office/drawing/2014/main" xmlns="" id="{B95B979E-69CE-42EF-B616-C7CB1914DD9F}"/>
              </a:ext>
            </a:extLst>
          </p:cNvPr>
          <p:cNvPicPr>
            <a:picLocks noGrp="1" noChangeAspect="1"/>
          </p:cNvPicPr>
          <p:nvPr>
            <p:ph idx="1"/>
          </p:nvPr>
        </p:nvPicPr>
        <p:blipFill>
          <a:blip r:embed="rId2"/>
          <a:stretch>
            <a:fillRect/>
          </a:stretch>
        </p:blipFill>
        <p:spPr>
          <a:xfrm>
            <a:off x="4022500" y="2663228"/>
            <a:ext cx="4146997" cy="663262"/>
          </a:xfrm>
        </p:spPr>
        <p:style>
          <a:lnRef idx="2">
            <a:schemeClr val="accent2">
              <a:shade val="50000"/>
            </a:schemeClr>
          </a:lnRef>
          <a:fillRef idx="1">
            <a:schemeClr val="accent2"/>
          </a:fillRef>
          <a:effectRef idx="0">
            <a:schemeClr val="accent2"/>
          </a:effectRef>
          <a:fontRef idx="minor">
            <a:schemeClr val="lt1"/>
          </a:fontRef>
        </p:style>
      </p:pic>
      <p:pic>
        <p:nvPicPr>
          <p:cNvPr id="11" name="Picture 10">
            <a:extLst>
              <a:ext uri="{FF2B5EF4-FFF2-40B4-BE49-F238E27FC236}">
                <a16:creationId xmlns:a16="http://schemas.microsoft.com/office/drawing/2014/main" xmlns="" id="{8831CDFF-E48D-4AEE-8B9C-F28D175BE8BC}"/>
              </a:ext>
            </a:extLst>
          </p:cNvPr>
          <p:cNvPicPr>
            <a:picLocks noChangeAspect="1"/>
          </p:cNvPicPr>
          <p:nvPr/>
        </p:nvPicPr>
        <p:blipFill>
          <a:blip r:embed="rId3"/>
          <a:stretch>
            <a:fillRect/>
          </a:stretch>
        </p:blipFill>
        <p:spPr>
          <a:xfrm>
            <a:off x="4022500" y="3514910"/>
            <a:ext cx="4146997" cy="627332"/>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3" name="Picture 12">
            <a:extLst>
              <a:ext uri="{FF2B5EF4-FFF2-40B4-BE49-F238E27FC236}">
                <a16:creationId xmlns:a16="http://schemas.microsoft.com/office/drawing/2014/main" xmlns="" id="{B11E7812-E3DB-4178-A64C-F73D4956EADF}"/>
              </a:ext>
            </a:extLst>
          </p:cNvPr>
          <p:cNvPicPr>
            <a:picLocks noChangeAspect="1"/>
          </p:cNvPicPr>
          <p:nvPr/>
        </p:nvPicPr>
        <p:blipFill>
          <a:blip r:embed="rId4"/>
          <a:stretch>
            <a:fillRect/>
          </a:stretch>
        </p:blipFill>
        <p:spPr>
          <a:xfrm>
            <a:off x="4022500" y="4330662"/>
            <a:ext cx="4146997" cy="860816"/>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5" name="Picture 14">
            <a:extLst>
              <a:ext uri="{FF2B5EF4-FFF2-40B4-BE49-F238E27FC236}">
                <a16:creationId xmlns:a16="http://schemas.microsoft.com/office/drawing/2014/main" xmlns="" id="{EFCD0901-25F7-4E73-A5EB-81BC0BD6C83D}"/>
              </a:ext>
            </a:extLst>
          </p:cNvPr>
          <p:cNvPicPr>
            <a:picLocks noChangeAspect="1"/>
          </p:cNvPicPr>
          <p:nvPr/>
        </p:nvPicPr>
        <p:blipFill>
          <a:blip r:embed="rId5"/>
          <a:stretch>
            <a:fillRect/>
          </a:stretch>
        </p:blipFill>
        <p:spPr>
          <a:xfrm>
            <a:off x="4022500" y="5379898"/>
            <a:ext cx="4146996" cy="1163834"/>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7" name="Picture 16">
            <a:extLst>
              <a:ext uri="{FF2B5EF4-FFF2-40B4-BE49-F238E27FC236}">
                <a16:creationId xmlns:a16="http://schemas.microsoft.com/office/drawing/2014/main" xmlns="" id="{0D622186-4CD7-4CBB-9D2E-1B886C7132BA}"/>
              </a:ext>
            </a:extLst>
          </p:cNvPr>
          <p:cNvPicPr>
            <a:picLocks noChangeAspect="1"/>
          </p:cNvPicPr>
          <p:nvPr/>
        </p:nvPicPr>
        <p:blipFill>
          <a:blip r:embed="rId6"/>
          <a:stretch>
            <a:fillRect/>
          </a:stretch>
        </p:blipFill>
        <p:spPr>
          <a:xfrm>
            <a:off x="2857932" y="1292528"/>
            <a:ext cx="6316338" cy="747988"/>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111970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986B66B-EC3B-4740-8C10-59ADB1878531}"/>
              </a:ext>
            </a:extLst>
          </p:cNvPr>
          <p:cNvPicPr>
            <a:picLocks noGrp="1" noChangeAspect="1"/>
          </p:cNvPicPr>
          <p:nvPr>
            <p:ph idx="1"/>
          </p:nvPr>
        </p:nvPicPr>
        <p:blipFill rotWithShape="1">
          <a:blip r:embed="rId2"/>
          <a:srcRect l="512" t="454" r="794" b="1011"/>
          <a:stretch/>
        </p:blipFill>
        <p:spPr>
          <a:xfrm>
            <a:off x="461638" y="159798"/>
            <a:ext cx="10457895" cy="6538404"/>
          </a:xfr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53010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6BD6AC6-5CEF-48DE-89F7-2EB9E6C6AA8C}"/>
              </a:ext>
            </a:extLst>
          </p:cNvPr>
          <p:cNvSpPr>
            <a:spLocks noGrp="1"/>
          </p:cNvSpPr>
          <p:nvPr>
            <p:ph idx="1"/>
          </p:nvPr>
        </p:nvSpPr>
        <p:spPr>
          <a:xfrm>
            <a:off x="1261872" y="923278"/>
            <a:ext cx="8595360" cy="5256859"/>
          </a:xfrm>
        </p:spPr>
        <p:txBody>
          <a:bodyPr>
            <a:normAutofit/>
          </a:bodyPr>
          <a:lstStyle/>
          <a:p>
            <a:pPr algn="just" rtl="1"/>
            <a:r>
              <a:rPr lang="fa-IR" b="1" dirty="0">
                <a:cs typeface="B Nazanin" panose="00000400000000000000" pitchFamily="2" charset="-78"/>
              </a:rPr>
              <a:t>مطالعات مربوط به شرکت کنندگان انسانی توسط کمیته اخلاق پژوهشی استان بوشهر بررسی و تایید شد.</a:t>
            </a:r>
          </a:p>
          <a:p>
            <a:pPr algn="just" rtl="1"/>
            <a:r>
              <a:rPr lang="fa-IR" b="1" dirty="0">
                <a:cs typeface="B Nazanin" panose="00000400000000000000" pitchFamily="2" charset="-78"/>
              </a:rPr>
              <a:t>بیماران/شرکت کنندگان رضایت کتبی آگاهانه خود را برای شرکت در این مطالعه ارائه کردند.</a:t>
            </a:r>
          </a:p>
          <a:p>
            <a:pPr algn="just" rtl="1"/>
            <a:r>
              <a:rPr lang="fa-IR" b="1" dirty="0">
                <a:cs typeface="B Nazanin" panose="00000400000000000000" pitchFamily="2" charset="-78"/>
              </a:rPr>
              <a:t>همه نویسندگان فهرست شده سهم قابل توجهی دراین اثر داشته اند و آن را برای انتشار تایید کرده اند.</a:t>
            </a:r>
          </a:p>
          <a:p>
            <a:pPr algn="just" rtl="1"/>
            <a:r>
              <a:rPr lang="fa-IR" b="1" dirty="0">
                <a:cs typeface="B Nazanin" panose="00000400000000000000" pitchFamily="2" charset="-78"/>
              </a:rPr>
              <a:t>این مطالعه از نظر مالی با کمک مالی موسسه ملی توسعه تحقیقات پزشکی </a:t>
            </a:r>
            <a:r>
              <a:rPr lang="en-US" b="1" dirty="0">
                <a:cs typeface="B Nazanin" panose="00000400000000000000" pitchFamily="2" charset="-78"/>
              </a:rPr>
              <a:t>Grant No: 940613</a:t>
            </a:r>
            <a:r>
              <a:rPr lang="fa-IR" b="1" dirty="0">
                <a:cs typeface="B Nazanin" panose="00000400000000000000" pitchFamily="2" charset="-78"/>
              </a:rPr>
              <a:t> انجام شد.</a:t>
            </a:r>
          </a:p>
          <a:p>
            <a:pPr algn="just" rtl="1"/>
            <a:r>
              <a:rPr lang="fa-IR" b="1" dirty="0">
                <a:cs typeface="B Nazanin" panose="00000400000000000000" pitchFamily="2" charset="-78"/>
              </a:rPr>
              <a:t>همچنین از کلیه پرسنل مرکز تحقیقات پزشکی گرمسیری خلیج فارس و کلیه افرادی که در مطالعه شرکت کردند تشکر می کنیم.</a:t>
            </a:r>
          </a:p>
          <a:p>
            <a:pPr algn="just" rtl="1"/>
            <a:r>
              <a:rPr lang="fa-IR" b="1" dirty="0">
                <a:cs typeface="B Nazanin" panose="00000400000000000000" pitchFamily="2" charset="-78"/>
              </a:rPr>
              <a:t>مطالب تکمیلی این مقاله را می‌توانید به صورت آنلاین در آدرس زیر پیدا کنید: </a:t>
            </a:r>
            <a:r>
              <a:rPr lang="en-US" b="1" dirty="0">
                <a:cs typeface="B Nazanin" panose="00000400000000000000" pitchFamily="2" charset="-78"/>
                <a:hlinkClick r:id="rId2"/>
              </a:rPr>
              <a:t>https://www.frontiersin.org/articles/10.3389/fmed</a:t>
            </a:r>
            <a:endParaRPr lang="en-US" b="1" dirty="0"/>
          </a:p>
        </p:txBody>
      </p:sp>
    </p:spTree>
    <p:extLst>
      <p:ext uri="{BB962C8B-B14F-4D97-AF65-F5344CB8AC3E}">
        <p14:creationId xmlns:p14="http://schemas.microsoft.com/office/powerpoint/2010/main" val="103097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02E2638-E416-4181-B2CF-DBC4B56DD11C}"/>
              </a:ext>
            </a:extLst>
          </p:cNvPr>
          <p:cNvSpPr>
            <a:spLocks noGrp="1"/>
          </p:cNvSpPr>
          <p:nvPr>
            <p:ph idx="1"/>
          </p:nvPr>
        </p:nvSpPr>
        <p:spPr/>
        <p:txBody>
          <a:bodyPr/>
          <a:lstStyle/>
          <a:p>
            <a:pPr marL="0" indent="0" algn="ctr" rtl="1">
              <a:buNone/>
            </a:pPr>
            <a:endParaRPr lang="fa-IR" dirty="0"/>
          </a:p>
          <a:p>
            <a:pPr marL="0" indent="0" algn="ctr" rtl="1">
              <a:buNone/>
            </a:pPr>
            <a:endParaRPr lang="fa-IR" dirty="0"/>
          </a:p>
          <a:p>
            <a:pPr marL="0" indent="0" algn="ctr" rtl="1">
              <a:buNone/>
            </a:pPr>
            <a:endParaRPr lang="fa-IR" dirty="0"/>
          </a:p>
          <a:p>
            <a:pPr marL="0" indent="0" algn="ctr" rtl="1">
              <a:buNone/>
            </a:pPr>
            <a:r>
              <a:rPr lang="en-US" sz="4800" b="1" dirty="0"/>
              <a:t>THANK YOU</a:t>
            </a:r>
          </a:p>
        </p:txBody>
      </p:sp>
    </p:spTree>
    <p:extLst>
      <p:ext uri="{BB962C8B-B14F-4D97-AF65-F5344CB8AC3E}">
        <p14:creationId xmlns:p14="http://schemas.microsoft.com/office/powerpoint/2010/main" val="391527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F498B-BCD8-406F-AB99-203048C36BF4}"/>
              </a:ext>
            </a:extLst>
          </p:cNvPr>
          <p:cNvSpPr>
            <a:spLocks noGrp="1"/>
          </p:cNvSpPr>
          <p:nvPr>
            <p:ph type="title"/>
          </p:nvPr>
        </p:nvSpPr>
        <p:spPr>
          <a:xfrm>
            <a:off x="1261872" y="365760"/>
            <a:ext cx="9692640" cy="853440"/>
          </a:xfrm>
        </p:spPr>
        <p:txBody>
          <a:bodyPr/>
          <a:lstStyle/>
          <a:p>
            <a:pPr algn="ctr"/>
            <a:r>
              <a:rPr lang="fa-IR" dirty="0">
                <a:cs typeface="B Nazanin" panose="00000400000000000000" pitchFamily="2" charset="-78"/>
              </a:rPr>
              <a:t>مقدمه </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EDC0521E-6041-41C1-982F-883311BF5B08}"/>
              </a:ext>
            </a:extLst>
          </p:cNvPr>
          <p:cNvSpPr>
            <a:spLocks noGrp="1"/>
          </p:cNvSpPr>
          <p:nvPr>
            <p:ph idx="1"/>
          </p:nvPr>
        </p:nvSpPr>
        <p:spPr/>
        <p:txBody>
          <a:bodyPr>
            <a:normAutofit fontScale="92500" lnSpcReduction="10000"/>
          </a:bodyPr>
          <a:lstStyle/>
          <a:p>
            <a:pPr algn="just" rtl="1"/>
            <a:r>
              <a:rPr lang="fa-IR" b="1" dirty="0">
                <a:cs typeface="B Nazanin" panose="00000400000000000000" pitchFamily="2" charset="-78"/>
              </a:rPr>
              <a:t>سارکوپنی بیماری سالمندی </a:t>
            </a:r>
          </a:p>
          <a:p>
            <a:pPr algn="just" rtl="1"/>
            <a:r>
              <a:rPr lang="fa-IR" b="1" dirty="0">
                <a:cs typeface="B Nazanin" panose="00000400000000000000" pitchFamily="2" charset="-78"/>
              </a:rPr>
              <a:t>از دست دادن توده عضلانی اسکلتی و عملکرد عضلانی با افزایش سن  </a:t>
            </a:r>
          </a:p>
          <a:p>
            <a:pPr algn="just" rtl="1"/>
            <a:r>
              <a:rPr lang="fa-IR" b="1" dirty="0">
                <a:cs typeface="B Nazanin" panose="00000400000000000000" pitchFamily="2" charset="-78"/>
              </a:rPr>
              <a:t>عوارض جانبی مانند ناتوانی جسمی، کیفیت پایین زندگی </a:t>
            </a:r>
          </a:p>
          <a:p>
            <a:pPr algn="just" rtl="1"/>
            <a:r>
              <a:rPr lang="fa-IR" b="1" dirty="0">
                <a:cs typeface="B Nazanin" panose="00000400000000000000" pitchFamily="2" charset="-78"/>
              </a:rPr>
              <a:t> افزایش مرگ و میر </a:t>
            </a:r>
          </a:p>
          <a:p>
            <a:pPr algn="just" rtl="1"/>
            <a:r>
              <a:rPr lang="fa-IR" b="1" dirty="0">
                <a:cs typeface="B Nazanin" panose="00000400000000000000" pitchFamily="2" charset="-78"/>
              </a:rPr>
              <a:t>شیوع سارکوپنی : در افراد مسن بالا 65 سال  13-5 درصد </a:t>
            </a:r>
          </a:p>
          <a:p>
            <a:pPr algn="just" rtl="1"/>
            <a:r>
              <a:rPr lang="fa-IR" b="1" dirty="0">
                <a:cs typeface="B Nazanin" panose="00000400000000000000" pitchFamily="2" charset="-78"/>
              </a:rPr>
              <a:t>افزایش تعداد افراد سالمند در جهان</a:t>
            </a:r>
          </a:p>
          <a:p>
            <a:pPr algn="just" rtl="1"/>
            <a:r>
              <a:rPr lang="fa-IR" sz="2800" b="1" dirty="0">
                <a:solidFill>
                  <a:srgbClr val="FF0000"/>
                </a:solidFill>
                <a:cs typeface="B Nazanin" panose="00000400000000000000" pitchFamily="2" charset="-78"/>
              </a:rPr>
              <a:t>مشکل بهداشت عمومی جهانی </a:t>
            </a:r>
          </a:p>
          <a:p>
            <a:pPr algn="just" rtl="1"/>
            <a:r>
              <a:rPr lang="fa-IR" b="1" dirty="0">
                <a:cs typeface="B Nazanin" panose="00000400000000000000" pitchFamily="2" charset="-78"/>
              </a:rPr>
              <a:t>مراحل اولیه از بیماری آگاه نیستند</a:t>
            </a:r>
          </a:p>
          <a:p>
            <a:pPr algn="just" rtl="1"/>
            <a:r>
              <a:rPr lang="fa-IR" b="1" dirty="0">
                <a:cs typeface="B Nazanin" panose="00000400000000000000" pitchFamily="2" charset="-78"/>
              </a:rPr>
              <a:t>تشخیص زودهنگام افراد در معرض خطر سارکوپنی</a:t>
            </a:r>
          </a:p>
          <a:p>
            <a:pPr algn="just" rtl="1"/>
            <a:r>
              <a:rPr lang="fa-IR" b="1" dirty="0">
                <a:cs typeface="B Nazanin" panose="00000400000000000000" pitchFamily="2" charset="-78"/>
              </a:rPr>
              <a:t> پیشگیری اولیه به منظور کاهش پیشرفت سارکوپنی و پیامدهای شدید </a:t>
            </a:r>
          </a:p>
        </p:txBody>
      </p:sp>
    </p:spTree>
    <p:extLst>
      <p:ext uri="{BB962C8B-B14F-4D97-AF65-F5344CB8AC3E}">
        <p14:creationId xmlns:p14="http://schemas.microsoft.com/office/powerpoint/2010/main" val="228715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AE3CB3-2613-4CED-9442-500B9E2C984A}"/>
              </a:ext>
            </a:extLst>
          </p:cNvPr>
          <p:cNvSpPr>
            <a:spLocks noGrp="1"/>
          </p:cNvSpPr>
          <p:nvPr>
            <p:ph idx="1"/>
          </p:nvPr>
        </p:nvSpPr>
        <p:spPr>
          <a:xfrm>
            <a:off x="1261872" y="755780"/>
            <a:ext cx="8595360" cy="5424358"/>
          </a:xfrm>
        </p:spPr>
        <p:txBody>
          <a:bodyPr>
            <a:normAutofit/>
          </a:bodyPr>
          <a:lstStyle/>
          <a:p>
            <a:pPr algn="ctr" rtl="1"/>
            <a:r>
              <a:rPr lang="fa-IR" sz="3600" b="1" dirty="0">
                <a:cs typeface="B Nazanin" panose="00000400000000000000" pitchFamily="2" charset="-78"/>
              </a:rPr>
              <a:t>تعریف سارکوپنی</a:t>
            </a:r>
          </a:p>
          <a:p>
            <a:pPr algn="just" rtl="1"/>
            <a:endParaRPr lang="fa-IR" sz="2400" b="1" dirty="0">
              <a:cs typeface="B Nazanin" panose="00000400000000000000" pitchFamily="2" charset="-78"/>
            </a:endParaRPr>
          </a:p>
          <a:p>
            <a:pPr algn="just" rtl="1"/>
            <a:endParaRPr lang="fa-IR" sz="2400" b="1" dirty="0">
              <a:cs typeface="B Nazanin" panose="00000400000000000000" pitchFamily="2" charset="-78"/>
            </a:endParaRPr>
          </a:p>
          <a:p>
            <a:pPr algn="just" rtl="1"/>
            <a:endParaRPr lang="fa-IR" sz="2400" b="1" dirty="0">
              <a:cs typeface="B Nazanin" panose="00000400000000000000" pitchFamily="2" charset="-78"/>
            </a:endParaRPr>
          </a:p>
          <a:p>
            <a:pPr algn="just" rtl="1"/>
            <a:endParaRPr lang="fa-IR" sz="2400" b="1" dirty="0">
              <a:cs typeface="B Nazanin" panose="00000400000000000000" pitchFamily="2" charset="-78"/>
            </a:endParaRPr>
          </a:p>
          <a:p>
            <a:pPr algn="just" rtl="1"/>
            <a:endParaRPr lang="en-US" sz="2400" b="1" dirty="0">
              <a:cs typeface="B Nazanin" panose="00000400000000000000" pitchFamily="2" charset="-78"/>
            </a:endParaRPr>
          </a:p>
          <a:p>
            <a:pPr marL="0" indent="0" algn="r" rtl="1">
              <a:buNone/>
            </a:pPr>
            <a:endParaRPr lang="en-US" dirty="0"/>
          </a:p>
        </p:txBody>
      </p:sp>
      <p:pic>
        <p:nvPicPr>
          <p:cNvPr id="8" name="Picture 7">
            <a:extLst>
              <a:ext uri="{FF2B5EF4-FFF2-40B4-BE49-F238E27FC236}">
                <a16:creationId xmlns:a16="http://schemas.microsoft.com/office/drawing/2014/main" xmlns="" id="{11DE5BC3-42AD-4D9A-9EB1-A548D3215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85" y="2313992"/>
            <a:ext cx="9988934" cy="2780523"/>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25930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C0521E-6041-41C1-982F-883311BF5B08}"/>
              </a:ext>
            </a:extLst>
          </p:cNvPr>
          <p:cNvSpPr>
            <a:spLocks noGrp="1"/>
          </p:cNvSpPr>
          <p:nvPr>
            <p:ph idx="1"/>
          </p:nvPr>
        </p:nvSpPr>
        <p:spPr>
          <a:xfrm>
            <a:off x="1261872" y="233266"/>
            <a:ext cx="8339328" cy="1483567"/>
          </a:xfrm>
        </p:spPr>
        <p:txBody>
          <a:bodyPr>
            <a:normAutofit/>
          </a:bodyPr>
          <a:lstStyle/>
          <a:p>
            <a:pPr algn="just" rtl="1"/>
            <a:r>
              <a:rPr lang="fa-IR" b="1" dirty="0">
                <a:cs typeface="B Nazanin" panose="00000400000000000000" pitchFamily="2" charset="-78"/>
              </a:rPr>
              <a:t>کارگروهی اروپایی در مورد سارکوپنی در افراد مسن</a:t>
            </a:r>
            <a:r>
              <a:rPr lang="en-US" b="1" dirty="0">
                <a:cs typeface="B Nazanin" panose="00000400000000000000" pitchFamily="2" charset="-78"/>
              </a:rPr>
              <a:t>European Working Group on Sarcopenia in Older People</a:t>
            </a:r>
            <a:r>
              <a:rPr lang="fa-IR" b="1" dirty="0">
                <a:cs typeface="B Nazanin" panose="00000400000000000000" pitchFamily="2" charset="-78"/>
              </a:rPr>
              <a:t> (</a:t>
            </a:r>
            <a:r>
              <a:rPr lang="en-US" b="1" dirty="0">
                <a:cs typeface="B Nazanin" panose="00000400000000000000" pitchFamily="2" charset="-78"/>
              </a:rPr>
              <a:t>EWGSOP</a:t>
            </a:r>
            <a:r>
              <a:rPr lang="fa-IR" b="1" dirty="0">
                <a:cs typeface="B Nazanin" panose="00000400000000000000" pitchFamily="2" charset="-78"/>
              </a:rPr>
              <a:t>)</a:t>
            </a:r>
            <a:endParaRPr lang="en-US" b="1" dirty="0">
              <a:cs typeface="B Nazanin" panose="00000400000000000000" pitchFamily="2" charset="-78"/>
            </a:endParaRPr>
          </a:p>
          <a:p>
            <a:pPr algn="just" rtl="1"/>
            <a:r>
              <a:rPr lang="fa-IR" b="1" dirty="0">
                <a:cs typeface="B Nazanin" panose="00000400000000000000" pitchFamily="2" charset="-78"/>
              </a:rPr>
              <a:t>و کارگروهی آسیایی برای سارکوپنی</a:t>
            </a:r>
            <a:r>
              <a:rPr lang="en-US" b="1" dirty="0">
                <a:cs typeface="B Nazanin" panose="00000400000000000000" pitchFamily="2" charset="-78"/>
              </a:rPr>
              <a:t>Asian Working Group for Sarcopenia</a:t>
            </a:r>
            <a:r>
              <a:rPr lang="fa-IR" b="1" dirty="0">
                <a:cs typeface="B Nazanin" panose="00000400000000000000" pitchFamily="2" charset="-78"/>
              </a:rPr>
              <a:t>  (</a:t>
            </a:r>
            <a:r>
              <a:rPr lang="en-US" b="1" dirty="0">
                <a:cs typeface="B Nazanin" panose="00000400000000000000" pitchFamily="2" charset="-78"/>
              </a:rPr>
              <a:t>AWGS</a:t>
            </a:r>
            <a:r>
              <a:rPr lang="fa-IR" b="1" dirty="0">
                <a:cs typeface="B Nazanin" panose="00000400000000000000" pitchFamily="2" charset="-78"/>
              </a:rPr>
              <a:t>) </a:t>
            </a:r>
          </a:p>
          <a:p>
            <a:pPr algn="just" rtl="1"/>
            <a:endParaRPr lang="fa-IR" b="1" dirty="0">
              <a:cs typeface="B Nazanin" panose="00000400000000000000" pitchFamily="2" charset="-78"/>
            </a:endParaRPr>
          </a:p>
          <a:p>
            <a:pPr algn="just" rtl="1"/>
            <a:endParaRPr lang="fa-IR" b="1" dirty="0">
              <a:cs typeface="B Nazanin" panose="00000400000000000000" pitchFamily="2" charset="-78"/>
            </a:endParaRPr>
          </a:p>
          <a:p>
            <a:pPr algn="just" rtl="1"/>
            <a:endParaRPr lang="fa-IR" b="1" dirty="0">
              <a:cs typeface="B Nazanin" panose="00000400000000000000" pitchFamily="2" charset="-78"/>
            </a:endParaRPr>
          </a:p>
        </p:txBody>
      </p:sp>
      <p:pic>
        <p:nvPicPr>
          <p:cNvPr id="4" name="Picture 3">
            <a:extLst>
              <a:ext uri="{FF2B5EF4-FFF2-40B4-BE49-F238E27FC236}">
                <a16:creationId xmlns:a16="http://schemas.microsoft.com/office/drawing/2014/main" xmlns="" id="{E55479CD-EB40-43C9-98D4-F5A382952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86" y="2004371"/>
            <a:ext cx="5390904" cy="3950180"/>
          </a:xfrm>
          <a:prstGeom prst="rect">
            <a:avLst/>
          </a:prstGeom>
        </p:spPr>
      </p:pic>
      <p:pic>
        <p:nvPicPr>
          <p:cNvPr id="6" name="Picture 5">
            <a:extLst>
              <a:ext uri="{FF2B5EF4-FFF2-40B4-BE49-F238E27FC236}">
                <a16:creationId xmlns:a16="http://schemas.microsoft.com/office/drawing/2014/main" xmlns="" id="{52F9689B-DA88-41CA-89B7-7E1741B8C7BA}"/>
              </a:ext>
            </a:extLst>
          </p:cNvPr>
          <p:cNvPicPr>
            <a:picLocks noChangeAspect="1"/>
          </p:cNvPicPr>
          <p:nvPr/>
        </p:nvPicPr>
        <p:blipFill rotWithShape="1">
          <a:blip r:embed="rId3">
            <a:extLst>
              <a:ext uri="{28A0092B-C50C-407E-A947-70E740481C1C}">
                <a14:useLocalDpi xmlns:a14="http://schemas.microsoft.com/office/drawing/2010/main" val="0"/>
              </a:ext>
            </a:extLst>
          </a:blip>
          <a:srcRect b="10792"/>
          <a:stretch/>
        </p:blipFill>
        <p:spPr>
          <a:xfrm>
            <a:off x="70175" y="2004371"/>
            <a:ext cx="5808111" cy="3950180"/>
          </a:xfrm>
          <a:prstGeom prst="rect">
            <a:avLst/>
          </a:prstGeom>
        </p:spPr>
      </p:pic>
      <p:sp>
        <p:nvSpPr>
          <p:cNvPr id="8" name="TextBox 7">
            <a:extLst>
              <a:ext uri="{FF2B5EF4-FFF2-40B4-BE49-F238E27FC236}">
                <a16:creationId xmlns:a16="http://schemas.microsoft.com/office/drawing/2014/main" xmlns="" id="{C40E73C9-A98B-4059-BA76-93D8893B3A27}"/>
              </a:ext>
            </a:extLst>
          </p:cNvPr>
          <p:cNvSpPr txBox="1"/>
          <p:nvPr/>
        </p:nvSpPr>
        <p:spPr>
          <a:xfrm>
            <a:off x="580737" y="2264619"/>
            <a:ext cx="1362269" cy="369332"/>
          </a:xfrm>
          <a:prstGeom prst="rect">
            <a:avLst/>
          </a:prstGeom>
          <a:noFill/>
        </p:spPr>
        <p:txBody>
          <a:bodyPr wrap="square">
            <a:spAutoFit/>
          </a:bodyPr>
          <a:lstStyle/>
          <a:p>
            <a:r>
              <a:rPr kumimoji="0" lang="en-US" sz="18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EWGSOP</a:t>
            </a:r>
            <a:endParaRPr lang="en-US" dirty="0"/>
          </a:p>
        </p:txBody>
      </p:sp>
    </p:spTree>
    <p:extLst>
      <p:ext uri="{BB962C8B-B14F-4D97-AF65-F5344CB8AC3E}">
        <p14:creationId xmlns:p14="http://schemas.microsoft.com/office/powerpoint/2010/main" val="392580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F8F39F2-08FF-4D3C-A711-6DC85E422936}"/>
              </a:ext>
            </a:extLst>
          </p:cNvPr>
          <p:cNvPicPr>
            <a:picLocks noGrp="1" noChangeAspect="1"/>
          </p:cNvPicPr>
          <p:nvPr>
            <p:ph idx="1"/>
          </p:nvPr>
        </p:nvPicPr>
        <p:blipFill rotWithShape="1">
          <a:blip r:embed="rId2"/>
          <a:srcRect l="4442" r="4767"/>
          <a:stretch/>
        </p:blipFill>
        <p:spPr>
          <a:xfrm>
            <a:off x="2304661" y="1119673"/>
            <a:ext cx="7231225" cy="5655863"/>
          </a:xfrm>
        </p:spPr>
      </p:pic>
      <p:sp>
        <p:nvSpPr>
          <p:cNvPr id="6" name="TextBox 5">
            <a:extLst>
              <a:ext uri="{FF2B5EF4-FFF2-40B4-BE49-F238E27FC236}">
                <a16:creationId xmlns:a16="http://schemas.microsoft.com/office/drawing/2014/main" xmlns="" id="{005264BE-FA56-41A9-BF1F-526C8D89C31E}"/>
              </a:ext>
            </a:extLst>
          </p:cNvPr>
          <p:cNvSpPr txBox="1"/>
          <p:nvPr/>
        </p:nvSpPr>
        <p:spPr>
          <a:xfrm>
            <a:off x="5112590" y="473342"/>
            <a:ext cx="1615366" cy="646331"/>
          </a:xfrm>
          <a:prstGeom prst="rect">
            <a:avLst/>
          </a:prstGeom>
          <a:noFill/>
        </p:spPr>
        <p:txBody>
          <a:bodyPr wrap="square">
            <a:spAutoFit/>
          </a:bodyPr>
          <a:lstStyle/>
          <a:p>
            <a:pPr algn="ctr"/>
            <a:r>
              <a:rPr kumimoji="0" lang="en-US" sz="18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EWGSOP-2 2019</a:t>
            </a:r>
            <a:endParaRPr lang="en-US" dirty="0"/>
          </a:p>
        </p:txBody>
      </p:sp>
    </p:spTree>
    <p:extLst>
      <p:ext uri="{BB962C8B-B14F-4D97-AF65-F5344CB8AC3E}">
        <p14:creationId xmlns:p14="http://schemas.microsoft.com/office/powerpoint/2010/main" val="39522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6CFE7A-5DC6-49ED-9F2B-E81D3CFCE5B5}"/>
              </a:ext>
            </a:extLst>
          </p:cNvPr>
          <p:cNvSpPr>
            <a:spLocks noGrp="1"/>
          </p:cNvSpPr>
          <p:nvPr>
            <p:ph idx="1"/>
          </p:nvPr>
        </p:nvSpPr>
        <p:spPr>
          <a:xfrm>
            <a:off x="1261872" y="763480"/>
            <a:ext cx="8595360" cy="5416657"/>
          </a:xfrm>
        </p:spPr>
        <p:txBody>
          <a:bodyPr>
            <a:normAutofit/>
          </a:bodyPr>
          <a:lstStyle/>
          <a:p>
            <a:pPr marL="182880" marR="0" lvl="0" indent="-182880" algn="ctr" defTabSz="914400" rtl="1" eaLnBrk="1" fontAlgn="auto" latinLnBrk="0" hangingPunct="1">
              <a:lnSpc>
                <a:spcPct val="95000"/>
              </a:lnSpc>
              <a:spcBef>
                <a:spcPts val="1400"/>
              </a:spcBef>
              <a:spcAft>
                <a:spcPts val="200"/>
              </a:spcAft>
              <a:buClr>
                <a:srgbClr val="99CB38"/>
              </a:buClr>
              <a:buSzPct val="80000"/>
              <a:buFont typeface="Arial" pitchFamily="34" charset="0"/>
              <a:buChar char="•"/>
              <a:tabLst/>
              <a:defRPr/>
            </a:pPr>
            <a:r>
              <a:rPr kumimoji="0" lang="fa-IR" sz="20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ابزارهای غربالگری دیگر برای شناسایی افراد مسن در معرض خطر سارکوپنی:</a:t>
            </a:r>
          </a:p>
          <a:p>
            <a:pPr marL="0" marR="0" lvl="0" indent="0" algn="just" defTabSz="914400" rtl="1" eaLnBrk="1" fontAlgn="auto" latinLnBrk="0" hangingPunct="1">
              <a:lnSpc>
                <a:spcPct val="95000"/>
              </a:lnSpc>
              <a:spcBef>
                <a:spcPts val="1400"/>
              </a:spcBef>
              <a:spcAft>
                <a:spcPts val="200"/>
              </a:spcAft>
              <a:buClr>
                <a:srgbClr val="99CB38"/>
              </a:buClr>
              <a:buSzPct val="80000"/>
              <a:buNone/>
              <a:tabLst/>
              <a:defRPr/>
            </a:pPr>
            <a:endParaRPr kumimoji="0" lang="fa-IR" sz="18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endParaRPr>
          </a:p>
          <a:p>
            <a:pPr marL="182880" marR="0" lvl="0" indent="-182880" algn="just" defTabSz="914400" rtl="1" eaLnBrk="1" fontAlgn="auto" latinLnBrk="0" hangingPunct="1">
              <a:lnSpc>
                <a:spcPct val="95000"/>
              </a:lnSpc>
              <a:spcBef>
                <a:spcPts val="1400"/>
              </a:spcBef>
              <a:spcAft>
                <a:spcPts val="200"/>
              </a:spcAft>
              <a:buClr>
                <a:srgbClr val="99CB38"/>
              </a:buClr>
              <a:buSzPct val="80000"/>
              <a:buFont typeface="Arial" pitchFamily="34" charset="0"/>
              <a:buChar char="•"/>
              <a:tabLst/>
              <a:defRPr/>
            </a:pPr>
            <a:r>
              <a:rPr kumimoji="0" lang="fa-IR" sz="18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استفاده از جذب سنجی اشعه ایکس دوگانه (</a:t>
            </a:r>
            <a:r>
              <a:rPr kumimoji="0" lang="en-US" sz="18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DXA</a:t>
            </a:r>
            <a:r>
              <a:rPr kumimoji="0" lang="fa-IR" sz="18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 ویا تجزیه و تحلیل ایمپدانس بیوالکتریکال (</a:t>
            </a:r>
            <a:r>
              <a:rPr kumimoji="0" lang="en-US" sz="18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BIA</a:t>
            </a:r>
            <a:r>
              <a:rPr kumimoji="0" lang="fa-IR" sz="1800" b="1" i="0" u="none" strike="noStrike" kern="1200" cap="none" spc="10" normalizeH="0" baseline="0" noProof="0" dirty="0">
                <a:ln>
                  <a:noFill/>
                </a:ln>
                <a:solidFill>
                  <a:prstClr val="black"/>
                </a:solidFill>
                <a:effectLst/>
                <a:uLnTx/>
                <a:uFillTx/>
                <a:latin typeface="Century Schoolbook" panose="02040604050505020304"/>
                <a:ea typeface="+mn-ea"/>
                <a:cs typeface="B Nazanin" panose="00000400000000000000" pitchFamily="2" charset="-78"/>
              </a:rPr>
              <a:t>) برای تشخیص توده عضلانی کم را نیز توصیه میکنند. </a:t>
            </a:r>
            <a:endParaRPr lang="fa-IR" b="1" dirty="0">
              <a:cs typeface="B Nazanin" panose="00000400000000000000" pitchFamily="2" charset="-78"/>
            </a:endParaRPr>
          </a:p>
          <a:p>
            <a:pPr algn="just" rtl="1"/>
            <a:r>
              <a:rPr lang="fa-IR" b="1" dirty="0">
                <a:cs typeface="B Nazanin" panose="00000400000000000000" pitchFamily="2" charset="-78"/>
              </a:rPr>
              <a:t>پرسشنامه</a:t>
            </a:r>
            <a:r>
              <a:rPr lang="en-US" b="1" dirty="0">
                <a:cs typeface="B Nazanin" panose="00000400000000000000" pitchFamily="2" charset="-78"/>
              </a:rPr>
              <a:t>SARC-F </a:t>
            </a:r>
            <a:r>
              <a:rPr lang="fa-IR" b="1" dirty="0">
                <a:cs typeface="B Nazanin" panose="00000400000000000000" pitchFamily="2" charset="-78"/>
              </a:rPr>
              <a:t> یک پرسشنامه ساده و آسان برای غربالگری سارکوپنی در افراد مسن </a:t>
            </a:r>
          </a:p>
          <a:p>
            <a:pPr algn="just" rtl="1"/>
            <a:r>
              <a:rPr lang="fa-IR" b="1" dirty="0">
                <a:cs typeface="B Nazanin" panose="00000400000000000000" pitchFamily="2" charset="-78"/>
              </a:rPr>
              <a:t>با وجود داشتن تاییدیه حساسیت کم برای یک ابزار غربالگری </a:t>
            </a:r>
          </a:p>
          <a:p>
            <a:pPr algn="just" rtl="1"/>
            <a:r>
              <a:rPr lang="fa-IR" b="1" dirty="0">
                <a:cs typeface="B Nazanin" panose="00000400000000000000" pitchFamily="2" charset="-78"/>
              </a:rPr>
              <a:t>برای افزایش حساسیت، افزودن پارامترهای توپومتری دور ساق پا به</a:t>
            </a:r>
            <a:r>
              <a:rPr lang="en-US" b="1" dirty="0">
                <a:cs typeface="B Nazanin" panose="00000400000000000000" pitchFamily="2" charset="-78"/>
              </a:rPr>
              <a:t>SARC-F</a:t>
            </a:r>
            <a:endParaRPr lang="fa-IR" b="1" dirty="0">
              <a:cs typeface="B Nazanin" panose="00000400000000000000" pitchFamily="2" charset="-78"/>
            </a:endParaRPr>
          </a:p>
          <a:p>
            <a:pPr algn="just" rtl="1"/>
            <a:r>
              <a:rPr lang="fa-IR" b="1" dirty="0">
                <a:cs typeface="B Nazanin" panose="00000400000000000000" pitchFamily="2" charset="-78"/>
              </a:rPr>
              <a:t>ابزار دیگر غربالگری سارکوپنی به نام</a:t>
            </a:r>
            <a:r>
              <a:rPr lang="en-US" b="1" dirty="0">
                <a:cs typeface="B Nazanin" panose="00000400000000000000" pitchFamily="2" charset="-78"/>
              </a:rPr>
              <a:t>Mini Sarcopenia Risk Assessment (MSRA)</a:t>
            </a:r>
            <a:r>
              <a:rPr lang="fa-IR" b="1" dirty="0">
                <a:cs typeface="B Nazanin" panose="00000400000000000000" pitchFamily="2" charset="-78"/>
              </a:rPr>
              <a:t> </a:t>
            </a:r>
            <a:r>
              <a:rPr lang="en-US" b="1" dirty="0">
                <a:cs typeface="B Nazanin" panose="00000400000000000000" pitchFamily="2" charset="-78"/>
              </a:rPr>
              <a:t> </a:t>
            </a:r>
            <a:r>
              <a:rPr lang="fa-IR" b="1" dirty="0">
                <a:cs typeface="B Nazanin" panose="00000400000000000000" pitchFamily="2" charset="-78"/>
              </a:rPr>
              <a:t>با حساسیت و ویژگی بالا در مقایسه با</a:t>
            </a:r>
            <a:r>
              <a:rPr lang="en-US" b="1" dirty="0">
                <a:cs typeface="B Nazanin" panose="00000400000000000000" pitchFamily="2" charset="-78"/>
              </a:rPr>
              <a:t>SARC-F</a:t>
            </a:r>
            <a:r>
              <a:rPr lang="fa-IR" b="1" dirty="0">
                <a:cs typeface="B Nazanin" panose="00000400000000000000" pitchFamily="2" charset="-78"/>
              </a:rPr>
              <a:t> </a:t>
            </a:r>
            <a:r>
              <a:rPr lang="en-US" b="1" dirty="0">
                <a:cs typeface="B Nazanin" panose="00000400000000000000" pitchFamily="2" charset="-78"/>
              </a:rPr>
              <a:t> </a:t>
            </a:r>
            <a:endParaRPr lang="fa-IR" b="1" dirty="0">
              <a:cs typeface="B Nazanin" panose="00000400000000000000" pitchFamily="2" charset="-78"/>
            </a:endParaRPr>
          </a:p>
          <a:p>
            <a:pPr algn="just" rtl="1"/>
            <a:r>
              <a:rPr lang="fa-IR" b="1" dirty="0">
                <a:cs typeface="B Nazanin" panose="00000400000000000000" pitchFamily="2" charset="-78"/>
              </a:rPr>
              <a:t>درمطالعه حاضر، هدف طراحی یک مدل ساده، مقرون به صرفه و غیر تهاجمی برای شناسایی سارکوپنی در محیط بالینی جمعیت سالمند ایرانی است</a:t>
            </a:r>
            <a:endParaRPr lang="en-US" b="1" dirty="0">
              <a:cs typeface="B Nazanin" panose="00000400000000000000" pitchFamily="2" charset="-78"/>
            </a:endParaRPr>
          </a:p>
        </p:txBody>
      </p:sp>
    </p:spTree>
    <p:extLst>
      <p:ext uri="{BB962C8B-B14F-4D97-AF65-F5344CB8AC3E}">
        <p14:creationId xmlns:p14="http://schemas.microsoft.com/office/powerpoint/2010/main" val="110591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0A5DE-1CD7-4EC5-9BFE-8E994E2B06C7}"/>
              </a:ext>
            </a:extLst>
          </p:cNvPr>
          <p:cNvSpPr>
            <a:spLocks noGrp="1"/>
          </p:cNvSpPr>
          <p:nvPr>
            <p:ph type="title"/>
          </p:nvPr>
        </p:nvSpPr>
        <p:spPr/>
        <p:txBody>
          <a:bodyPr/>
          <a:lstStyle/>
          <a:p>
            <a:pPr algn="ctr"/>
            <a:r>
              <a:rPr lang="en-US" dirty="0"/>
              <a:t>MATERIALS AND METHODS</a:t>
            </a:r>
          </a:p>
        </p:txBody>
      </p:sp>
      <p:sp>
        <p:nvSpPr>
          <p:cNvPr id="3" name="Content Placeholder 2">
            <a:extLst>
              <a:ext uri="{FF2B5EF4-FFF2-40B4-BE49-F238E27FC236}">
                <a16:creationId xmlns:a16="http://schemas.microsoft.com/office/drawing/2014/main" xmlns="" id="{3CB27CAA-672A-4974-8363-589E0AF15D09}"/>
              </a:ext>
            </a:extLst>
          </p:cNvPr>
          <p:cNvSpPr>
            <a:spLocks noGrp="1"/>
          </p:cNvSpPr>
          <p:nvPr>
            <p:ph idx="1"/>
          </p:nvPr>
        </p:nvSpPr>
        <p:spPr/>
        <p:txBody>
          <a:bodyPr>
            <a:normAutofit lnSpcReduction="10000"/>
          </a:bodyPr>
          <a:lstStyle/>
          <a:p>
            <a:pPr algn="r" rtl="1"/>
            <a:endParaRPr lang="fa-IR" dirty="0">
              <a:cs typeface="B Nazanin" panose="00000400000000000000" pitchFamily="2" charset="-78"/>
            </a:endParaRPr>
          </a:p>
          <a:p>
            <a:pPr algn="just" rtl="1"/>
            <a:r>
              <a:rPr lang="fa-IR" sz="2400" b="1" dirty="0">
                <a:cs typeface="B Nazanin" panose="00000400000000000000" pitchFamily="2" charset="-78"/>
              </a:rPr>
              <a:t>طراحی مطالعه و شرکت‌کنندگان</a:t>
            </a:r>
          </a:p>
          <a:p>
            <a:pPr marL="0" indent="0" algn="just" rtl="1">
              <a:buNone/>
            </a:pPr>
            <a:r>
              <a:rPr lang="fa-IR" b="1" dirty="0">
                <a:cs typeface="B Nazanin" panose="00000400000000000000" pitchFamily="2" charset="-78"/>
              </a:rPr>
              <a:t>برنامه سلامت سالمندان  بوشهر </a:t>
            </a:r>
          </a:p>
          <a:p>
            <a:pPr marL="0" indent="0" algn="just" rtl="1">
              <a:buNone/>
            </a:pPr>
            <a:r>
              <a:rPr lang="fa-IR" b="1" dirty="0">
                <a:cs typeface="B Nazanin" panose="00000400000000000000" pitchFamily="2" charset="-78"/>
              </a:rPr>
              <a:t>مطالعه کوهورت مبتنی بر جمعیت آینده </a:t>
            </a:r>
          </a:p>
          <a:p>
            <a:pPr marL="0" indent="0" algn="just" rtl="1">
              <a:buNone/>
            </a:pPr>
            <a:r>
              <a:rPr lang="fa-IR" b="1" dirty="0">
                <a:cs typeface="B Nazanin" panose="00000400000000000000" pitchFamily="2" charset="-78"/>
              </a:rPr>
              <a:t>جمعیت سالمند شهری در بوشهر</a:t>
            </a:r>
          </a:p>
          <a:p>
            <a:pPr marL="0" indent="0" algn="just" rtl="1">
              <a:buNone/>
            </a:pPr>
            <a:r>
              <a:rPr lang="fa-IR" b="1" dirty="0">
                <a:cs typeface="B Nazanin" panose="00000400000000000000" pitchFamily="2" charset="-78"/>
              </a:rPr>
              <a:t>جامعه هدف مطالعه، کلیه افراد 60 سال به بالا ساکن شهر بوشهر </a:t>
            </a:r>
          </a:p>
          <a:p>
            <a:pPr marL="0" indent="0" algn="just" rtl="1">
              <a:buNone/>
            </a:pPr>
            <a:r>
              <a:rPr lang="fa-IR" b="1" dirty="0">
                <a:cs typeface="B Nazanin" panose="00000400000000000000" pitchFamily="2" charset="-78"/>
              </a:rPr>
              <a:t>کلاستر طبقه بندی چند مرحله ای </a:t>
            </a:r>
          </a:p>
          <a:p>
            <a:pPr marL="0" indent="0" algn="just" rtl="1">
              <a:buNone/>
            </a:pPr>
            <a:r>
              <a:rPr lang="fa-IR" b="1" dirty="0">
                <a:cs typeface="B Nazanin" panose="00000400000000000000" pitchFamily="2" charset="-78"/>
              </a:rPr>
              <a:t>3000 نفر در مرحله اول ، بعد از 2.5 سال پیگیری مرحله دوم مطالعه برای ارزیابی اختلالات اسکلتی- عضلانی و اختلالات شناختی </a:t>
            </a:r>
          </a:p>
          <a:p>
            <a:pPr marL="0" indent="0" algn="just" rtl="1">
              <a:buNone/>
            </a:pPr>
            <a:r>
              <a:rPr lang="fa-IR" b="1" dirty="0">
                <a:cs typeface="B Nazanin" panose="00000400000000000000" pitchFamily="2" charset="-78"/>
              </a:rPr>
              <a:t>رضایت نامه کتبی آگاهانه وکمیته اخلاق دانشگاه</a:t>
            </a:r>
            <a:endParaRPr lang="en-US" dirty="0">
              <a:cs typeface="B Nazanin" panose="00000400000000000000" pitchFamily="2" charset="-78"/>
            </a:endParaRPr>
          </a:p>
        </p:txBody>
      </p:sp>
    </p:spTree>
    <p:extLst>
      <p:ext uri="{BB962C8B-B14F-4D97-AF65-F5344CB8AC3E}">
        <p14:creationId xmlns:p14="http://schemas.microsoft.com/office/powerpoint/2010/main" val="93977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85511B7-BB5F-4AFB-A268-954A4398ECE1}"/>
                  </a:ext>
                </a:extLst>
              </p:cNvPr>
              <p:cNvSpPr>
                <a:spLocks noGrp="1"/>
              </p:cNvSpPr>
              <p:nvPr>
                <p:ph idx="1"/>
              </p:nvPr>
            </p:nvSpPr>
            <p:spPr>
              <a:xfrm>
                <a:off x="1261872" y="709127"/>
                <a:ext cx="8595360" cy="5611773"/>
              </a:xfrm>
            </p:spPr>
            <p:txBody>
              <a:bodyPr>
                <a:normAutofit/>
              </a:bodyPr>
              <a:lstStyle/>
              <a:p>
                <a:pPr algn="just" rtl="1"/>
                <a:r>
                  <a:rPr lang="fa-IR" sz="2400" b="1" dirty="0">
                    <a:cs typeface="B Nazanin" panose="00000400000000000000" pitchFamily="2" charset="-78"/>
                  </a:rPr>
                  <a:t>اندازه‌گیری پارامترهای سارکوپنیک و اندازه‌گیری‌های تن‌سنجی</a:t>
                </a:r>
              </a:p>
              <a:p>
                <a:pPr marL="0" indent="0" algn="just" rtl="1">
                  <a:buNone/>
                </a:pPr>
                <a:r>
                  <a:rPr lang="fa-IR" b="1" dirty="0">
                    <a:cs typeface="B Nazanin" panose="00000400000000000000" pitchFamily="2" charset="-78"/>
                  </a:rPr>
                  <a:t>ترکیب بدن با استفاده از جذب‌سنجی دوگانه (</a:t>
                </a:r>
                <a:r>
                  <a:rPr lang="en-US" b="1" dirty="0">
                    <a:cs typeface="B Nazanin" panose="00000400000000000000" pitchFamily="2" charset="-78"/>
                  </a:rPr>
                  <a:t>DXA</a:t>
                </a:r>
                <a:r>
                  <a:rPr lang="fa-IR" b="1" dirty="0">
                    <a:cs typeface="B Nazanin" panose="00000400000000000000" pitchFamily="2" charset="-78"/>
                  </a:rPr>
                  <a:t>)اندازه‌گیری شد.</a:t>
                </a:r>
              </a:p>
              <a:p>
                <a:pPr marL="0" indent="0" algn="just" rtl="1">
                  <a:buNone/>
                </a:pPr>
                <a:r>
                  <a:rPr lang="fa-IR" b="1" dirty="0">
                    <a:cs typeface="B Nazanin" panose="00000400000000000000" pitchFamily="2" charset="-78"/>
                  </a:rPr>
                  <a:t>توده عضلات اسکلتی آپاندیکولار (</a:t>
                </a:r>
                <a:r>
                  <a:rPr lang="en-US" b="1" dirty="0">
                    <a:cs typeface="B Nazanin" panose="00000400000000000000" pitchFamily="2" charset="-78"/>
                  </a:rPr>
                  <a:t>ASM</a:t>
                </a:r>
                <a:r>
                  <a:rPr lang="fa-IR" b="1" dirty="0">
                    <a:cs typeface="B Nazanin" panose="00000400000000000000" pitchFamily="2" charset="-78"/>
                  </a:rPr>
                  <a:t>) برای هرشرکت کننده به عنوان مجموع توده عضلانی اندام فوقانی و تحتانی و شاخص توده عضلات اسکلتی(</a:t>
                </a:r>
                <a:r>
                  <a:rPr lang="en-US" b="1" dirty="0">
                    <a:cs typeface="B Nazanin" panose="00000400000000000000" pitchFamily="2" charset="-78"/>
                  </a:rPr>
                  <a:t>SMI</a:t>
                </a:r>
                <a:r>
                  <a:rPr lang="fa-IR" b="1" dirty="0">
                    <a:cs typeface="B Nazanin" panose="00000400000000000000" pitchFamily="2" charset="-78"/>
                  </a:rPr>
                  <a:t>)به صورت</a:t>
                </a:r>
                <a14:m>
                  <m:oMath xmlns:m="http://schemas.openxmlformats.org/officeDocument/2006/math">
                    <m:r>
                      <a:rPr lang="en-US" b="1" i="1" smtClean="0">
                        <a:latin typeface="Cambria Math" panose="02040503050406030204" pitchFamily="18" charset="0"/>
                      </a:rPr>
                      <m:t>𝑺𝑴𝑰</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𝑨𝑺𝑴</m:t>
                    </m:r>
                    <m:r>
                      <a:rPr lang="en-US" b="1" i="1" smtClean="0">
                        <a:latin typeface="Cambria Math" panose="02040503050406030204" pitchFamily="18" charset="0"/>
                        <a:ea typeface="Cambria Math" panose="02040503050406030204" pitchFamily="18" charset="0"/>
                      </a:rPr>
                      <m:t>/</m:t>
                    </m:r>
                    <m:sSup>
                      <m:sSupPr>
                        <m:ctrlPr>
                          <a:rPr lang="fa-IR" b="1" i="1" smtClean="0">
                            <a:latin typeface="Cambria Math" panose="02040503050406030204" pitchFamily="18" charset="0"/>
                            <a:ea typeface="Cambria Math" panose="02040503050406030204" pitchFamily="18" charset="0"/>
                          </a:rPr>
                        </m:ctrlPr>
                      </m:sSupPr>
                      <m:e>
                        <m:r>
                          <a:rPr lang="fa-IR" b="1" i="1" smtClean="0">
                            <a:latin typeface="Cambria Math" panose="02040503050406030204" pitchFamily="18" charset="0"/>
                            <a:ea typeface="Cambria Math" panose="02040503050406030204" pitchFamily="18" charset="0"/>
                          </a:rPr>
                          <m:t>قد</m:t>
                        </m:r>
                      </m:e>
                      <m:sup>
                        <m:r>
                          <a:rPr lang="fa-IR" b="1" i="1" smtClean="0">
                            <a:latin typeface="Cambria Math" panose="02040503050406030204" pitchFamily="18" charset="0"/>
                            <a:ea typeface="Cambria Math" panose="02040503050406030204" pitchFamily="18" charset="0"/>
                          </a:rPr>
                          <m:t>𝟐</m:t>
                        </m:r>
                      </m:sup>
                    </m:sSup>
                  </m:oMath>
                </a14:m>
                <a:r>
                  <a:rPr lang="fa-IR" b="1" dirty="0">
                    <a:cs typeface="B Nazanin" panose="00000400000000000000" pitchFamily="2" charset="-78"/>
                  </a:rPr>
                  <a:t>  بدست آمد. </a:t>
                </a:r>
                <a:endParaRPr lang="en-US" b="1" dirty="0">
                  <a:cs typeface="B Nazanin" panose="00000400000000000000" pitchFamily="2" charset="-78"/>
                </a:endParaRPr>
              </a:p>
              <a:p>
                <a:pPr marL="0" indent="0" algn="just" rtl="1">
                  <a:buNone/>
                </a:pPr>
                <a:r>
                  <a:rPr lang="fa-IR" b="1" dirty="0">
                    <a:cs typeface="B Nazanin" panose="00000400000000000000" pitchFamily="2" charset="-78"/>
                  </a:rPr>
                  <a:t>قدرت عضلانی با استفاده از دینامومتر دیجیتال با قدرت گرفتن دست اندازه گیری شد. </a:t>
                </a:r>
              </a:p>
              <a:p>
                <a:pPr marL="0" indent="0" algn="just" rtl="1">
                  <a:buNone/>
                </a:pPr>
                <a:endParaRPr lang="fa-IR" b="1" dirty="0">
                  <a:cs typeface="B Nazanin" panose="00000400000000000000" pitchFamily="2" charset="-78"/>
                </a:endParaRPr>
              </a:p>
              <a:p>
                <a:pPr marL="0" indent="0" algn="just" rtl="1">
                  <a:buNone/>
                </a:pPr>
                <a:endParaRPr lang="fa-IR" b="1" dirty="0">
                  <a:cs typeface="B Nazanin" panose="00000400000000000000" pitchFamily="2" charset="-78"/>
                </a:endParaRPr>
              </a:p>
              <a:p>
                <a:pPr marL="0" indent="0" algn="just" rtl="1">
                  <a:buNone/>
                </a:pPr>
                <a:endParaRPr lang="fa-IR" b="1" dirty="0">
                  <a:cs typeface="B Nazanin" panose="00000400000000000000" pitchFamily="2" charset="-78"/>
                </a:endParaRPr>
              </a:p>
              <a:p>
                <a:pPr marL="0" indent="0" algn="just" rtl="1">
                  <a:buNone/>
                </a:pPr>
                <a:endParaRPr lang="fa-IR" b="1" dirty="0">
                  <a:cs typeface="B Nazanin" panose="00000400000000000000" pitchFamily="2" charset="-78"/>
                </a:endParaRPr>
              </a:p>
              <a:p>
                <a:pPr marL="0" indent="0" algn="just" rtl="1">
                  <a:buNone/>
                </a:pPr>
                <a:endParaRPr lang="fa-IR" b="1" dirty="0">
                  <a:cs typeface="B Nazanin" panose="00000400000000000000" pitchFamily="2" charset="-78"/>
                </a:endParaRPr>
              </a:p>
              <a:p>
                <a:pPr marL="0" indent="0" algn="just" rtl="1">
                  <a:buNone/>
                </a:pPr>
                <a:r>
                  <a:rPr lang="fa-IR" b="1" dirty="0">
                    <a:cs typeface="B Nazanin" panose="00000400000000000000" pitchFamily="2" charset="-78"/>
                  </a:rPr>
                  <a:t>فشار خون دو بار در وضعیت نشسته پس از 15 دقیقه استراحت با استفاده از فشارسنج جیوه ای استاندارد اندازه گیری شد. میانگین دو اندازه گیری به عنوان فشار خون شرکت کننده در نظر گرفته شد.</a:t>
                </a:r>
                <a:endParaRPr lang="en-US" b="1" dirty="0">
                  <a:cs typeface="B Nazanin" panose="00000400000000000000" pitchFamily="2" charset="-78"/>
                </a:endParaRPr>
              </a:p>
            </p:txBody>
          </p:sp>
        </mc:Choice>
        <mc:Fallback xmlns="">
          <p:sp>
            <p:nvSpPr>
              <p:cNvPr id="3" name="Content Placeholder 2">
                <a:extLst>
                  <a:ext uri="{FF2B5EF4-FFF2-40B4-BE49-F238E27FC236}">
                    <a16:creationId xmlns:a16="http://schemas.microsoft.com/office/drawing/2014/main" id="{385511B7-BB5F-4AFB-A268-954A4398ECE1}"/>
                  </a:ext>
                </a:extLst>
              </p:cNvPr>
              <p:cNvSpPr>
                <a:spLocks noGrp="1" noRot="1" noChangeAspect="1" noMove="1" noResize="1" noEditPoints="1" noAdjustHandles="1" noChangeArrowheads="1" noChangeShapeType="1" noTextEdit="1"/>
              </p:cNvSpPr>
              <p:nvPr>
                <p:ph idx="1"/>
              </p:nvPr>
            </p:nvSpPr>
            <p:spPr>
              <a:xfrm>
                <a:off x="1261872" y="709127"/>
                <a:ext cx="8595360" cy="5611773"/>
              </a:xfrm>
              <a:blipFill>
                <a:blip r:embed="rId2"/>
                <a:stretch>
                  <a:fillRect l="-1135" t="-1086" r="-567"/>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4210648" y="2951584"/>
            <a:ext cx="2697807" cy="1719943"/>
          </a:xfrm>
          <a:prstGeom prst="rect">
            <a:avLst/>
          </a:prstGeom>
        </p:spPr>
      </p:pic>
    </p:spTree>
    <p:extLst>
      <p:ext uri="{BB962C8B-B14F-4D97-AF65-F5344CB8AC3E}">
        <p14:creationId xmlns:p14="http://schemas.microsoft.com/office/powerpoint/2010/main" val="645644085"/>
      </p:ext>
    </p:extLst>
  </p:cSld>
  <p:clrMapOvr>
    <a:masterClrMapping/>
  </p:clrMapOvr>
</p:sld>
</file>

<file path=ppt/theme/theme1.xml><?xml version="1.0" encoding="utf-8"?>
<a:theme xmlns:a="http://schemas.openxmlformats.org/drawingml/2006/main" name="View">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958</TotalTime>
  <Words>1885</Words>
  <Application>Microsoft Office PowerPoint</Application>
  <PresentationFormat>Widescreen</PresentationFormat>
  <Paragraphs>118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 Nazanin</vt:lpstr>
      <vt:lpstr>Cambria Math</vt:lpstr>
      <vt:lpstr>Century Schoolbook</vt:lpstr>
      <vt:lpstr>Tahoma</vt:lpstr>
      <vt:lpstr>Wingdings 2</vt:lpstr>
      <vt:lpstr>View</vt:lpstr>
      <vt:lpstr> برنامه سلامت سالمندان بوشهر  طراحی ابزار غربالگری ساده و کاربردی برای تشخیص سارکوپنی در سالمندان  (SarSA-Mod)</vt:lpstr>
      <vt:lpstr>اتند محترم : دکتر صادقیه    ارائه و نگارش : علی اسکندری - معصومه حیدرزاده </vt:lpstr>
      <vt:lpstr>مقدمه </vt:lpstr>
      <vt:lpstr>PowerPoint Presentation</vt:lpstr>
      <vt:lpstr>PowerPoint Presentation</vt:lpstr>
      <vt:lpstr>PowerPoint Presentation</vt:lpstr>
      <vt:lpstr>PowerPoint Presentation</vt:lpstr>
      <vt:lpstr>MATERIALS AND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SARIR Study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aylin</cp:lastModifiedBy>
  <cp:revision>59</cp:revision>
  <dcterms:created xsi:type="dcterms:W3CDTF">2023-02-07T11:40:18Z</dcterms:created>
  <dcterms:modified xsi:type="dcterms:W3CDTF">2023-02-15T09:34:03Z</dcterms:modified>
</cp:coreProperties>
</file>