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4070" r:id="rId1"/>
  </p:sldMasterIdLst>
  <p:notesMasterIdLst>
    <p:notesMasterId r:id="rId16"/>
  </p:notesMasterIdLst>
  <p:sldIdLst>
    <p:sldId id="256" r:id="rId2"/>
    <p:sldId id="257" r:id="rId3"/>
    <p:sldId id="271" r:id="rId4"/>
    <p:sldId id="272" r:id="rId5"/>
    <p:sldId id="260" r:id="rId6"/>
    <p:sldId id="261" r:id="rId7"/>
    <p:sldId id="263" r:id="rId8"/>
    <p:sldId id="264" r:id="rId9"/>
    <p:sldId id="265" r:id="rId10"/>
    <p:sldId id="266" r:id="rId11"/>
    <p:sldId id="268" r:id="rId12"/>
    <p:sldId id="267" r:id="rId13"/>
    <p:sldId id="269" r:id="rId14"/>
    <p:sldId id="27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0" d="100"/>
          <a:sy n="60" d="100"/>
        </p:scale>
        <p:origin x="37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7D952E-CB2A-4719-B164-B6B87F6D9AEA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182DC4-50EC-441E-B48A-3E17E4243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50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02FBB-B43B-4CD1-B675-CA1908AC1686}" type="datetime1">
              <a:rPr lang="en-US" smtClean="0"/>
              <a:t>2/22/2023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ardebil university of medical sciences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8562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ECA8C-1794-43B5-88A6-A69F7E34DB30}" type="datetime1">
              <a:rPr lang="en-US" smtClean="0"/>
              <a:t>2/22/2023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ardebil university of medical sciences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670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D4BB8-A5B7-47A5-BE37-F79D2C5405D0}" type="datetime1">
              <a:rPr lang="en-US" smtClean="0"/>
              <a:t>2/22/2023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ardebil university of medical sciences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324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6D910-2C6C-4996-872D-4C2B31CEE5A5}" type="datetime1">
              <a:rPr lang="en-US" smtClean="0"/>
              <a:t>2/22/2023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ardebil university of medical sciences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277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7F7AC-0FD6-46C9-B5A3-588D9BBB5DD0}" type="datetime1">
              <a:rPr lang="en-US" smtClean="0"/>
              <a:t>2/22/2023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ardebil university of medical sciences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6712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4574E-E2B9-4B02-B5D3-13DD73A992A3}" type="datetime1">
              <a:rPr lang="en-US" smtClean="0"/>
              <a:t>2/22/2023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ardebil university of medical sciences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847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E0825-7A19-4280-96A1-19EEF81EAAE2}" type="datetime1">
              <a:rPr lang="en-US" smtClean="0"/>
              <a:t>2/22/2023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ardebil university of medical sciences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9877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D895-516B-42F0-B96E-5EF17F2DF099}" type="datetime1">
              <a:rPr lang="en-US" smtClean="0"/>
              <a:t>2/22/2023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ardebil university of medical sciences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727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041EE-4BAF-40B3-B49E-F5D2B1134942}" type="datetime1">
              <a:rPr lang="en-US" smtClean="0"/>
              <a:t>2/22/2023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ardebil university of medical sciences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669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5844CDF-867E-4827-A9AC-08E739DD4279}" type="datetime1">
              <a:rPr lang="en-US" smtClean="0"/>
              <a:t>2/22/2023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ardebil university of medical sciences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87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7530F-A773-4E00-9BA1-DBAB1D2D147A}" type="datetime1">
              <a:rPr lang="en-US" smtClean="0"/>
              <a:t>2/22/2023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ardebil university of medical sciences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550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94A4A76-E96F-471C-92C8-4BD274320D09}" type="datetime1">
              <a:rPr lang="en-US" smtClean="0"/>
              <a:t>2/22/2023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ardebil university of medical sciences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3140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71" r:id="rId1"/>
    <p:sldLayoutId id="2147484072" r:id="rId2"/>
    <p:sldLayoutId id="2147484073" r:id="rId3"/>
    <p:sldLayoutId id="2147484074" r:id="rId4"/>
    <p:sldLayoutId id="2147484075" r:id="rId5"/>
    <p:sldLayoutId id="2147484076" r:id="rId6"/>
    <p:sldLayoutId id="2147484077" r:id="rId7"/>
    <p:sldLayoutId id="2147484078" r:id="rId8"/>
    <p:sldLayoutId id="2147484079" r:id="rId9"/>
    <p:sldLayoutId id="2147484080" r:id="rId10"/>
    <p:sldLayoutId id="2147484081" r:id="rId11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9600" b="1" spc="-3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Journal club</a:t>
            </a:r>
            <a:r>
              <a:rPr lang="en-US" sz="88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88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/>
              <a:t/>
            </a:r>
            <a:br>
              <a:rPr lang="en-US" b="1" dirty="0"/>
            </a:br>
            <a:r>
              <a:rPr lang="en-US" sz="2800" spc="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HEART.BMJ.COM</a:t>
            </a:r>
            <a:endParaRPr lang="en-US" spc="6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280" y="4394200"/>
            <a:ext cx="10058400" cy="1397368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Dr </a:t>
            </a:r>
            <a:r>
              <a:rPr lang="en-US" dirty="0" err="1"/>
              <a:t>Eisazadeh</a:t>
            </a:r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 sz="1400" dirty="0"/>
              <a:t>Maryam </a:t>
            </a:r>
            <a:r>
              <a:rPr lang="en-US" sz="1400" dirty="0" err="1"/>
              <a:t>roshani</a:t>
            </a:r>
            <a:r>
              <a:rPr lang="en-US" sz="1400" dirty="0"/>
              <a:t>   Zahra </a:t>
            </a:r>
            <a:r>
              <a:rPr lang="en-US" sz="1400" dirty="0" err="1"/>
              <a:t>mashhadi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0761700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68E5CACB-B65C-190D-E463-72EB55EB1DF9}"/>
              </a:ext>
            </a:extLst>
          </p:cNvPr>
          <p:cNvSpPr txBox="1"/>
          <p:nvPr/>
        </p:nvSpPr>
        <p:spPr>
          <a:xfrm>
            <a:off x="647700" y="454505"/>
            <a:ext cx="10896600" cy="29546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accent5"/>
                </a:solidFill>
                <a:cs typeface="Aryana" panose="00000400000000000000" pitchFamily="2" charset="-78"/>
              </a:rPr>
              <a:t>SECONDARY OUTCOMES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accent5"/>
              </a:solidFill>
              <a:latin typeface="Bahnschrift SemiBold Condensed" panose="020B0502040204020203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accent5"/>
                </a:solidFill>
              </a:rPr>
              <a:t>COST_EFFECTIVENESS</a:t>
            </a:r>
            <a:endParaRPr lang="en-US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The group arm was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less effective than UC and more expensive</a:t>
            </a:r>
            <a:r>
              <a:rPr lang="en-US" dirty="0"/>
              <a:t>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Individual was more expensive and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more effective</a:t>
            </a:r>
            <a:r>
              <a:rPr lang="en-US" dirty="0"/>
              <a:t>.</a:t>
            </a:r>
          </a:p>
          <a:p>
            <a:r>
              <a:rPr lang="en-US" dirty="0"/>
              <a:t>           </a:t>
            </a:r>
          </a:p>
          <a:p>
            <a:r>
              <a:rPr lang="en-US" dirty="0"/>
              <a:t>                   After controlling for baseline costs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total costs did not differ between the three arm</a:t>
            </a:r>
            <a:r>
              <a:rPr lang="en-US" dirty="0"/>
              <a:t>.</a:t>
            </a:r>
          </a:p>
          <a:p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accent5"/>
                </a:solidFill>
              </a:rPr>
              <a:t>ADDVERSE EVENTS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9964523B-7DE0-9950-3BE4-70F7D7941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ardebil university of medical sciences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D8F03A3B-4A0A-F615-BC0F-9629594D3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34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108C446F-979A-F090-2BEB-ACBABC1B9665}"/>
              </a:ext>
            </a:extLst>
          </p:cNvPr>
          <p:cNvSpPr txBox="1"/>
          <p:nvPr/>
        </p:nvSpPr>
        <p:spPr>
          <a:xfrm>
            <a:off x="491066" y="643804"/>
            <a:ext cx="10888134" cy="22159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accent5"/>
                </a:solidFill>
              </a:rPr>
              <a:t>DISCUSSION</a:t>
            </a:r>
            <a:endParaRPr lang="en-US" dirty="0">
              <a:solidFill>
                <a:schemeClr val="accent5"/>
              </a:solidFill>
            </a:endParaRPr>
          </a:p>
          <a:p>
            <a:r>
              <a:rPr lang="en-US" dirty="0"/>
              <a:t> </a:t>
            </a:r>
          </a:p>
          <a:p>
            <a:r>
              <a:rPr lang="en-US" dirty="0"/>
              <a:t>     Summary of the clinical effectiveness of MOVE IT:</a:t>
            </a:r>
          </a:p>
          <a:p>
            <a:endParaRPr lang="en-US" dirty="0"/>
          </a:p>
          <a:p>
            <a:r>
              <a:rPr lang="en-US" sz="2000" dirty="0"/>
              <a:t>Enhanced motivational interviewing was not effective or cost-effective in improving physical activity, weight, LDL cholesterol or QRisk2 scores in adults at high risk of CVD over 24 months compared with UC.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9EF759EE-867B-A9A6-44E0-CA2B7430A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ardebil university of medical sciences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6A66E221-91CA-8341-E8A5-EDA9EA703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181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4F066E0F-EEEB-A46F-2823-A439975CEF9E}"/>
              </a:ext>
            </a:extLst>
          </p:cNvPr>
          <p:cNvSpPr txBox="1"/>
          <p:nvPr/>
        </p:nvSpPr>
        <p:spPr>
          <a:xfrm>
            <a:off x="406400" y="474345"/>
            <a:ext cx="11125200" cy="40626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accent5"/>
                </a:solidFill>
              </a:rPr>
              <a:t>INTERPRETATION</a:t>
            </a:r>
            <a:endParaRPr lang="en-US" dirty="0">
              <a:solidFill>
                <a:schemeClr val="accent5"/>
              </a:solidFill>
            </a:endParaRPr>
          </a:p>
          <a:p>
            <a:r>
              <a:rPr lang="en-US" dirty="0"/>
              <a:t>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One explanation for the negative finding is that our sample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was skewed </a:t>
            </a:r>
            <a:r>
              <a:rPr lang="en-US" dirty="0"/>
              <a:t>to non-modifiable risk factors in the QRisk2 algorithm (age, gender and ethnicity)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A second potential explanation is that the intervention potency was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subtherapeutic</a:t>
            </a:r>
            <a:r>
              <a:rPr lang="en-US" dirty="0"/>
              <a:t>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Landmark studies have repeatedly shown that intensive life-style instruction, such as the diabetes prevention studies and weight reduction </a:t>
            </a:r>
            <a:r>
              <a:rPr lang="en-US" dirty="0" err="1"/>
              <a:t>programmes</a:t>
            </a:r>
            <a:r>
              <a:rPr lang="en-US" dirty="0"/>
              <a:t> do lead to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significantly improved outcomes</a:t>
            </a:r>
            <a:r>
              <a:rPr lang="en-US" dirty="0"/>
              <a:t>.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In these interventions, the clinically active ingredients included intensive, highly structured, prescribed  </a:t>
            </a:r>
          </a:p>
          <a:p>
            <a:r>
              <a:rPr lang="en-US" dirty="0"/>
              <a:t>dietary and/or physical activity </a:t>
            </a:r>
            <a:r>
              <a:rPr lang="en-US" dirty="0" err="1"/>
              <a:t>programmes</a:t>
            </a:r>
            <a:r>
              <a:rPr lang="en-US" dirty="0"/>
              <a:t> following a counselling approach and greater emphasis on formal social support, information giving and monitoring of weight and exercise.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Our intervention did not prescribe a dietary or physical activity </a:t>
            </a:r>
            <a:r>
              <a:rPr lang="en-US" dirty="0" err="1"/>
              <a:t>programme</a:t>
            </a:r>
            <a:r>
              <a:rPr lang="en-US" dirty="0"/>
              <a:t> but aimed to address cognitions that resisted dietary And/or physical activity changes and to increase an individual’s intention to change.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7CBA2A4C-92CF-E62E-7F2F-B4EB2D036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ardebil university of medical sciences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A7F3EF5-2920-5B28-9C7A-4D8548067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15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34540F13-6B1C-91B1-19A5-45D8990A9F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9240" y="0"/>
            <a:ext cx="5293519" cy="632460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E96FE0CC-BDCC-9673-D786-9001A9ABE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ardebil university of medical sciences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1F94BD65-FB46-CC74-689B-5BCCF17FB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77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A01CCA9-A646-9756-56EC-6646A6D588DC}"/>
              </a:ext>
            </a:extLst>
          </p:cNvPr>
          <p:cNvSpPr txBox="1"/>
          <p:nvPr/>
        </p:nvSpPr>
        <p:spPr>
          <a:xfrm>
            <a:off x="1778000" y="1612181"/>
            <a:ext cx="8636000" cy="31547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9900" dirty="0">
                <a:solidFill>
                  <a:schemeClr val="accent5"/>
                </a:solidFill>
                <a:latin typeface="Bodoni MT Condensed" panose="02070606080606020203" pitchFamily="18" charset="0"/>
              </a:rPr>
              <a:t>THANKS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7E7520E-20D1-6115-2E22-B0D6FD3D3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ardebil university of medical sciences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D0C09A6-1CAF-96D7-F144-80B083546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63306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chemeClr val="accent5"/>
                </a:solidFill>
                <a:latin typeface="+mn-lt"/>
                <a:cs typeface="2  Titr" panose="00000700000000000000" pitchFamily="2" charset="-78"/>
              </a:rPr>
              <a:t>ARTICLE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dirty="0">
                <a:solidFill>
                  <a:schemeClr val="tx2"/>
                </a:solidFill>
              </a:rPr>
              <a:t>Reducing weight and increasing physical activity in </a:t>
            </a:r>
          </a:p>
          <a:p>
            <a:pPr marL="0" indent="0" algn="ctr">
              <a:buNone/>
            </a:pPr>
            <a:r>
              <a:rPr lang="en-US" sz="2800" dirty="0">
                <a:solidFill>
                  <a:schemeClr val="tx2"/>
                </a:solidFill>
              </a:rPr>
              <a:t>people at high risk of cardiovascular disease</a:t>
            </a:r>
          </a:p>
          <a:p>
            <a:pPr marL="0" indent="0" algn="ctr">
              <a:buNone/>
            </a:pPr>
            <a:endParaRPr lang="en-US" sz="2800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en-US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18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randomised</a:t>
            </a:r>
            <a:r>
              <a:rPr lang="en-US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controlled trial comparing the effectiveness of enhanced motivational interviewing intervention with usual care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E5DE120A-9974-711A-EE5B-77A36013F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ardebil university of medical sciences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18696731-EDE6-B53A-1222-BABF9ED38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142600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xmlns="" id="{D5B53C9C-91AC-549C-EB2E-93260D8A0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ardebil university of medical sciences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D4EE8458-DAF1-7DE5-F3F6-7A147DA74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765C5E70-EE72-7999-C34B-C485BE7E997E}"/>
              </a:ext>
            </a:extLst>
          </p:cNvPr>
          <p:cNvSpPr txBox="1"/>
          <p:nvPr/>
        </p:nvSpPr>
        <p:spPr>
          <a:xfrm>
            <a:off x="601133" y="946877"/>
            <a:ext cx="10611350" cy="32624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accent5"/>
                </a:solidFill>
              </a:rPr>
              <a:t>INTRODUCTION</a:t>
            </a:r>
            <a:r>
              <a:rPr lang="en-US" sz="2400" dirty="0"/>
              <a:t> </a:t>
            </a:r>
          </a:p>
          <a:p>
            <a:endParaRPr lang="en-US" sz="24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/>
              <a:t>Cardiovascular disease (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CVD</a:t>
            </a:r>
            <a:r>
              <a:rPr lang="en-US" sz="2000" dirty="0"/>
              <a:t>) remains the leading cause of mortality Reduction in levels of physical  </a:t>
            </a:r>
          </a:p>
          <a:p>
            <a:r>
              <a:rPr lang="en-US" sz="2000" dirty="0"/>
              <a:t>activity and rising levels of obesity are limiting the decline in CVD mortality. The most effective interventions for primary prevention of CVD in high risk individuals remain 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unclear</a:t>
            </a:r>
            <a:r>
              <a:rPr lang="en-US" sz="2000" dirty="0"/>
              <a:t>.</a:t>
            </a:r>
          </a:p>
          <a:p>
            <a:r>
              <a:rPr lang="en-US" sz="2000" dirty="0"/>
              <a:t>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Walking</a:t>
            </a:r>
            <a:r>
              <a:rPr lang="en-US" sz="2000" dirty="0"/>
              <a:t>, especially with a pedometer, is promoted as a near-perfect exercise.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Lowering 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fat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 and increasing </a:t>
            </a:r>
            <a:r>
              <a:rPr lang="en-US" sz="2000" dirty="0" err="1">
                <a:solidFill>
                  <a:schemeClr val="accent2">
                    <a:lumMod val="75000"/>
                  </a:schemeClr>
                </a:solidFill>
              </a:rPr>
              <a:t>fibre</a:t>
            </a:r>
            <a:r>
              <a:rPr lang="en-US" sz="2000" dirty="0"/>
              <a:t>, fruit and vegetable intake do reduce the risk for CVD.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/>
              <a:t>Psychological processes are important in initiating and maintaining change to healthier lifestyles. One approach is to use motivational interviewing</a:t>
            </a:r>
          </a:p>
        </p:txBody>
      </p:sp>
    </p:spTree>
    <p:extLst>
      <p:ext uri="{BB962C8B-B14F-4D97-AF65-F5344CB8AC3E}">
        <p14:creationId xmlns:p14="http://schemas.microsoft.com/office/powerpoint/2010/main" val="4065059125"/>
      </p:ext>
    </p:extLst>
  </p:cSld>
  <p:clrMapOvr>
    <a:masterClrMapping/>
  </p:clrMapOvr>
  <p:transition spd="slow"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xmlns="" id="{272D9F60-2B9C-B29D-A962-80FC26036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ardebil university of medical sciences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D76345DA-8EA4-7861-EE2B-5632F8A3E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5BE637DF-DD3E-521E-6040-2829DC8FC462}"/>
              </a:ext>
            </a:extLst>
          </p:cNvPr>
          <p:cNvSpPr txBox="1"/>
          <p:nvPr/>
        </p:nvSpPr>
        <p:spPr>
          <a:xfrm>
            <a:off x="609600" y="1151172"/>
            <a:ext cx="10602883" cy="29546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accent5"/>
                </a:solidFill>
              </a:rPr>
              <a:t>METHODS</a:t>
            </a:r>
            <a:r>
              <a:rPr lang="en-US" dirty="0"/>
              <a:t>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r>
              <a:rPr lang="en-US" dirty="0">
                <a:solidFill>
                  <a:schemeClr val="accent5"/>
                </a:solidFill>
              </a:rPr>
              <a:t>TRIAL DESIGN</a:t>
            </a:r>
          </a:p>
          <a:p>
            <a:pPr algn="ctr"/>
            <a:r>
              <a:rPr lang="en-US" dirty="0"/>
              <a:t>This was a three-arm, parallel-group </a:t>
            </a:r>
            <a:r>
              <a:rPr lang="en-US" dirty="0" err="1"/>
              <a:t>randomised</a:t>
            </a:r>
            <a:r>
              <a:rPr lang="en-US" dirty="0"/>
              <a:t> controlled trial (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RCT</a:t>
            </a:r>
            <a:r>
              <a:rPr lang="en-US" dirty="0"/>
              <a:t>), for individuals at high risk for CVD using a partially clustered design followed-up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at 12 and 24 months </a:t>
            </a:r>
            <a:r>
              <a:rPr lang="en-US" dirty="0"/>
              <a:t>from baseline. </a:t>
            </a:r>
          </a:p>
          <a:p>
            <a:endParaRPr lang="en-US" dirty="0"/>
          </a:p>
          <a:p>
            <a:r>
              <a:rPr lang="en-US" dirty="0"/>
              <a:t>The three arms were: </a:t>
            </a:r>
          </a:p>
          <a:p>
            <a:r>
              <a:rPr lang="en-US" dirty="0"/>
              <a:t>                enhanced motivational interviewing in a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group</a:t>
            </a:r>
            <a:r>
              <a:rPr lang="en-US" dirty="0"/>
              <a:t> format</a:t>
            </a:r>
          </a:p>
          <a:p>
            <a:r>
              <a:rPr lang="en-US" dirty="0"/>
              <a:t>                enhanced motivational interviewing in an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individual</a:t>
            </a:r>
            <a:r>
              <a:rPr lang="en-US" dirty="0"/>
              <a:t> format </a:t>
            </a:r>
          </a:p>
          <a:p>
            <a:r>
              <a:rPr lang="en-US" dirty="0"/>
              <a:t>                and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UC</a:t>
            </a:r>
          </a:p>
        </p:txBody>
      </p:sp>
    </p:spTree>
    <p:extLst>
      <p:ext uri="{BB962C8B-B14F-4D97-AF65-F5344CB8AC3E}">
        <p14:creationId xmlns:p14="http://schemas.microsoft.com/office/powerpoint/2010/main" val="3255475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F4854FD6-8E85-BFFC-01D8-B37E1E4311A7}"/>
              </a:ext>
            </a:extLst>
          </p:cNvPr>
          <p:cNvSpPr txBox="1"/>
          <p:nvPr/>
        </p:nvSpPr>
        <p:spPr>
          <a:xfrm>
            <a:off x="693126" y="533632"/>
            <a:ext cx="10805747" cy="43704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accent5"/>
                </a:solidFill>
              </a:rPr>
              <a:t>RANDOMISATION AND MASKING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accent5"/>
                </a:solidFill>
              </a:rPr>
              <a:t>BASELINE MEASURES </a:t>
            </a:r>
          </a:p>
          <a:p>
            <a:endParaRPr lang="en-US" dirty="0"/>
          </a:p>
          <a:p>
            <a:r>
              <a:rPr lang="en-US" sz="2000" b="1" dirty="0">
                <a:solidFill>
                  <a:schemeClr val="accent5"/>
                </a:solidFill>
                <a:latin typeface="+mj-lt"/>
              </a:rPr>
              <a:t>sociodemographic factors</a:t>
            </a:r>
            <a:endParaRPr lang="en-US" sz="2400" b="1" dirty="0">
              <a:solidFill>
                <a:schemeClr val="accent5"/>
              </a:solidFill>
              <a:latin typeface="+mj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age ,gender, self-report ethnicity, occupational status, educational attainment and marital status.</a:t>
            </a:r>
          </a:p>
          <a:p>
            <a:r>
              <a:rPr lang="en-US" sz="2000" b="1" dirty="0">
                <a:solidFill>
                  <a:schemeClr val="accent5"/>
                </a:solidFill>
                <a:latin typeface="+mj-lt"/>
              </a:rPr>
              <a:t>Biomedical data</a:t>
            </a:r>
            <a:endParaRPr lang="en-US" b="1" dirty="0">
              <a:solidFill>
                <a:schemeClr val="accent5"/>
              </a:solidFill>
              <a:latin typeface="+mj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height ,BMI ,waist and hip circumferences blood pressure ,glycated </a:t>
            </a:r>
            <a:r>
              <a:rPr lang="en-US" dirty="0" err="1"/>
              <a:t>haemoglobin</a:t>
            </a:r>
            <a:r>
              <a:rPr lang="en-US" dirty="0"/>
              <a:t> and fasting lipids. </a:t>
            </a:r>
          </a:p>
          <a:p>
            <a:r>
              <a:rPr lang="en-US" sz="2000" b="1" dirty="0">
                <a:solidFill>
                  <a:schemeClr val="accent5"/>
                </a:solidFill>
                <a:latin typeface="+mj-lt"/>
              </a:rPr>
              <a:t>Life- style data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alcohol intake, smoking status and physical activity</a:t>
            </a:r>
          </a:p>
          <a:p>
            <a:r>
              <a:rPr lang="en-US" sz="2000" b="1" dirty="0">
                <a:solidFill>
                  <a:schemeClr val="accent5"/>
                </a:solidFill>
                <a:latin typeface="+mj-lt"/>
              </a:rPr>
              <a:t>Self-reported depressive symptoms</a:t>
            </a:r>
            <a:endParaRPr lang="en-US" b="1" dirty="0">
              <a:solidFill>
                <a:schemeClr val="accent5"/>
              </a:solidFill>
              <a:latin typeface="+mj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Patient Health Question</a:t>
            </a:r>
          </a:p>
          <a:p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accent5"/>
                </a:solidFill>
              </a:rPr>
              <a:t>USUAL CARE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weight loss, smoking cessation, exercise programs.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xmlns="" id="{3A461A18-244F-4B73-5B75-08A168FA1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ardebil university of medical sciences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9782E2CB-4AAB-9089-29B2-4C767FE31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137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BF5D8864-F986-F9A8-6678-62AABA4363C7}"/>
              </a:ext>
            </a:extLst>
          </p:cNvPr>
          <p:cNvSpPr txBox="1"/>
          <p:nvPr/>
        </p:nvSpPr>
        <p:spPr>
          <a:xfrm>
            <a:off x="694267" y="474345"/>
            <a:ext cx="10676466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accent5"/>
                </a:solidFill>
              </a:rPr>
              <a:t>INTERVENTION </a:t>
            </a:r>
          </a:p>
          <a:p>
            <a:endParaRPr lang="en-US" dirty="0"/>
          </a:p>
          <a:p>
            <a:r>
              <a:rPr lang="en-US" dirty="0"/>
              <a:t>The theoretical framework for enhanced motivational interviewing was based on social cognitive theory. Intention formation is influenced by: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             expected value or positive attitude subjective norm and self-efficacy</a:t>
            </a:r>
            <a:r>
              <a:rPr lang="en-US" dirty="0"/>
              <a:t>.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The intervention was consisted of :</a:t>
            </a:r>
          </a:p>
          <a:p>
            <a:r>
              <a:rPr lang="en-US" dirty="0"/>
              <a:t>            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10 sessions over 12 months delivered by health trainers</a:t>
            </a:r>
            <a:r>
              <a:rPr lang="en-US" dirty="0"/>
              <a:t>.</a:t>
            </a:r>
          </a:p>
          <a:p>
            <a:endParaRPr lang="en-US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chemeClr val="accent5"/>
                </a:solidFill>
              </a:rPr>
              <a:t>THE INTENSIVE PHASE </a:t>
            </a:r>
          </a:p>
          <a:p>
            <a:r>
              <a:rPr lang="en-US" dirty="0"/>
              <a:t>         6 weekly sessions during the first 3months focused on physical activity and diet.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chemeClr val="accent5"/>
                </a:solidFill>
              </a:rPr>
              <a:t>THE MAINTENANCE PHASE </a:t>
            </a:r>
          </a:p>
          <a:p>
            <a:r>
              <a:rPr lang="en-US" dirty="0"/>
              <a:t>         four sessions delivered at 3, 6, 9 and 12 months.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chemeClr val="accent5"/>
                </a:solidFill>
              </a:rPr>
              <a:t>THE TRAINING </a:t>
            </a:r>
          </a:p>
          <a:p>
            <a:r>
              <a:rPr lang="en-US" dirty="0"/>
              <a:t>         consisted of 8 weeks of didactic learning, role-playing, group exercises and case discussions  </a:t>
            </a:r>
          </a:p>
          <a:p>
            <a:endParaRPr lang="en-US" dirty="0">
              <a:solidFill>
                <a:schemeClr val="accent5"/>
              </a:solidFill>
            </a:endParaRPr>
          </a:p>
          <a:p>
            <a:r>
              <a:rPr lang="en-US" dirty="0">
                <a:solidFill>
                  <a:schemeClr val="accent5"/>
                </a:solidFill>
              </a:rPr>
              <a:t> </a:t>
            </a:r>
            <a:r>
              <a:rPr lang="en-US" b="1" dirty="0">
                <a:solidFill>
                  <a:schemeClr val="accent5"/>
                </a:solidFill>
              </a:rPr>
              <a:t>HEALTH TRAINER’S COMPETENCY </a:t>
            </a:r>
          </a:p>
          <a:p>
            <a:r>
              <a:rPr lang="en-US" b="1" dirty="0">
                <a:solidFill>
                  <a:schemeClr val="accent5"/>
                </a:solidFill>
              </a:rPr>
              <a:t> QUALITY ASSURANCEHE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xmlns="" id="{37E81CB3-66BF-0E4E-AA60-43D34C316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ardebil university of medical sciences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59F2281-B437-ED05-80C6-6E1BFBBFB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552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B0025695-2D06-297A-3AE8-DD2DDB9791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2867" y="0"/>
            <a:ext cx="4406569" cy="6324600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xmlns="" id="{86F1406A-615C-7E4F-1CAF-EF135CA4A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ardebil university of medical sciences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AC465EA-F7FE-EC02-6295-456658BAF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052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3685CC55-0F4A-1F99-901A-54BEF54F905E}"/>
              </a:ext>
            </a:extLst>
          </p:cNvPr>
          <p:cNvSpPr txBox="1"/>
          <p:nvPr/>
        </p:nvSpPr>
        <p:spPr>
          <a:xfrm>
            <a:off x="897466" y="1065875"/>
            <a:ext cx="10862733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accent5"/>
                </a:solidFill>
              </a:rPr>
              <a:t>INTERVENTION DELIVERY AND RECEIPT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accent5"/>
              </a:solidFill>
              <a:latin typeface="Bahnschrift SemiBold Condensed" panose="020B0502040204020203" pitchFamily="34" charset="0"/>
            </a:endParaRPr>
          </a:p>
          <a:p>
            <a:r>
              <a:rPr lang="en-US" dirty="0"/>
              <a:t>1220 participants were randomized </a:t>
            </a:r>
          </a:p>
          <a:p>
            <a:r>
              <a:rPr lang="en-US" dirty="0"/>
              <a:t>         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28.2%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did not start </a:t>
            </a:r>
            <a:r>
              <a:rPr lang="en-US" dirty="0"/>
              <a:t>the intervention,  </a:t>
            </a:r>
          </a:p>
          <a:p>
            <a:r>
              <a:rPr lang="en-US" dirty="0"/>
              <a:t>         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17.3%</a:t>
            </a:r>
            <a:r>
              <a:rPr lang="en-US" dirty="0"/>
              <a:t> started but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did not complete </a:t>
            </a:r>
            <a:r>
              <a:rPr lang="en-US" dirty="0"/>
              <a:t>the intervention </a:t>
            </a:r>
          </a:p>
          <a:p>
            <a:r>
              <a:rPr lang="en-US" dirty="0"/>
              <a:t>         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54.5%</a:t>
            </a:r>
            <a:r>
              <a:rPr lang="en-US" dirty="0"/>
              <a:t>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completed</a:t>
            </a:r>
            <a:r>
              <a:rPr lang="en-US" dirty="0"/>
              <a:t> the intervention</a:t>
            </a:r>
          </a:p>
          <a:p>
            <a:endParaRPr lang="en-US" dirty="0"/>
          </a:p>
          <a:p>
            <a:r>
              <a:rPr lang="en-US" dirty="0"/>
              <a:t> most common reasons for participants not starting or completing the intervention: </a:t>
            </a:r>
          </a:p>
          <a:p>
            <a:r>
              <a:rPr lang="en-US" dirty="0"/>
              <a:t>        being too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busy</a:t>
            </a:r>
            <a:r>
              <a:rPr lang="en-US" dirty="0"/>
              <a:t> (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27.4%</a:t>
            </a:r>
            <a:r>
              <a:rPr lang="en-US" dirty="0"/>
              <a:t>)</a:t>
            </a:r>
          </a:p>
          <a:p>
            <a:r>
              <a:rPr lang="en-US" dirty="0"/>
              <a:t>       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unable to contact</a:t>
            </a:r>
            <a:r>
              <a:rPr lang="en-US" dirty="0"/>
              <a:t> (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16.0%</a:t>
            </a:r>
            <a:r>
              <a:rPr lang="en-US" dirty="0"/>
              <a:t>) </a:t>
            </a:r>
          </a:p>
          <a:p>
            <a:r>
              <a:rPr lang="en-US" dirty="0"/>
              <a:t>       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no longer interested</a:t>
            </a:r>
            <a:r>
              <a:rPr lang="en-US" dirty="0"/>
              <a:t> in participating (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15.5%</a:t>
            </a:r>
            <a:r>
              <a:rPr lang="en-US" dirty="0"/>
              <a:t>).</a:t>
            </a:r>
          </a:p>
          <a:p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accent5"/>
                </a:solidFill>
              </a:rPr>
              <a:t>LOSS TO FOLLOW UP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xmlns="" id="{6F54176A-35AD-702F-49D7-56EDA132A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ardebil university of medical sciences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585BB0E-87E5-C552-95D1-C9665D53D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047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B4ED9AF6-D3FA-8AC8-2C19-D52971B41348}"/>
              </a:ext>
            </a:extLst>
          </p:cNvPr>
          <p:cNvSpPr txBox="1"/>
          <p:nvPr/>
        </p:nvSpPr>
        <p:spPr>
          <a:xfrm>
            <a:off x="541867" y="657705"/>
            <a:ext cx="10786533" cy="22159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accent5"/>
                </a:solidFill>
              </a:rPr>
              <a:t>PRIMARY OUTCOMES </a:t>
            </a:r>
          </a:p>
          <a:p>
            <a:r>
              <a:rPr lang="en-US" dirty="0"/>
              <a:t>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PHYSICAL ACTIVITY</a:t>
            </a:r>
          </a:p>
          <a:p>
            <a:r>
              <a:rPr lang="en-US" dirty="0"/>
              <a:t>     we did not observe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any differences </a:t>
            </a:r>
            <a:r>
              <a:rPr lang="en-US" dirty="0"/>
              <a:t>between the group or individual arms and UC at 12 or 24 months.</a:t>
            </a:r>
          </a:p>
          <a:p>
            <a:endParaRPr lang="en-US" dirty="0"/>
          </a:p>
          <a:p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WEIGHT</a:t>
            </a:r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dirty="0"/>
              <a:t>     at 12 months, the group and individual arms had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slight but significant reductions</a:t>
            </a:r>
            <a:r>
              <a:rPr lang="en-US" dirty="0"/>
              <a:t>.</a:t>
            </a:r>
          </a:p>
          <a:p>
            <a:r>
              <a:rPr lang="en-US" dirty="0"/>
              <a:t> there were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no differences at 24 months</a:t>
            </a:r>
            <a:r>
              <a:rPr lang="en-US" dirty="0"/>
              <a:t>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7E317F62-B40D-FC69-0754-EA1BC3B26B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6962" y="2898296"/>
            <a:ext cx="4061686" cy="3302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8E0DDE90-1A94-6E50-B004-35A7756A87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24777" y="2898296"/>
            <a:ext cx="4156364" cy="3302000"/>
          </a:xfrm>
          <a:prstGeom prst="rect">
            <a:avLst/>
          </a:prstGeom>
        </p:spPr>
      </p:pic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33F34E86-5383-6AAA-F2CC-6DB65FD62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ardebil university of medical sciences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D9BC2C73-0D81-9CBA-2D2F-28D7AC1E3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8875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76</TotalTime>
  <Words>812</Words>
  <Application>Microsoft Office PowerPoint</Application>
  <PresentationFormat>Widescreen</PresentationFormat>
  <Paragraphs>128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2  Titr</vt:lpstr>
      <vt:lpstr>Arial</vt:lpstr>
      <vt:lpstr>Aryana</vt:lpstr>
      <vt:lpstr>Bahnschrift SemiBold Condensed</vt:lpstr>
      <vt:lpstr>Bodoni MT Condensed</vt:lpstr>
      <vt:lpstr>Calibri</vt:lpstr>
      <vt:lpstr>Calibri Light</vt:lpstr>
      <vt:lpstr>Wingdings</vt:lpstr>
      <vt:lpstr>Retrospect</vt:lpstr>
      <vt:lpstr>Journal club  HEART.BMJ.COM</vt:lpstr>
      <vt:lpstr>ARTICLE TITLE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Journal club Reducing weight and increasing physical activity in people at high risk of cardiovascular disease: a randomised controlled trial comparing the effectiveness of enhanced motivational interviewing intervention with usual care</dc:title>
  <dc:creator>RezaRzA</dc:creator>
  <cp:lastModifiedBy>aylin</cp:lastModifiedBy>
  <cp:revision>5</cp:revision>
  <dcterms:created xsi:type="dcterms:W3CDTF">2023-02-13T17:52:48Z</dcterms:created>
  <dcterms:modified xsi:type="dcterms:W3CDTF">2023-02-23T05:44:14Z</dcterms:modified>
</cp:coreProperties>
</file>