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66" r:id="rId11"/>
    <p:sldId id="267" r:id="rId12"/>
    <p:sldId id="260" r:id="rId13"/>
    <p:sldId id="270" r:id="rId14"/>
    <p:sldId id="271" r:id="rId15"/>
    <p:sldId id="272" r:id="rId16"/>
    <p:sldId id="273" r:id="rId17"/>
    <p:sldId id="274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D79019-8074-4A77-8B9A-EFD59AAAFBFC}">
          <p14:sldIdLst>
            <p14:sldId id="256"/>
            <p14:sldId id="258"/>
            <p14:sldId id="259"/>
            <p14:sldId id="261"/>
            <p14:sldId id="262"/>
            <p14:sldId id="263"/>
            <p14:sldId id="264"/>
            <p14:sldId id="265"/>
            <p14:sldId id="269"/>
            <p14:sldId id="266"/>
            <p14:sldId id="267"/>
            <p14:sldId id="260"/>
            <p14:sldId id="270"/>
            <p14:sldId id="271"/>
            <p14:sldId id="272"/>
            <p14:sldId id="273"/>
            <p14:sldId id="274"/>
          </p14:sldIdLst>
        </p14:section>
        <p14:section name="Untitled Section" id="{1B73397D-37F8-4D35-A3FA-3A5EFB4CE1E4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1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0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871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4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8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4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2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0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0B8234-B9D1-46B6-9503-172E967B7F5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3FB2-8837-4569-B777-AE75655A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4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6199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 the name of God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Made by </a:t>
            </a:r>
            <a:r>
              <a:rPr lang="en-US" dirty="0" err="1" smtClean="0">
                <a:solidFill>
                  <a:srgbClr val="00B0F0"/>
                </a:solidFill>
              </a:rPr>
              <a:t>Elaheh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Idari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Present by </a:t>
            </a:r>
            <a:r>
              <a:rPr lang="en-US" dirty="0" err="1" smtClean="0">
                <a:solidFill>
                  <a:srgbClr val="FFC000"/>
                </a:solidFill>
              </a:rPr>
              <a:t>Negin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Rahimi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1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4" y="1504154"/>
            <a:ext cx="5182323" cy="3296110"/>
          </a:xfr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4154"/>
            <a:ext cx="4944165" cy="33056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26440" y="53932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FIGURE 2: Trends in the prevalence of ischemic heart disease using unadjusted (A) and age-standardized (B) rates</a:t>
            </a:r>
          </a:p>
        </p:txBody>
      </p:sp>
    </p:spTree>
    <p:extLst>
      <p:ext uri="{BB962C8B-B14F-4D97-AF65-F5344CB8AC3E}">
        <p14:creationId xmlns:p14="http://schemas.microsoft.com/office/powerpoint/2010/main" val="303236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89" y="-181637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89" y="1186861"/>
            <a:ext cx="10515600" cy="4351338"/>
          </a:xfrm>
        </p:spPr>
        <p:txBody>
          <a:bodyPr/>
          <a:lstStyle/>
          <a:p>
            <a:r>
              <a:rPr lang="en-US" dirty="0"/>
              <a:t> several Eastern European countries, such as </a:t>
            </a:r>
            <a:r>
              <a:rPr lang="en-US" sz="3600" dirty="0">
                <a:solidFill>
                  <a:srgbClr val="FF0000"/>
                </a:solidFill>
              </a:rPr>
              <a:t>Lithuania</a:t>
            </a:r>
            <a:r>
              <a:rPr lang="en-US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Bulgaria,</a:t>
            </a:r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Latvia</a:t>
            </a:r>
            <a:r>
              <a:rPr lang="en-US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Estonia,</a:t>
            </a:r>
            <a:r>
              <a:rPr lang="en-US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the Czech Republic</a:t>
            </a:r>
            <a:r>
              <a:rPr lang="en-US" dirty="0"/>
              <a:t>, have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moved up </a:t>
            </a:r>
            <a:r>
              <a:rPr lang="en-US" dirty="0"/>
              <a:t>the ranks of highest prevalence. In contrast, high-income countries, such as the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United Kingdom</a:t>
            </a:r>
            <a:r>
              <a:rPr lang="en-US" dirty="0"/>
              <a:t>,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Finland</a:t>
            </a:r>
            <a:r>
              <a:rPr lang="en-US" dirty="0"/>
              <a:t>,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Denmark, Germany</a:t>
            </a:r>
            <a:r>
              <a:rPr lang="en-US" dirty="0"/>
              <a:t>, and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Italy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moved down </a:t>
            </a:r>
            <a:r>
              <a:rPr lang="en-US" dirty="0"/>
              <a:t>the </a:t>
            </a:r>
            <a:r>
              <a:rPr lang="en-US" dirty="0" smtClean="0"/>
              <a:t>ranks</a:t>
            </a:r>
          </a:p>
          <a:p>
            <a:r>
              <a:rPr lang="en-US" dirty="0"/>
              <a:t>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Western Europe </a:t>
            </a:r>
            <a:r>
              <a:rPr lang="en-US" dirty="0"/>
              <a:t>continues to show an increasing prevalence, substantially higher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thanSouth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Asia </a:t>
            </a:r>
            <a:r>
              <a:rPr lang="en-US" dirty="0"/>
              <a:t>(the Indian subcontinent) and the rest of the world (Figure 2).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5394" y="631906"/>
            <a:ext cx="10711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7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5040" y="972232"/>
            <a:ext cx="5577840" cy="435133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9" y="972232"/>
            <a:ext cx="5239481" cy="4351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7040" y="56139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FIGURE 3: Age distribution of ischemic heart disease worldwide based on prevalence (A) and incidence (B), 2017</a:t>
            </a:r>
          </a:p>
        </p:txBody>
      </p:sp>
    </p:spTree>
    <p:extLst>
      <p:ext uri="{BB962C8B-B14F-4D97-AF65-F5344CB8AC3E}">
        <p14:creationId xmlns:p14="http://schemas.microsoft.com/office/powerpoint/2010/main" val="355762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2" y="744583"/>
            <a:ext cx="10515600" cy="5055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Forecasts of prevalence based on predictive models indicate that by </a:t>
            </a:r>
            <a:r>
              <a:rPr lang="en-US" dirty="0">
                <a:solidFill>
                  <a:srgbClr val="FF0000"/>
                </a:solidFill>
              </a:rPr>
              <a:t>2030, </a:t>
            </a:r>
            <a:r>
              <a:rPr lang="en-US" dirty="0"/>
              <a:t>the prevalence of IHD could </a:t>
            </a:r>
            <a:r>
              <a:rPr lang="en-US" i="1" u="sng" dirty="0">
                <a:solidFill>
                  <a:srgbClr val="FF0000"/>
                </a:solidFill>
              </a:rPr>
              <a:t>increase </a:t>
            </a:r>
            <a:r>
              <a:rPr lang="en-US" dirty="0"/>
              <a:t>to more than 1,845 per 1000,000, with an upper confidence estimate of 1,917 per 100,000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7030A0"/>
                </a:solidFill>
              </a:rPr>
              <a:t>Male gender</a:t>
            </a:r>
            <a:r>
              <a:rPr lang="en-US" dirty="0"/>
              <a:t> is a well-known </a:t>
            </a:r>
            <a:r>
              <a:rPr lang="en-US" dirty="0">
                <a:solidFill>
                  <a:srgbClr val="C00000"/>
                </a:solidFill>
              </a:rPr>
              <a:t>risk factor </a:t>
            </a:r>
            <a:r>
              <a:rPr lang="en-US" dirty="0"/>
              <a:t>and, consequently, the prevalence of IHD was higher in men as compared to women (1,786 vs. 1,522 cases per 100,000). This difference is present in all age groups. </a:t>
            </a:r>
            <a:r>
              <a:rPr lang="en-US" dirty="0">
                <a:solidFill>
                  <a:srgbClr val="00B050"/>
                </a:solidFill>
              </a:rPr>
              <a:t>The age of onset also appears to be earlier in men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r>
              <a:rPr lang="en-US" dirty="0">
                <a:solidFill>
                  <a:srgbClr val="00B050"/>
                </a:solidFill>
              </a:rPr>
              <a:t>(Figure 3</a:t>
            </a:r>
            <a:r>
              <a:rPr lang="en-US" dirty="0" smtClean="0">
                <a:solidFill>
                  <a:srgbClr val="00B050"/>
                </a:solidFill>
              </a:rPr>
              <a:t>).</a:t>
            </a:r>
          </a:p>
          <a:p>
            <a:endParaRPr lang="en-US" dirty="0"/>
          </a:p>
          <a:p>
            <a:r>
              <a:rPr lang="en-US" dirty="0"/>
              <a:t>Incidence increases from the fourth decade of life and does not decrease after that, reflecting </a:t>
            </a:r>
            <a:r>
              <a:rPr lang="en-US" dirty="0">
                <a:solidFill>
                  <a:srgbClr val="002060"/>
                </a:solidFill>
              </a:rPr>
              <a:t>the role of age as a risk factor</a:t>
            </a:r>
            <a:r>
              <a:rPr lang="en-US" dirty="0"/>
              <a:t>. Prevalence remains higher than the incidence for all age groups, indicating the chronic nature of IHD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. In terms of DALY,</a:t>
            </a:r>
            <a:r>
              <a:rPr lang="en-US" u="sng" dirty="0">
                <a:solidFill>
                  <a:srgbClr val="FF0000"/>
                </a:solidFill>
              </a:rPr>
              <a:t> IHD </a:t>
            </a:r>
            <a:r>
              <a:rPr lang="en-US" dirty="0"/>
              <a:t>is the leading cause of disability and years of life lost globally, moving from the fourth position in 1990 to the first position </a:t>
            </a:r>
            <a:r>
              <a:rPr lang="en-US" dirty="0" smtClean="0"/>
              <a:t>in 2017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2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660033"/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6600"/>
                </a:solidFill>
              </a:rPr>
              <a:t>number of patients </a:t>
            </a:r>
            <a:r>
              <a:rPr lang="en-US" dirty="0"/>
              <a:t>diagnosed with </a:t>
            </a:r>
            <a:r>
              <a:rPr lang="en-US" u="sng" dirty="0">
                <a:solidFill>
                  <a:srgbClr val="FF0000"/>
                </a:solidFill>
              </a:rPr>
              <a:t>IHD</a:t>
            </a:r>
            <a:r>
              <a:rPr lang="en-US" dirty="0"/>
              <a:t> </a:t>
            </a:r>
            <a:r>
              <a:rPr lang="en-US" dirty="0">
                <a:solidFill>
                  <a:srgbClr val="006600"/>
                </a:solidFill>
              </a:rPr>
              <a:t>increased over the past 27 years</a:t>
            </a:r>
            <a:r>
              <a:rPr lang="en-US" dirty="0"/>
              <a:t>. This increase in CVD burden has serious implications for health systems’ capacity and </a:t>
            </a:r>
            <a:r>
              <a:rPr lang="en-US" dirty="0" smtClean="0"/>
              <a:t>planning</a:t>
            </a:r>
          </a:p>
          <a:p>
            <a:r>
              <a:rPr lang="en-US" dirty="0"/>
              <a:t>. As this rise is partly </a:t>
            </a:r>
            <a:r>
              <a:rPr lang="en-US" dirty="0">
                <a:solidFill>
                  <a:srgbClr val="660033"/>
                </a:solidFill>
              </a:rPr>
              <a:t>due to population increase and aging </a:t>
            </a:r>
            <a:r>
              <a:rPr lang="en-US" dirty="0"/>
              <a:t>(the incidence and prevalence of IHD increase with age), age-standardized rates are more indicative of the underlying trends </a:t>
            </a:r>
            <a:endParaRPr lang="en-US" dirty="0" smtClean="0"/>
          </a:p>
          <a:p>
            <a:r>
              <a:rPr lang="en-US" dirty="0"/>
              <a:t>A key finding of our study is that age-standardized rates of incidence, prevalence, mortality, and burden of suffering (as indicated by DALYs) have declined over the past two decades in many regions. This may be </a:t>
            </a:r>
            <a:r>
              <a:rPr lang="en-US" dirty="0">
                <a:solidFill>
                  <a:srgbClr val="002060"/>
                </a:solidFill>
              </a:rPr>
              <a:t>due to increasing awareness of lifestyle factors </a:t>
            </a:r>
            <a:r>
              <a:rPr lang="en-US" dirty="0"/>
              <a:t>such as cigarette smoking, obesity, and exercise</a:t>
            </a:r>
          </a:p>
        </p:txBody>
      </p:sp>
    </p:spTree>
    <p:extLst>
      <p:ext uri="{BB962C8B-B14F-4D97-AF65-F5344CB8AC3E}">
        <p14:creationId xmlns:p14="http://schemas.microsoft.com/office/powerpoint/2010/main" val="67517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660033"/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studies relating to the CVD burden have indicated a potential association of increased CVD burden with lower socioeconomic status and less </a:t>
            </a:r>
            <a:r>
              <a:rPr lang="en-US" dirty="0" smtClean="0"/>
              <a:t>education. </a:t>
            </a:r>
            <a:r>
              <a:rPr lang="en-US" dirty="0"/>
              <a:t>Hence, the burden of IHD may be addressed by effective investment in educating the public and creating an awareness of CVD-associated risk factors and early symptoms. </a:t>
            </a:r>
            <a:endParaRPr lang="en-US" dirty="0" smtClean="0"/>
          </a:p>
          <a:p>
            <a:r>
              <a:rPr lang="en-US" dirty="0"/>
              <a:t> The forecast of an increased disability burden due to IHD should prompt healthcare policymakers to promote strategies such as putting more emphasis on primary care and primary prevention of IHD</a:t>
            </a:r>
          </a:p>
        </p:txBody>
      </p:sp>
    </p:spTree>
    <p:extLst>
      <p:ext uri="{BB962C8B-B14F-4D97-AF65-F5344CB8AC3E}">
        <p14:creationId xmlns:p14="http://schemas.microsoft.com/office/powerpoint/2010/main" val="74843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660033"/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Major challenges of IHD on the health system could be addressed by effective measures to reduce tobacco </a:t>
            </a:r>
            <a:r>
              <a:rPr lang="en-US" dirty="0" smtClean="0"/>
              <a:t>smoking. </a:t>
            </a:r>
            <a:r>
              <a:rPr lang="en-US" dirty="0"/>
              <a:t>Consistent advice on a healthy diet during childhood could also reduce the development of metabolic syndrome in early </a:t>
            </a:r>
            <a:r>
              <a:rPr lang="en-US" dirty="0" smtClean="0"/>
              <a:t>adulthood. </a:t>
            </a:r>
            <a:r>
              <a:rPr lang="en-US" dirty="0"/>
              <a:t>Public health measures, such as reducing total salt intake by one third, could reduce deaths due to IHD by 8% </a:t>
            </a:r>
            <a:endParaRPr lang="en-US" dirty="0" smtClean="0"/>
          </a:p>
          <a:p>
            <a:r>
              <a:rPr lang="en-US" dirty="0"/>
              <a:t>The main limitation of our study is the reliance on secondary data. The GBD dataset relies on modeling and estimation based on primary </a:t>
            </a:r>
            <a:r>
              <a:rPr lang="en-US" dirty="0" smtClean="0"/>
              <a:t>data</a:t>
            </a:r>
          </a:p>
          <a:p>
            <a:r>
              <a:rPr lang="en-US" dirty="0"/>
              <a:t>Additionally, GBD does not subdivide IHD into its constituent elements such as myocardial infarction, angina, or heart failure due to </a:t>
            </a:r>
            <a:r>
              <a:rPr lang="en-US" dirty="0" err="1"/>
              <a:t>ischaemic</a:t>
            </a:r>
            <a:r>
              <a:rPr lang="en-US" dirty="0"/>
              <a:t> cardiomyopathy. </a:t>
            </a:r>
          </a:p>
        </p:txBody>
      </p:sp>
    </p:spTree>
    <p:extLst>
      <p:ext uri="{BB962C8B-B14F-4D97-AF65-F5344CB8AC3E}">
        <p14:creationId xmlns:p14="http://schemas.microsoft.com/office/powerpoint/2010/main" val="158477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IHD remains the leading cause of death and premature mortality worldwide, with economic development and urbanization having the greatest impact on disease development. The present analysis provides evidence of a promising decline in age-adjusted rates in many regions. The causes of IHD are well-established, including risk factors such as calorie-dense processed foods, stress, a sedentary lifestyle, and cigarette smoking, so aggressive preventive measures are warranted to control this scourge of modern life. </a:t>
            </a:r>
          </a:p>
        </p:txBody>
      </p:sp>
    </p:spTree>
    <p:extLst>
      <p:ext uri="{BB962C8B-B14F-4D97-AF65-F5344CB8AC3E}">
        <p14:creationId xmlns:p14="http://schemas.microsoft.com/office/powerpoint/2010/main" val="242455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33"/>
                </a:solidFill>
              </a:rPr>
              <a:t>Thanks For Your Attention</a:t>
            </a:r>
            <a:endParaRPr lang="en-US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1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875" y="2428649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i="1" dirty="0" smtClean="0">
                <a:solidFill>
                  <a:srgbClr val="002060"/>
                </a:solidFill>
              </a:rPr>
              <a:t>Global Epidemiology of Ischemic Heart Disease: Results from the Global Burden of Disease Study</a:t>
            </a:r>
            <a:br>
              <a:rPr lang="en-US" sz="5400" i="1" dirty="0" smtClean="0">
                <a:solidFill>
                  <a:srgbClr val="002060"/>
                </a:solidFill>
              </a:rPr>
            </a:br>
            <a:endParaRPr lang="en-US" sz="5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4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248443"/>
            <a:ext cx="10515600" cy="1325563"/>
          </a:xfrm>
        </p:spPr>
        <p:txBody>
          <a:bodyPr/>
          <a:lstStyle/>
          <a:p>
            <a:r>
              <a:rPr lang="en-US" i="1" dirty="0" smtClean="0">
                <a:solidFill>
                  <a:srgbClr val="660033"/>
                </a:solidFill>
              </a:rPr>
              <a:t>Introduction</a:t>
            </a:r>
            <a:endParaRPr lang="en-US" i="1" dirty="0">
              <a:solidFill>
                <a:srgbClr val="6600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Cardiovascular diseases </a:t>
            </a:r>
            <a:r>
              <a:rPr lang="en-US" dirty="0"/>
              <a:t>cause approximately </a:t>
            </a:r>
            <a:r>
              <a:rPr lang="en-US" dirty="0">
                <a:solidFill>
                  <a:srgbClr val="FF0000"/>
                </a:solidFill>
              </a:rPr>
              <a:t>one-third </a:t>
            </a:r>
            <a:r>
              <a:rPr lang="en-US" dirty="0"/>
              <a:t>of deaths </a:t>
            </a:r>
            <a:r>
              <a:rPr lang="en-US" dirty="0" smtClean="0"/>
              <a:t>worldwide</a:t>
            </a:r>
            <a:endParaRPr lang="en-US" dirty="0"/>
          </a:p>
          <a:p>
            <a:r>
              <a:rPr lang="en-US" dirty="0"/>
              <a:t>The increasing incidence of IHD is expected to continue, due not only to the increased prevalence of obesity, diabetes, and metabolic syndrome but also to population </a:t>
            </a:r>
            <a:r>
              <a:rPr lang="en-US" dirty="0" smtClean="0"/>
              <a:t>aging</a:t>
            </a:r>
          </a:p>
          <a:p>
            <a:r>
              <a:rPr lang="en-US" dirty="0"/>
              <a:t>. Emerging issues with social relationships, psychological distress, and less than six hours of sleep a night also contribute to IHD in the current generation </a:t>
            </a:r>
            <a:endParaRPr lang="en-US" dirty="0" smtClean="0"/>
          </a:p>
          <a:p>
            <a:r>
              <a:rPr lang="en-US" dirty="0"/>
              <a:t>The financial impact of IHD stems from hospitalizations, treatments, revascularization procedures, clinic visits, emergency visits, and prescribed drug </a:t>
            </a:r>
            <a:r>
              <a:rPr lang="en-US" dirty="0" smtClean="0"/>
              <a:t>treatments</a:t>
            </a:r>
          </a:p>
          <a:p>
            <a:r>
              <a:rPr lang="en-US" dirty="0"/>
              <a:t>  the global cost of CVD in 2010 was </a:t>
            </a:r>
            <a:r>
              <a:rPr lang="en-US" dirty="0" smtClean="0"/>
              <a:t>US$863billion       US$1 </a:t>
            </a:r>
            <a:r>
              <a:rPr lang="en-US" dirty="0"/>
              <a:t>trillion by </a:t>
            </a:r>
            <a:r>
              <a:rPr lang="en-US" dirty="0" smtClean="0"/>
              <a:t>2030</a:t>
            </a:r>
          </a:p>
          <a:p>
            <a:r>
              <a:rPr lang="en-US" dirty="0"/>
              <a:t> For health policymakers to develop effective and timely strategies to address IHD, an up-to-date analysis is needed.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662056" y="4348163"/>
            <a:ext cx="470262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0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660033"/>
                </a:solidFill>
              </a:rPr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Global Burden of Disease </a:t>
            </a:r>
            <a:r>
              <a:rPr lang="en-US" dirty="0" smtClean="0"/>
              <a:t>(GBD) it is actively maintained and updated based on research data and published epidemiological studies and governmental publications from more than 90,000 sources</a:t>
            </a:r>
          </a:p>
          <a:p>
            <a:r>
              <a:rPr lang="en-US" dirty="0" smtClean="0"/>
              <a:t>it builds models and statistical estimates for health loss due to illness, injury, and risk factors. Annually, the GBD produces prevalence, incidence, death, and disability-adjusted life years (DALYs) measures</a:t>
            </a:r>
          </a:p>
          <a:p>
            <a:r>
              <a:rPr lang="en-US" dirty="0" smtClean="0"/>
              <a:t>DALYs are calculated by adding YLLs (years of life lost due to premature death) and YLDs (years of life lost due to disability)</a:t>
            </a:r>
          </a:p>
          <a:p>
            <a:r>
              <a:rPr lang="en-US" dirty="0" smtClean="0"/>
              <a:t> GBD, the 2017 update(from 1990 to 2017 )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3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660033"/>
                </a:solidFill>
              </a:rPr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GBD, the 2017 update(from 1990 to 2017 </a:t>
            </a:r>
            <a:r>
              <a:rPr lang="en-US" dirty="0" smtClean="0"/>
              <a:t>)</a:t>
            </a:r>
          </a:p>
          <a:p>
            <a:r>
              <a:rPr lang="en-US" dirty="0"/>
              <a:t>, GBD divides the world into four regions: </a:t>
            </a:r>
            <a:r>
              <a:rPr lang="en-US" dirty="0">
                <a:solidFill>
                  <a:srgbClr val="FF0000"/>
                </a:solidFill>
              </a:rPr>
              <a:t>Asia, Europe, America, and Africa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 Age-adjusted rates were used to compare annual rates from 1990 to 2017, to compensate for the effects of changes in population structure and aging. </a:t>
            </a:r>
          </a:p>
        </p:txBody>
      </p:sp>
    </p:spTree>
    <p:extLst>
      <p:ext uri="{BB962C8B-B14F-4D97-AF65-F5344CB8AC3E}">
        <p14:creationId xmlns:p14="http://schemas.microsoft.com/office/powerpoint/2010/main" val="206500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660033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2017, we observed that IHD affects around 126 million individuals globally (1,655 per 100,000), which is estimated to be 1.72% of the world’s </a:t>
            </a:r>
            <a:r>
              <a:rPr lang="en-US" dirty="0" smtClean="0"/>
              <a:t>population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8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413658"/>
              </p:ext>
            </p:extLst>
          </p:nvPr>
        </p:nvGraphicFramePr>
        <p:xfrm>
          <a:off x="720634" y="470266"/>
          <a:ext cx="10515600" cy="637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2134402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43108591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47614766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30661882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312431806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679967192"/>
                    </a:ext>
                  </a:extLst>
                </a:gridCol>
              </a:tblGrid>
              <a:tr h="37149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Region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Prevalence (rate per 100,000)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Disability - Adjusted Life Years (rate per 100,000)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Region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Prevalence (rate per 100,000)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Disability - Adjusted Life Years (rate per 100,000)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157616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6611265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965794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4621123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0401371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Saudi</a:t>
                      </a:r>
                      <a:r>
                        <a:rPr lang="en-US" baseline="0" dirty="0" smtClean="0"/>
                        <a:t> Arabia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3160780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798024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Netherlands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7540937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Switzerland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677756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Sweden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096170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Turkey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5571428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Brazil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5191395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6946170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Asia and</a:t>
                      </a:r>
                      <a:r>
                        <a:rPr lang="en-US" sz="1400" baseline="0" dirty="0" smtClean="0"/>
                        <a:t> Australasia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1348836"/>
                  </a:ext>
                </a:extLst>
              </a:tr>
              <a:tr h="371499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010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11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1390242"/>
            <a:ext cx="7628709" cy="4618671"/>
          </a:xfrm>
        </p:spPr>
      </p:pic>
    </p:spTree>
    <p:extLst>
      <p:ext uri="{BB962C8B-B14F-4D97-AF65-F5344CB8AC3E}">
        <p14:creationId xmlns:p14="http://schemas.microsoft.com/office/powerpoint/2010/main" val="198372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97" y="1067980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 2017</a:t>
            </a:r>
            <a:r>
              <a:rPr lang="en-US" dirty="0"/>
              <a:t>, around nine million deaths were attributed to IHD, making it the leading cause of mortality worldwide. IHD has retained this leading position for more than two </a:t>
            </a:r>
            <a:r>
              <a:rPr lang="en-US" dirty="0" smtClean="0"/>
              <a:t>decades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In terms of regional distribution, IHD shows the highest prevalence in central and Eastern Europe (Figure 1),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27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655</TotalTime>
  <Words>1222</Words>
  <Application>Microsoft Office PowerPoint</Application>
  <PresentationFormat>Widescreen</PresentationFormat>
  <Paragraphs>161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In the name of God  </vt:lpstr>
      <vt:lpstr>Global Epidemiology of Ischemic Heart Disease: Results from the Global Burden of Disease Study </vt:lpstr>
      <vt:lpstr>Introduction</vt:lpstr>
      <vt:lpstr>Materials And Methods</vt:lpstr>
      <vt:lpstr>Materials And Methods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Discussion</vt:lpstr>
      <vt:lpstr>Discussion</vt:lpstr>
      <vt:lpstr>Conclusions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RASA</dc:creator>
  <cp:lastModifiedBy>aylin</cp:lastModifiedBy>
  <cp:revision>23</cp:revision>
  <dcterms:created xsi:type="dcterms:W3CDTF">2022-10-17T06:20:50Z</dcterms:created>
  <dcterms:modified xsi:type="dcterms:W3CDTF">2022-11-09T08:39:57Z</dcterms:modified>
</cp:coreProperties>
</file>