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1" r:id="rId1"/>
  </p:sldMasterIdLst>
  <p:sldIdLst>
    <p:sldId id="300" r:id="rId2"/>
    <p:sldId id="256" r:id="rId3"/>
    <p:sldId id="258" r:id="rId4"/>
    <p:sldId id="257"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301" r:id="rId22"/>
    <p:sldId id="291" r:id="rId23"/>
    <p:sldId id="292" r:id="rId24"/>
    <p:sldId id="293" r:id="rId25"/>
    <p:sldId id="295" r:id="rId26"/>
    <p:sldId id="296" r:id="rId27"/>
    <p:sldId id="297" r:id="rId28"/>
    <p:sldId id="294" r:id="rId29"/>
    <p:sldId id="298" r:id="rId30"/>
    <p:sldId id="275" r:id="rId31"/>
    <p:sldId id="276" r:id="rId32"/>
    <p:sldId id="277" r:id="rId33"/>
    <p:sldId id="278" r:id="rId34"/>
    <p:sldId id="279" r:id="rId35"/>
    <p:sldId id="280" r:id="rId36"/>
    <p:sldId id="281" r:id="rId37"/>
    <p:sldId id="282" r:id="rId38"/>
    <p:sldId id="283" r:id="rId39"/>
    <p:sldId id="284" r:id="rId40"/>
    <p:sldId id="285" r:id="rId41"/>
    <p:sldId id="286" r:id="rId42"/>
    <p:sldId id="287" r:id="rId43"/>
    <p:sldId id="288"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40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66821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0962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37271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5311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7881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6045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24797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11929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95276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58451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585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31622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5632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52326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4994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8/30/2022</a:t>
            </a:fld>
            <a:endParaRPr lang="en-US" dirty="0"/>
          </a:p>
        </p:txBody>
      </p:sp>
    </p:spTree>
    <p:extLst>
      <p:ext uri="{BB962C8B-B14F-4D97-AF65-F5344CB8AC3E}">
        <p14:creationId xmlns:p14="http://schemas.microsoft.com/office/powerpoint/2010/main" val="1324264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8/30/2022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9915617"/>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734" r:id="rId13"/>
    <p:sldLayoutId id="2147483735" r:id="rId14"/>
    <p:sldLayoutId id="2147483736" r:id="rId15"/>
    <p:sldLayoutId id="2147483737"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45979" y="2230798"/>
            <a:ext cx="7766936" cy="1646302"/>
          </a:xfrm>
        </p:spPr>
        <p:txBody>
          <a:bodyPr/>
          <a:lstStyle/>
          <a:p>
            <a:pPr algn="l"/>
            <a:r>
              <a:rPr lang="en-US" dirty="0" smtClean="0"/>
              <a:t>In the name of God </a:t>
            </a:r>
            <a:endParaRPr lang="fa-IR" dirty="0"/>
          </a:p>
        </p:txBody>
      </p:sp>
    </p:spTree>
    <p:extLst>
      <p:ext uri="{BB962C8B-B14F-4D97-AF65-F5344CB8AC3E}">
        <p14:creationId xmlns:p14="http://schemas.microsoft.com/office/powerpoint/2010/main" val="2257492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Methods</a:t>
            </a:r>
            <a:r>
              <a:rPr lang="en-US" dirty="0"/>
              <a:t/>
            </a:r>
            <a:br>
              <a:rPr lang="en-US" dirty="0"/>
            </a:br>
            <a:endParaRPr lang="fa-IR" dirty="0"/>
          </a:p>
        </p:txBody>
      </p:sp>
      <p:sp>
        <p:nvSpPr>
          <p:cNvPr id="3" name="Content Placeholder 2"/>
          <p:cNvSpPr>
            <a:spLocks noGrp="1"/>
          </p:cNvSpPr>
          <p:nvPr>
            <p:ph idx="1"/>
          </p:nvPr>
        </p:nvSpPr>
        <p:spPr>
          <a:xfrm>
            <a:off x="768096" y="1444753"/>
            <a:ext cx="8505906" cy="4596610"/>
          </a:xfrm>
        </p:spPr>
        <p:txBody>
          <a:bodyPr>
            <a:normAutofit/>
          </a:bodyPr>
          <a:lstStyle/>
          <a:p>
            <a:pPr marL="0" indent="0">
              <a:buNone/>
            </a:pPr>
            <a:r>
              <a:rPr lang="fa-IR" dirty="0">
                <a:latin typeface="Arial" panose="020B0604020202020204" pitchFamily="34" charset="0"/>
                <a:cs typeface="Arial" panose="020B0604020202020204" pitchFamily="34" charset="0"/>
              </a:rPr>
              <a:t>این بررسی سیستماتیک مطابق با استانداردهای بین المللی </a:t>
            </a:r>
            <a:r>
              <a:rPr lang="fa-IR" dirty="0" smtClean="0">
                <a:latin typeface="Arial" panose="020B0604020202020204" pitchFamily="34" charset="0"/>
                <a:cs typeface="Arial" panose="020B0604020202020204" pitchFamily="34" charset="0"/>
              </a:rPr>
              <a:t>انجام </a:t>
            </a:r>
            <a:r>
              <a:rPr lang="fa-IR" dirty="0">
                <a:latin typeface="Arial" panose="020B0604020202020204" pitchFamily="34" charset="0"/>
                <a:cs typeface="Arial" panose="020B0604020202020204" pitchFamily="34" charset="0"/>
              </a:rPr>
              <a:t>شد و گزارش بررسی های </a:t>
            </a:r>
            <a:r>
              <a:rPr lang="fa-IR" dirty="0" smtClean="0">
                <a:latin typeface="Arial" panose="020B0604020202020204" pitchFamily="34" charset="0"/>
                <a:cs typeface="Arial" panose="020B0604020202020204" pitchFamily="34" charset="0"/>
              </a:rPr>
              <a:t>سیستماتیک تمام متون منتشر </a:t>
            </a:r>
            <a:r>
              <a:rPr lang="fa-IR" dirty="0">
                <a:latin typeface="Arial" panose="020B0604020202020204" pitchFamily="34" charset="0"/>
                <a:cs typeface="Arial" panose="020B0604020202020204" pitchFamily="34" charset="0"/>
              </a:rPr>
              <a:t>شده تا 7 سپتامبر 2020 گزارش شده است، </a:t>
            </a:r>
            <a:r>
              <a:rPr lang="fa-IR" dirty="0" smtClean="0">
                <a:latin typeface="Arial" panose="020B0604020202020204" pitchFamily="34" charset="0"/>
                <a:cs typeface="Arial" panose="020B0604020202020204" pitchFamily="34" charset="0"/>
              </a:rPr>
              <a:t> </a:t>
            </a:r>
          </a:p>
          <a:p>
            <a:pPr marL="0" indent="0">
              <a:buNone/>
            </a:pPr>
            <a:endParaRPr lang="fa-IR" dirty="0" smtClean="0">
              <a:latin typeface="Arial" panose="020B0604020202020204" pitchFamily="34" charset="0"/>
              <a:cs typeface="Arial" panose="020B0604020202020204" pitchFamily="34" charset="0"/>
            </a:endParaRPr>
          </a:p>
          <a:p>
            <a:pPr marL="0" indent="0">
              <a:buNone/>
            </a:pPr>
            <a:r>
              <a:rPr lang="fa-IR" dirty="0" smtClean="0">
                <a:latin typeface="Arial" panose="020B0604020202020204" pitchFamily="34" charset="0"/>
                <a:cs typeface="Arial" panose="020B0604020202020204" pitchFamily="34" charset="0"/>
              </a:rPr>
              <a:t>هدف </a:t>
            </a:r>
            <a:r>
              <a:rPr lang="fa-IR" dirty="0">
                <a:latin typeface="Arial" panose="020B0604020202020204" pitchFamily="34" charset="0"/>
                <a:cs typeface="Arial" panose="020B0604020202020204" pitchFamily="34" charset="0"/>
              </a:rPr>
              <a:t>ما بررسی این بود که چگونه اپیدمیولوژی آبله میمون تکامل یافته است </a:t>
            </a:r>
            <a:r>
              <a:rPr lang="fa-IR" dirty="0" smtClean="0">
                <a:latin typeface="Arial" panose="020B0604020202020204" pitchFamily="34" charset="0"/>
                <a:cs typeface="Arial" panose="020B0604020202020204" pitchFamily="34" charset="0"/>
              </a:rPr>
              <a:t/>
            </a:r>
            <a:br>
              <a:rPr lang="fa-IR" dirty="0" smtClean="0">
                <a:latin typeface="Arial" panose="020B0604020202020204" pitchFamily="34" charset="0"/>
                <a:cs typeface="Arial" panose="020B0604020202020204" pitchFamily="34" charset="0"/>
              </a:rPr>
            </a:br>
            <a:r>
              <a:rPr lang="fa-IR" dirty="0" smtClean="0">
                <a:latin typeface="Arial" panose="020B0604020202020204" pitchFamily="34" charset="0"/>
                <a:cs typeface="Arial" panose="020B0604020202020204" pitchFamily="34" charset="0"/>
              </a:rPr>
              <a:t>در </a:t>
            </a:r>
            <a:r>
              <a:rPr lang="fa-IR" dirty="0">
                <a:latin typeface="Arial" panose="020B0604020202020204" pitchFamily="34" charset="0"/>
                <a:cs typeface="Arial" panose="020B0604020202020204" pitchFamily="34" charset="0"/>
              </a:rPr>
              <a:t>مورد بروز، ویژگی های مورد، کلادها، انتقال، و میزان مرگ و میر مورد همچنین به دنبال کشف عوامل خطر برای ابتلا به آبله میمون انسانی بود</a:t>
            </a:r>
            <a:r>
              <a:rPr lang="fa-IR" dirty="0" smtClean="0">
                <a:latin typeface="Arial" panose="020B0604020202020204" pitchFamily="34" charset="0"/>
                <a:cs typeface="Arial" panose="020B0604020202020204" pitchFamily="34" charset="0"/>
              </a:rPr>
              <a:t>.</a:t>
            </a:r>
          </a:p>
          <a:p>
            <a:pPr marL="0" indent="0">
              <a:buNone/>
            </a:pPr>
            <a:endParaRPr lang="fa-IR" dirty="0">
              <a:latin typeface="Arial" panose="020B0604020202020204" pitchFamily="34" charset="0"/>
              <a:cs typeface="Arial" panose="020B0604020202020204" pitchFamily="34" charset="0"/>
            </a:endParaRPr>
          </a:p>
          <a:p>
            <a:pPr marL="0" indent="0">
              <a:buNone/>
            </a:pPr>
            <a:r>
              <a:rPr lang="fa-IR" dirty="0">
                <a:latin typeface="Arial" panose="020B0604020202020204" pitchFamily="34" charset="0"/>
                <a:cs typeface="Arial" panose="020B0604020202020204" pitchFamily="34" charset="0"/>
              </a:rPr>
              <a:t>مقالاتی که به نظر می‌رسید حاوی داده‌های مرتبط برای اهداف بازبینی بودند، که شامل تمام جمعیت های سنی برای غربالگری متن کامل انتخاب </a:t>
            </a:r>
            <a:r>
              <a:rPr lang="fa-IR" dirty="0" smtClean="0">
                <a:latin typeface="Arial" panose="020B0604020202020204" pitchFamily="34" charset="0"/>
                <a:cs typeface="Arial" panose="020B0604020202020204" pitchFamily="34" charset="0"/>
              </a:rPr>
              <a:t>شدند</a:t>
            </a:r>
          </a:p>
          <a:p>
            <a:pPr marL="0" indent="0">
              <a:buNone/>
            </a:pPr>
            <a:endParaRPr lang="fa-IR" dirty="0">
              <a:latin typeface="Arial" panose="020B0604020202020204" pitchFamily="34" charset="0"/>
              <a:cs typeface="Arial" panose="020B0604020202020204" pitchFamily="34" charset="0"/>
            </a:endParaRPr>
          </a:p>
          <a:p>
            <a:pPr marL="0" indent="0">
              <a:buNone/>
            </a:pPr>
            <a:r>
              <a:rPr lang="fa-IR" dirty="0">
                <a:latin typeface="Arial" panose="020B0604020202020204" pitchFamily="34" charset="0"/>
                <a:cs typeface="Arial" panose="020B0604020202020204" pitchFamily="34" charset="0"/>
              </a:rPr>
              <a:t>مطالعات غیر انسانی مستثنی شدند، مطالعات مدل‌سازی که داده‌های اصلی را ارائه نمی‌دهند، مقالاتی که عمدتاً بر آبله متمرکز شده‌اند، و مقالاتی با داده های غیر مرتبط با موضوعات مورد </a:t>
            </a:r>
            <a:r>
              <a:rPr lang="fa-IR" dirty="0" smtClean="0">
                <a:latin typeface="Arial" panose="020B0604020202020204" pitchFamily="34" charset="0"/>
                <a:cs typeface="Arial" panose="020B0604020202020204" pitchFamily="34" charset="0"/>
              </a:rPr>
              <a:t>علاقه.</a:t>
            </a:r>
            <a:endParaRPr lang="fa-IR" dirty="0">
              <a:latin typeface="Arial" panose="020B0604020202020204" pitchFamily="34" charset="0"/>
              <a:cs typeface="Arial" panose="020B0604020202020204" pitchFamily="34" charset="0"/>
            </a:endParaRPr>
          </a:p>
          <a:p>
            <a:pPr marL="0" indent="0">
              <a:buNone/>
            </a:pPr>
            <a:endParaRPr lang="fa-IR" dirty="0">
              <a:latin typeface="Arial" panose="020B0604020202020204" pitchFamily="34" charset="0"/>
              <a:cs typeface="Arial" panose="020B0604020202020204" pitchFamily="34" charset="0"/>
            </a:endParaRPr>
          </a:p>
          <a:p>
            <a:pPr marL="0" indent="0">
              <a:buNone/>
            </a:pPr>
            <a:endParaRPr lang="fa-IR" dirty="0">
              <a:latin typeface="Arial" panose="020B0604020202020204" pitchFamily="34" charset="0"/>
              <a:cs typeface="Arial" panose="020B0604020202020204" pitchFamily="34" charset="0"/>
            </a:endParaRPr>
          </a:p>
          <a:p>
            <a:pPr marL="0" indent="0">
              <a:buNone/>
            </a:pPr>
            <a:endParaRPr lang="fa-I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7141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6478" y="1282982"/>
            <a:ext cx="8759274" cy="5575018"/>
          </a:xfrm>
        </p:spPr>
        <p:txBody>
          <a:bodyPr>
            <a:normAutofit/>
          </a:bodyPr>
          <a:lstStyle/>
          <a:p>
            <a:pPr marL="0" indent="0">
              <a:buNone/>
            </a:pPr>
            <a:r>
              <a:rPr lang="fa-IR" dirty="0" smtClean="0">
                <a:latin typeface="Arial" panose="020B0604020202020204" pitchFamily="34" charset="0"/>
                <a:cs typeface="Arial" panose="020B0604020202020204" pitchFamily="34" charset="0"/>
              </a:rPr>
              <a:t>سپس </a:t>
            </a:r>
            <a:r>
              <a:rPr lang="fa-IR" dirty="0">
                <a:latin typeface="Arial" panose="020B0604020202020204" pitchFamily="34" charset="0"/>
                <a:cs typeface="Arial" panose="020B0604020202020204" pitchFamily="34" charset="0"/>
              </a:rPr>
              <a:t>مقالات </a:t>
            </a:r>
            <a:r>
              <a:rPr lang="fa-IR" dirty="0" smtClean="0">
                <a:latin typeface="Arial" panose="020B0604020202020204" pitchFamily="34" charset="0"/>
                <a:cs typeface="Arial" panose="020B0604020202020204" pitchFamily="34" charset="0"/>
              </a:rPr>
              <a:t>بررسی </a:t>
            </a:r>
            <a:r>
              <a:rPr lang="fa-IR" dirty="0">
                <a:latin typeface="Arial" panose="020B0604020202020204" pitchFamily="34" charset="0"/>
                <a:cs typeface="Arial" panose="020B0604020202020204" pitchFamily="34" charset="0"/>
              </a:rPr>
              <a:t>شدند تا مشخص شود که آیا در حداقل یکی از اهداف بررسی برآورده </a:t>
            </a:r>
            <a:r>
              <a:rPr lang="fa-IR" dirty="0" smtClean="0">
                <a:latin typeface="Arial" panose="020B0604020202020204" pitchFamily="34" charset="0"/>
                <a:cs typeface="Arial" panose="020B0604020202020204" pitchFamily="34" charset="0"/>
              </a:rPr>
              <a:t>شده است. </a:t>
            </a:r>
          </a:p>
          <a:p>
            <a:pPr marL="0" indent="0">
              <a:buNone/>
            </a:pPr>
            <a:r>
              <a:rPr lang="fa-IR" dirty="0" smtClean="0">
                <a:latin typeface="Arial" panose="020B0604020202020204" pitchFamily="34" charset="0"/>
                <a:cs typeface="Arial" panose="020B0604020202020204" pitchFamily="34" charset="0"/>
              </a:rPr>
              <a:t>در </a:t>
            </a:r>
            <a:r>
              <a:rPr lang="fa-IR" dirty="0">
                <a:latin typeface="Arial" panose="020B0604020202020204" pitchFamily="34" charset="0"/>
                <a:cs typeface="Arial" panose="020B0604020202020204" pitchFamily="34" charset="0"/>
              </a:rPr>
              <a:t>این مرحله مقالات دیگری مانند کنفرانس چکیده ها یا نقدهای روایی نیز حذف شدند</a:t>
            </a:r>
          </a:p>
          <a:p>
            <a:pPr marL="0" indent="0">
              <a:buNone/>
            </a:pPr>
            <a:endParaRPr lang="fa-IR" dirty="0" smtClean="0">
              <a:latin typeface="Arial" panose="020B0604020202020204" pitchFamily="34" charset="0"/>
              <a:cs typeface="Arial" panose="020B0604020202020204" pitchFamily="34" charset="0"/>
            </a:endParaRPr>
          </a:p>
          <a:p>
            <a:pPr marL="0" indent="0">
              <a:buNone/>
            </a:pPr>
            <a:r>
              <a:rPr lang="fa-IR" dirty="0" smtClean="0">
                <a:latin typeface="Arial" panose="020B0604020202020204" pitchFamily="34" charset="0"/>
                <a:cs typeface="Arial" panose="020B0604020202020204" pitchFamily="34" charset="0"/>
              </a:rPr>
              <a:t>مقداری </a:t>
            </a:r>
            <a:r>
              <a:rPr lang="fa-IR" dirty="0">
                <a:latin typeface="Arial" panose="020B0604020202020204" pitchFamily="34" charset="0"/>
                <a:cs typeface="Arial" panose="020B0604020202020204" pitchFamily="34" charset="0"/>
              </a:rPr>
              <a:t>اضافی حذف در این مرحله رخ داد. به عنوان مثال، برای مقالات با نتایج مشابه از مجموعه‌های داده‌ای تا حد زیادی یکسان، تنها یک مقاله گنجانده شده است، که عموماً جدیدترین مقاله </a:t>
            </a:r>
            <a:r>
              <a:rPr lang="fa-IR" dirty="0" smtClean="0">
                <a:latin typeface="Arial" panose="020B0604020202020204" pitchFamily="34" charset="0"/>
                <a:cs typeface="Arial" panose="020B0604020202020204" pitchFamily="34" charset="0"/>
              </a:rPr>
              <a:t>است</a:t>
            </a:r>
          </a:p>
          <a:p>
            <a:pPr marL="0" indent="0">
              <a:buNone/>
            </a:pPr>
            <a:endParaRPr lang="fa-IR" dirty="0">
              <a:latin typeface="Arial" panose="020B0604020202020204" pitchFamily="34" charset="0"/>
              <a:cs typeface="Arial" panose="020B0604020202020204" pitchFamily="34" charset="0"/>
            </a:endParaRPr>
          </a:p>
          <a:p>
            <a:pPr marL="0" indent="0">
              <a:buNone/>
            </a:pPr>
            <a:r>
              <a:rPr lang="fa-IR" dirty="0">
                <a:latin typeface="Arial" panose="020B0604020202020204" pitchFamily="34" charset="0"/>
                <a:cs typeface="Arial" panose="020B0604020202020204" pitchFamily="34" charset="0"/>
              </a:rPr>
              <a:t>در برخی در نمونه‌ها، همپوشانی جزئی داده‌ها وجود داشت، به طوری که مقالات مختلف یکسان را شامل می‌شدند ،</a:t>
            </a:r>
            <a:r>
              <a:rPr lang="fa-IR" dirty="0" smtClean="0">
                <a:latin typeface="Arial" panose="020B0604020202020204" pitchFamily="34" charset="0"/>
                <a:cs typeface="Arial" panose="020B0604020202020204" pitchFamily="34" charset="0"/>
              </a:rPr>
              <a:t>در </a:t>
            </a:r>
            <a:r>
              <a:rPr lang="fa-IR" dirty="0">
                <a:latin typeface="Arial" panose="020B0604020202020204" pitchFamily="34" charset="0"/>
                <a:cs typeface="Arial" panose="020B0604020202020204" pitchFamily="34" charset="0"/>
              </a:rPr>
              <a:t>این مواقع فقط موارد منحصر به فرد در هر مقاله بود در برگه استخراج داده ها گنجانده شده است</a:t>
            </a:r>
          </a:p>
          <a:p>
            <a:pPr marL="0" indent="0">
              <a:buNone/>
            </a:pPr>
            <a:endParaRPr lang="fa-IR" dirty="0"/>
          </a:p>
        </p:txBody>
      </p:sp>
    </p:spTree>
    <p:extLst>
      <p:ext uri="{BB962C8B-B14F-4D97-AF65-F5344CB8AC3E}">
        <p14:creationId xmlns:p14="http://schemas.microsoft.com/office/powerpoint/2010/main" val="2184040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21793"/>
            <a:ext cx="8588202" cy="5419570"/>
          </a:xfrm>
        </p:spPr>
        <p:txBody>
          <a:bodyPr/>
          <a:lstStyle/>
          <a:p>
            <a:pPr marL="0" indent="0">
              <a:buNone/>
            </a:pPr>
            <a:r>
              <a:rPr lang="fa-IR" sz="2000" dirty="0">
                <a:latin typeface="Arial" panose="020B0604020202020204" pitchFamily="34" charset="0"/>
                <a:cs typeface="Arial" panose="020B0604020202020204" pitchFamily="34" charset="0"/>
              </a:rPr>
              <a:t>مقالات مناسب برای استخراج از جستجوهای متون، گزارش موردی، شیوع ( طغیان )    بیماری ، تحقیقات، مطالعات اپیدمیولوژیک و مطالعات نظارتی بودند</a:t>
            </a:r>
            <a:r>
              <a:rPr lang="fa-IR" sz="2000" dirty="0" smtClean="0">
                <a:latin typeface="Arial" panose="020B0604020202020204" pitchFamily="34" charset="0"/>
                <a:cs typeface="Arial" panose="020B0604020202020204" pitchFamily="34" charset="0"/>
              </a:rPr>
              <a:t>.</a:t>
            </a:r>
          </a:p>
          <a:p>
            <a:pPr marL="0" indent="0">
              <a:buNone/>
            </a:pPr>
            <a:endParaRPr lang="fa-IR" sz="2000" dirty="0">
              <a:latin typeface="Arial" panose="020B0604020202020204" pitchFamily="34" charset="0"/>
              <a:cs typeface="Arial" panose="020B0604020202020204" pitchFamily="34" charset="0"/>
            </a:endParaRPr>
          </a:p>
          <a:p>
            <a:pPr marL="0" indent="0">
              <a:buNone/>
            </a:pPr>
            <a:r>
              <a:rPr lang="fa-IR" sz="2000" dirty="0">
                <a:latin typeface="Arial" panose="020B0604020202020204" pitchFamily="34" charset="0"/>
                <a:cs typeface="Arial" panose="020B0604020202020204" pitchFamily="34" charset="0"/>
              </a:rPr>
              <a:t>برای این نوع مقالات، چک لیست های رسمی برای ارزیابی انتقادی موجود نیست، بنابراین هیچ ارزیابی رسمی کیفیت انجام نشد</a:t>
            </a:r>
            <a:r>
              <a:rPr lang="fa-IR" sz="2000" dirty="0" smtClean="0">
                <a:latin typeface="Arial" panose="020B0604020202020204" pitchFamily="34" charset="0"/>
                <a:cs typeface="Arial" panose="020B0604020202020204" pitchFamily="34" charset="0"/>
              </a:rPr>
              <a:t>.</a:t>
            </a:r>
          </a:p>
          <a:p>
            <a:pPr marL="0" indent="0">
              <a:buNone/>
            </a:pPr>
            <a:endParaRPr lang="fa-IR" sz="2000" dirty="0">
              <a:latin typeface="Arial" panose="020B0604020202020204" pitchFamily="34" charset="0"/>
              <a:cs typeface="Arial" panose="020B0604020202020204" pitchFamily="34" charset="0"/>
            </a:endParaRPr>
          </a:p>
          <a:p>
            <a:pPr marL="0" indent="0">
              <a:buNone/>
            </a:pPr>
            <a:r>
              <a:rPr lang="fa-IR" sz="2000" dirty="0">
                <a:latin typeface="Arial" panose="020B0604020202020204" pitchFamily="34" charset="0"/>
                <a:cs typeface="Arial" panose="020B0604020202020204" pitchFamily="34" charset="0"/>
              </a:rPr>
              <a:t>اطلاعات مربوط به کیفیت </a:t>
            </a:r>
            <a:r>
              <a:rPr lang="fa-IR" sz="2000" dirty="0" smtClean="0">
                <a:latin typeface="Arial" panose="020B0604020202020204" pitchFamily="34" charset="0"/>
                <a:cs typeface="Arial" panose="020B0604020202020204" pitchFamily="34" charset="0"/>
              </a:rPr>
              <a:t>مطالعه </a:t>
            </a:r>
            <a:r>
              <a:rPr lang="fa-IR" sz="2000" dirty="0">
                <a:latin typeface="Arial" panose="020B0604020202020204" pitchFamily="34" charset="0"/>
                <a:cs typeface="Arial" panose="020B0604020202020204" pitchFamily="34" charset="0"/>
              </a:rPr>
              <a:t>طبق گزارش نویسندگان مقالات منتخب ،به عنوان نظرات در برگه استخراج داده اضافه شده است.</a:t>
            </a:r>
          </a:p>
          <a:p>
            <a:pPr marL="0" indent="0">
              <a:buNone/>
            </a:pPr>
            <a:endParaRPr lang="fa-IR" dirty="0"/>
          </a:p>
        </p:txBody>
      </p:sp>
    </p:spTree>
    <p:extLst>
      <p:ext uri="{BB962C8B-B14F-4D97-AF65-F5344CB8AC3E}">
        <p14:creationId xmlns:p14="http://schemas.microsoft.com/office/powerpoint/2010/main" val="18817285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atin typeface="Arial" panose="020B0604020202020204" pitchFamily="34" charset="0"/>
                <a:cs typeface="Arial" panose="020B0604020202020204" pitchFamily="34" charset="0"/>
              </a:rPr>
              <a:t>تحلیل تلفیقی</a:t>
            </a:r>
          </a:p>
        </p:txBody>
      </p:sp>
      <p:sp>
        <p:nvSpPr>
          <p:cNvPr id="3" name="Content Placeholder 2"/>
          <p:cNvSpPr>
            <a:spLocks noGrp="1"/>
          </p:cNvSpPr>
          <p:nvPr>
            <p:ph idx="1"/>
          </p:nvPr>
        </p:nvSpPr>
        <p:spPr>
          <a:xfrm>
            <a:off x="677334" y="1298449"/>
            <a:ext cx="8905578" cy="4742914"/>
          </a:xfrm>
        </p:spPr>
        <p:txBody>
          <a:bodyPr>
            <a:normAutofit/>
          </a:bodyPr>
          <a:lstStyle/>
          <a:p>
            <a:pPr marL="0" indent="0">
              <a:buNone/>
            </a:pPr>
            <a:r>
              <a:rPr lang="fa-IR" dirty="0">
                <a:latin typeface="Arial" panose="020B0604020202020204" pitchFamily="34" charset="0"/>
                <a:cs typeface="Arial" panose="020B0604020202020204" pitchFamily="34" charset="0"/>
              </a:rPr>
              <a:t>برای سن عفونت آبله میمون، میانگین وزنی برای میانگین سنی در هر دهه محاسبه </a:t>
            </a:r>
            <a:r>
              <a:rPr lang="fa-IR" dirty="0" smtClean="0">
                <a:latin typeface="Arial" panose="020B0604020202020204" pitchFamily="34" charset="0"/>
                <a:cs typeface="Arial" panose="020B0604020202020204" pitchFamily="34" charset="0"/>
              </a:rPr>
              <a:t>شد.</a:t>
            </a:r>
          </a:p>
          <a:p>
            <a:pPr marL="0" indent="0">
              <a:buNone/>
            </a:pPr>
            <a:endParaRPr lang="fa-IR" dirty="0">
              <a:latin typeface="Arial" panose="020B0604020202020204" pitchFamily="34" charset="0"/>
              <a:cs typeface="Arial" panose="020B0604020202020204" pitchFamily="34" charset="0"/>
            </a:endParaRPr>
          </a:p>
          <a:p>
            <a:pPr marL="0" indent="0">
              <a:buNone/>
            </a:pPr>
            <a:r>
              <a:rPr lang="fa-IR" b="1" u="sng" dirty="0" smtClean="0">
                <a:latin typeface="Arial" panose="020B0604020202020204" pitchFamily="34" charset="0"/>
                <a:cs typeface="Arial" panose="020B0604020202020204" pitchFamily="34" charset="0"/>
              </a:rPr>
              <a:t>داده </a:t>
            </a:r>
            <a:r>
              <a:rPr lang="fa-IR" b="1" u="sng" dirty="0">
                <a:latin typeface="Arial" panose="020B0604020202020204" pitchFamily="34" charset="0"/>
                <a:cs typeface="Arial" panose="020B0604020202020204" pitchFamily="34" charset="0"/>
              </a:rPr>
              <a:t>ها در مورد میزان مرگ و میر یا </a:t>
            </a:r>
            <a:r>
              <a:rPr lang="fa-IR" b="1" u="sng" dirty="0" smtClean="0">
                <a:latin typeface="Arial" panose="020B0604020202020204" pitchFamily="34" charset="0"/>
                <a:cs typeface="Arial" panose="020B0604020202020204" pitchFamily="34" charset="0"/>
              </a:rPr>
              <a:t>همان </a:t>
            </a:r>
            <a:r>
              <a:rPr lang="en-US" b="1" u="sng" dirty="0" smtClean="0">
                <a:latin typeface="Arial" panose="020B0604020202020204" pitchFamily="34" charset="0"/>
                <a:cs typeface="Arial" panose="020B0604020202020204" pitchFamily="34" charset="0"/>
              </a:rPr>
              <a:t>CFR</a:t>
            </a:r>
            <a:r>
              <a:rPr lang="fa-IR" b="1" u="sng" dirty="0" smtClean="0">
                <a:latin typeface="Arial" panose="020B0604020202020204" pitchFamily="34" charset="0"/>
                <a:cs typeface="Arial" panose="020B0604020202020204" pitchFamily="34" charset="0"/>
              </a:rPr>
              <a:t>ادغام شدند </a:t>
            </a:r>
            <a:r>
              <a:rPr lang="fa-IR" b="1" u="sng" dirty="0">
                <a:latin typeface="Arial" panose="020B0604020202020204" pitchFamily="34" charset="0"/>
                <a:cs typeface="Arial" panose="020B0604020202020204" pitchFamily="34" charset="0"/>
              </a:rPr>
              <a:t>و 95% فواصل اطمینان </a:t>
            </a:r>
            <a:r>
              <a:rPr lang="fa-IR" b="1" u="sng" dirty="0" smtClean="0">
                <a:latin typeface="Arial" panose="020B0604020202020204" pitchFamily="34" charset="0"/>
                <a:cs typeface="Arial" panose="020B0604020202020204" pitchFamily="34" charset="0"/>
              </a:rPr>
              <a:t>محاسبه </a:t>
            </a:r>
            <a:r>
              <a:rPr lang="fa-IR" b="1" u="sng" dirty="0">
                <a:latin typeface="Arial" panose="020B0604020202020204" pitchFamily="34" charset="0"/>
                <a:cs typeface="Arial" panose="020B0604020202020204" pitchFamily="34" charset="0"/>
              </a:rPr>
              <a:t>شدند</a:t>
            </a:r>
            <a:r>
              <a:rPr lang="fa-IR" b="1" u="sng" dirty="0" smtClean="0">
                <a:latin typeface="Arial" panose="020B0604020202020204" pitchFamily="34" charset="0"/>
                <a:cs typeface="Arial" panose="020B0604020202020204" pitchFamily="34" charset="0"/>
              </a:rPr>
              <a:t>.</a:t>
            </a:r>
          </a:p>
          <a:p>
            <a:pPr marL="0" indent="0">
              <a:buNone/>
            </a:pPr>
            <a:endParaRPr lang="fa-IR" b="1" u="sng" dirty="0" smtClean="0">
              <a:latin typeface="Arial" panose="020B0604020202020204" pitchFamily="34" charset="0"/>
              <a:cs typeface="Arial" panose="020B0604020202020204" pitchFamily="34" charset="0"/>
            </a:endParaRPr>
          </a:p>
          <a:p>
            <a:pPr marL="0" indent="0">
              <a:buNone/>
            </a:pPr>
            <a:r>
              <a:rPr lang="fa-IR" sz="2000" dirty="0" smtClean="0">
                <a:latin typeface="Arial" panose="020B0604020202020204" pitchFamily="34" charset="0"/>
                <a:cs typeface="Arial" panose="020B0604020202020204" pitchFamily="34" charset="0"/>
              </a:rPr>
              <a:t> </a:t>
            </a:r>
            <a:r>
              <a:rPr lang="fa-IR" sz="2000" dirty="0">
                <a:latin typeface="Arial" panose="020B0604020202020204" pitchFamily="34" charset="0"/>
                <a:cs typeface="Arial" panose="020B0604020202020204" pitchFamily="34" charset="0"/>
              </a:rPr>
              <a:t>با استفاده از روش دقیق دو جمله ای (کلاپر-پیرسون)، هر دو </a:t>
            </a:r>
            <a:r>
              <a:rPr lang="en-US" sz="2000" dirty="0">
                <a:latin typeface="Arial" panose="020B0604020202020204" pitchFamily="34" charset="0"/>
                <a:cs typeface="Arial" panose="020B0604020202020204" pitchFamily="34" charset="0"/>
              </a:rPr>
              <a:t>CFR </a:t>
            </a:r>
            <a:r>
              <a:rPr lang="fa-IR" sz="2000" dirty="0">
                <a:latin typeface="Arial" panose="020B0604020202020204" pitchFamily="34" charset="0"/>
                <a:cs typeface="Arial" panose="020B0604020202020204" pitchFamily="34" charset="0"/>
              </a:rPr>
              <a:t>کلی و </a:t>
            </a:r>
            <a:r>
              <a:rPr lang="en-US" sz="2000" dirty="0">
                <a:latin typeface="Arial" panose="020B0604020202020204" pitchFamily="34" charset="0"/>
                <a:cs typeface="Arial" panose="020B0604020202020204" pitchFamily="34" charset="0"/>
              </a:rPr>
              <a:t>CFR </a:t>
            </a:r>
            <a:r>
              <a:rPr lang="fa-IR" sz="2000" dirty="0">
                <a:latin typeface="Arial" panose="020B0604020202020204" pitchFamily="34" charset="0"/>
                <a:cs typeface="Arial" panose="020B0604020202020204" pitchFamily="34" charset="0"/>
              </a:rPr>
              <a:t>در هر کلاد محاسبه شد. از آنجایی که داده های </a:t>
            </a:r>
            <a:r>
              <a:rPr lang="en-US" sz="2000" dirty="0">
                <a:latin typeface="Arial" panose="020B0604020202020204" pitchFamily="34" charset="0"/>
                <a:cs typeface="Arial" panose="020B0604020202020204" pitchFamily="34" charset="0"/>
              </a:rPr>
              <a:t>clade </a:t>
            </a:r>
            <a:r>
              <a:rPr lang="fa-IR" sz="2000" dirty="0">
                <a:latin typeface="Arial" panose="020B0604020202020204" pitchFamily="34" charset="0"/>
                <a:cs typeface="Arial" panose="020B0604020202020204" pitchFamily="34" charset="0"/>
              </a:rPr>
              <a:t>خاص ،همیشه </a:t>
            </a:r>
            <a:r>
              <a:rPr lang="fa-IR" sz="2000" dirty="0" smtClean="0">
                <a:latin typeface="Arial" panose="020B0604020202020204" pitchFamily="34" charset="0"/>
                <a:cs typeface="Arial" panose="020B0604020202020204" pitchFamily="34" charset="0"/>
              </a:rPr>
              <a:t>درمتون گزارش </a:t>
            </a:r>
            <a:r>
              <a:rPr lang="fa-IR" sz="2000" dirty="0">
                <a:latin typeface="Arial" panose="020B0604020202020204" pitchFamily="34" charset="0"/>
                <a:cs typeface="Arial" panose="020B0604020202020204" pitchFamily="34" charset="0"/>
              </a:rPr>
              <a:t>نشده است، ما از گسترش جغرافیایی کلادها همانطور که توسط </a:t>
            </a:r>
            <a:r>
              <a:rPr lang="en-US" sz="2000" dirty="0">
                <a:latin typeface="Arial" panose="020B0604020202020204" pitchFamily="34" charset="0"/>
                <a:cs typeface="Arial" panose="020B0604020202020204" pitchFamily="34" charset="0"/>
              </a:rPr>
              <a:t>WHO </a:t>
            </a:r>
            <a:r>
              <a:rPr lang="fa-IR" sz="2000" dirty="0">
                <a:latin typeface="Arial" panose="020B0604020202020204" pitchFamily="34" charset="0"/>
                <a:cs typeface="Arial" panose="020B0604020202020204" pitchFamily="34" charset="0"/>
              </a:rPr>
              <a:t>توضیح داده شده است برای اختصاص نوع کلاد استفاده کردیم</a:t>
            </a:r>
            <a:r>
              <a:rPr lang="fa-IR" sz="2000" dirty="0" smtClean="0">
                <a:latin typeface="Arial" panose="020B0604020202020204" pitchFamily="34" charset="0"/>
                <a:cs typeface="Arial" panose="020B0604020202020204" pitchFamily="34" charset="0"/>
              </a:rPr>
              <a:t>.</a:t>
            </a:r>
          </a:p>
          <a:p>
            <a:pPr marL="0" indent="0">
              <a:buNone/>
            </a:pPr>
            <a:endParaRPr lang="fa-IR" sz="2000" dirty="0">
              <a:latin typeface="Arial" panose="020B0604020202020204" pitchFamily="34" charset="0"/>
              <a:cs typeface="Arial" panose="020B0604020202020204" pitchFamily="34" charset="0"/>
            </a:endParaRPr>
          </a:p>
          <a:p>
            <a:pPr marL="0" indent="0">
              <a:buNone/>
            </a:pPr>
            <a:r>
              <a:rPr lang="fa-IR" dirty="0">
                <a:latin typeface="Arial" panose="020B0604020202020204" pitchFamily="34" charset="0"/>
                <a:cs typeface="Arial" panose="020B0604020202020204" pitchFamily="34" charset="0"/>
              </a:rPr>
              <a:t>موارد آبله میمون از </a:t>
            </a:r>
            <a:r>
              <a:rPr lang="en-US" dirty="0">
                <a:latin typeface="Arial" panose="020B0604020202020204" pitchFamily="34" charset="0"/>
                <a:cs typeface="Arial" panose="020B0604020202020204" pitchFamily="34" charset="0"/>
              </a:rPr>
              <a:t>DRC، </a:t>
            </a:r>
            <a:r>
              <a:rPr lang="fa-IR" dirty="0">
                <a:latin typeface="Arial" panose="020B0604020202020204" pitchFamily="34" charset="0"/>
                <a:cs typeface="Arial" panose="020B0604020202020204" pitchFamily="34" charset="0"/>
              </a:rPr>
              <a:t>گابن، جمهوری آفریقای مرکزی (</a:t>
            </a:r>
            <a:r>
              <a:rPr lang="en-US" dirty="0">
                <a:latin typeface="Arial" panose="020B0604020202020204" pitchFamily="34" charset="0"/>
                <a:cs typeface="Arial" panose="020B0604020202020204" pitchFamily="34" charset="0"/>
              </a:rPr>
              <a:t>CAR)، </a:t>
            </a:r>
            <a:r>
              <a:rPr lang="fa-IR" dirty="0">
                <a:latin typeface="Arial" panose="020B0604020202020204" pitchFamily="34" charset="0"/>
                <a:cs typeface="Arial" panose="020B0604020202020204" pitchFamily="34" charset="0"/>
              </a:rPr>
              <a:t>سودان جنوبی</a:t>
            </a:r>
            <a:r>
              <a:rPr lang="fa-IR" dirty="0" smtClean="0">
                <a:latin typeface="Arial" panose="020B0604020202020204" pitchFamily="34" charset="0"/>
                <a:cs typeface="Arial" panose="020B0604020202020204" pitchFamily="34" charset="0"/>
              </a:rPr>
              <a:t>، </a:t>
            </a:r>
            <a:r>
              <a:rPr lang="fa-IR" dirty="0">
                <a:latin typeface="Arial" panose="020B0604020202020204" pitchFamily="34" charset="0"/>
                <a:cs typeface="Arial" panose="020B0604020202020204" pitchFamily="34" charset="0"/>
              </a:rPr>
              <a:t>جمهوری کنگو از طبقه آفریقای مرکزی در نظر گرفته شد، در حالی که در همه </a:t>
            </a:r>
            <a:r>
              <a:rPr lang="fa-IR" dirty="0" smtClean="0">
                <a:latin typeface="Arial" panose="020B0604020202020204" pitchFamily="34" charset="0"/>
                <a:cs typeface="Arial" panose="020B0604020202020204" pitchFamily="34" charset="0"/>
              </a:rPr>
              <a:t>موارد کشورهای </a:t>
            </a:r>
            <a:r>
              <a:rPr lang="fa-IR" dirty="0">
                <a:latin typeface="Arial" panose="020B0604020202020204" pitchFamily="34" charset="0"/>
                <a:cs typeface="Arial" panose="020B0604020202020204" pitchFamily="34" charset="0"/>
              </a:rPr>
              <a:t>دیگر از طبقه غرب آفریقا فرض می شدند. </a:t>
            </a:r>
            <a:endParaRPr lang="fa-IR" dirty="0"/>
          </a:p>
        </p:txBody>
      </p:sp>
    </p:spTree>
    <p:extLst>
      <p:ext uri="{BB962C8B-B14F-4D97-AF65-F5344CB8AC3E}">
        <p14:creationId xmlns:p14="http://schemas.microsoft.com/office/powerpoint/2010/main" val="200806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fa-IR" sz="2000" dirty="0">
                <a:latin typeface="Arial" panose="020B0604020202020204" pitchFamily="34" charset="0"/>
                <a:cs typeface="Arial" panose="020B0604020202020204" pitchFamily="34" charset="0"/>
              </a:rPr>
              <a:t>تعاریف موردی</a:t>
            </a:r>
          </a:p>
          <a:p>
            <a:pPr marL="0" indent="0">
              <a:buNone/>
            </a:pPr>
            <a:r>
              <a:rPr lang="fa-IR" sz="2000" dirty="0">
                <a:latin typeface="Arial" panose="020B0604020202020204" pitchFamily="34" charset="0"/>
                <a:cs typeface="Arial" panose="020B0604020202020204" pitchFamily="34" charset="0"/>
              </a:rPr>
              <a:t>تعاریف موردی در بین منابع استاندارد نشده بودند، اما به طور کلی تعاریف نمایش داده شده </a:t>
            </a:r>
          </a:p>
          <a:p>
            <a:pPr marL="0" indent="0">
              <a:buNone/>
            </a:pPr>
            <a:r>
              <a:rPr lang="fa-IR" sz="2000" dirty="0">
                <a:latin typeface="Arial" panose="020B0604020202020204" pitchFamily="34" charset="0"/>
                <a:cs typeface="Arial" panose="020B0604020202020204" pitchFamily="34" charset="0"/>
              </a:rPr>
              <a:t>در جدول 1 استفاده شد.</a:t>
            </a:r>
          </a:p>
          <a:p>
            <a:pPr marL="0" indent="0">
              <a:buNone/>
            </a:pPr>
            <a:endParaRPr lang="fa-IR" dirty="0"/>
          </a:p>
        </p:txBody>
      </p:sp>
    </p:spTree>
    <p:extLst>
      <p:ext uri="{BB962C8B-B14F-4D97-AF65-F5344CB8AC3E}">
        <p14:creationId xmlns:p14="http://schemas.microsoft.com/office/powerpoint/2010/main" val="1930033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fa-IR" sz="3600" dirty="0" smtClean="0">
                <a:latin typeface="Arial" panose="020B0604020202020204" pitchFamily="34" charset="0"/>
                <a:cs typeface="Arial" panose="020B0604020202020204" pitchFamily="34" charset="0"/>
              </a:rPr>
              <a:t>نتایج:</a:t>
            </a:r>
          </a:p>
          <a:p>
            <a:pPr marL="0" indent="0">
              <a:buNone/>
            </a:pPr>
            <a:r>
              <a:rPr lang="fa-IR" dirty="0" smtClean="0">
                <a:latin typeface="Arial" panose="020B0604020202020204" pitchFamily="34" charset="0"/>
                <a:cs typeface="Arial" panose="020B0604020202020204" pitchFamily="34" charset="0"/>
              </a:rPr>
              <a:t>استراتژی </a:t>
            </a:r>
            <a:r>
              <a:rPr lang="fa-IR" dirty="0">
                <a:latin typeface="Arial" panose="020B0604020202020204" pitchFamily="34" charset="0"/>
                <a:cs typeface="Arial" panose="020B0604020202020204" pitchFamily="34" charset="0"/>
              </a:rPr>
              <a:t>جستجو در مجموع 1995 نشریه، به دست آورد که 129 مورد از آنها برای غربالگری متن کامل انتخاب شدند. از این تعداد 48 مقاله برای استخراج داده ها مناسب بودند. 18 رکورد دیگر </a:t>
            </a:r>
            <a:r>
              <a:rPr lang="fa-IR" dirty="0" smtClean="0">
                <a:latin typeface="Arial" panose="020B0604020202020204" pitchFamily="34" charset="0"/>
                <a:cs typeface="Arial" panose="020B0604020202020204" pitchFamily="34" charset="0"/>
              </a:rPr>
              <a:t>از متون خاکستری </a:t>
            </a:r>
            <a:r>
              <a:rPr lang="fa-IR" dirty="0">
                <a:latin typeface="Arial" panose="020B0604020202020204" pitchFamily="34" charset="0"/>
                <a:cs typeface="Arial" panose="020B0604020202020204" pitchFamily="34" charset="0"/>
              </a:rPr>
              <a:t>(در درجه اول وب سایت </a:t>
            </a:r>
            <a:r>
              <a:rPr lang="en-US" dirty="0">
                <a:latin typeface="Arial" panose="020B0604020202020204" pitchFamily="34" charset="0"/>
                <a:cs typeface="Arial" panose="020B0604020202020204" pitchFamily="34" charset="0"/>
              </a:rPr>
              <a:t>WHO) </a:t>
            </a:r>
            <a:r>
              <a:rPr lang="fa-IR" dirty="0">
                <a:latin typeface="Arial" panose="020B0604020202020204" pitchFamily="34" charset="0"/>
                <a:cs typeface="Arial" panose="020B0604020202020204" pitchFamily="34" charset="0"/>
              </a:rPr>
              <a:t>نیز برای استخراج داده ها گنجانده شد. نمودار جریان </a:t>
            </a:r>
            <a:r>
              <a:rPr lang="en-US" dirty="0">
                <a:latin typeface="Arial" panose="020B0604020202020204" pitchFamily="34" charset="0"/>
                <a:cs typeface="Arial" panose="020B0604020202020204" pitchFamily="34" charset="0"/>
              </a:rPr>
              <a:t>PRISMA </a:t>
            </a:r>
            <a:r>
              <a:rPr lang="fa-IR" dirty="0">
                <a:latin typeface="Arial" panose="020B0604020202020204" pitchFamily="34" charset="0"/>
                <a:cs typeface="Arial" panose="020B0604020202020204" pitchFamily="34" charset="0"/>
              </a:rPr>
              <a:t>از فرآیند انتخاب برای بررسی سیستماتیک در شکل 1 نشان داده شده است.</a:t>
            </a:r>
          </a:p>
          <a:p>
            <a:pPr marL="0" indent="0">
              <a:buNone/>
            </a:pPr>
            <a:endParaRPr lang="fa-IR" dirty="0"/>
          </a:p>
        </p:txBody>
      </p:sp>
    </p:spTree>
    <p:extLst>
      <p:ext uri="{BB962C8B-B14F-4D97-AF65-F5344CB8AC3E}">
        <p14:creationId xmlns:p14="http://schemas.microsoft.com/office/powerpoint/2010/main" val="3613090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609600"/>
            <a:ext cx="8505906" cy="807720"/>
          </a:xfrm>
        </p:spPr>
        <p:txBody>
          <a:bodyPr>
            <a:normAutofit fontScale="90000"/>
          </a:bodyPr>
          <a:lstStyle/>
          <a:p>
            <a:pPr algn="r"/>
            <a:r>
              <a:rPr lang="fa-IR" dirty="0">
                <a:latin typeface="Arial" panose="020B0604020202020204" pitchFamily="34" charset="0"/>
                <a:cs typeface="Arial" panose="020B0604020202020204" pitchFamily="34" charset="0"/>
              </a:rPr>
              <a:t>تعداد گزارش ها بر اساس کشور</a:t>
            </a:r>
            <a:r>
              <a:rPr lang="fa-IR" dirty="0"/>
              <a:t/>
            </a:r>
            <a:br>
              <a:rPr lang="fa-IR" dirty="0"/>
            </a:br>
            <a:endParaRPr lang="fa-IR" dirty="0"/>
          </a:p>
        </p:txBody>
      </p:sp>
      <p:sp>
        <p:nvSpPr>
          <p:cNvPr id="3" name="Content Placeholder 2"/>
          <p:cNvSpPr>
            <a:spLocks noGrp="1"/>
          </p:cNvSpPr>
          <p:nvPr>
            <p:ph idx="1"/>
          </p:nvPr>
        </p:nvSpPr>
        <p:spPr>
          <a:xfrm>
            <a:off x="768096" y="1417321"/>
            <a:ext cx="8505906" cy="4624042"/>
          </a:xfrm>
        </p:spPr>
        <p:txBody>
          <a:bodyPr>
            <a:normAutofit/>
          </a:bodyPr>
          <a:lstStyle/>
          <a:p>
            <a:pPr marL="0" indent="0">
              <a:buNone/>
            </a:pPr>
            <a:endParaRPr lang="fa-IR" sz="2000" dirty="0">
              <a:latin typeface="Arial" panose="020B0604020202020204" pitchFamily="34" charset="0"/>
              <a:cs typeface="Arial" panose="020B0604020202020204" pitchFamily="34" charset="0"/>
            </a:endParaRPr>
          </a:p>
          <a:p>
            <a:pPr marL="0" indent="0">
              <a:buNone/>
            </a:pPr>
            <a:r>
              <a:rPr lang="fa-IR" sz="2000" dirty="0">
                <a:latin typeface="Arial" panose="020B0604020202020204" pitchFamily="34" charset="0"/>
                <a:cs typeface="Arial" panose="020B0604020202020204" pitchFamily="34" charset="0"/>
              </a:rPr>
              <a:t>داده های آبله میمون از </a:t>
            </a:r>
            <a:r>
              <a:rPr lang="en-US" sz="2000" dirty="0">
                <a:latin typeface="Arial" panose="020B0604020202020204" pitchFamily="34" charset="0"/>
                <a:cs typeface="Arial" panose="020B0604020202020204" pitchFamily="34" charset="0"/>
              </a:rPr>
              <a:t>DRC </a:t>
            </a:r>
            <a:r>
              <a:rPr lang="fa-IR" sz="2000" dirty="0">
                <a:latin typeface="Arial" panose="020B0604020202020204" pitchFamily="34" charset="0"/>
                <a:cs typeface="Arial" panose="020B0604020202020204" pitchFamily="34" charset="0"/>
              </a:rPr>
              <a:t>تقریباً یک سوم از مقالات واجد شرایط را تشکیل می دهند</a:t>
            </a:r>
          </a:p>
          <a:p>
            <a:pPr marL="0" indent="0">
              <a:buNone/>
            </a:pPr>
            <a:r>
              <a:rPr lang="fa-IR" sz="2000" dirty="0">
                <a:latin typeface="Arial" panose="020B0604020202020204" pitchFamily="34" charset="0"/>
                <a:cs typeface="Arial" panose="020B0604020202020204" pitchFamily="34" charset="0"/>
              </a:rPr>
              <a:t>مقالات باقی مانده دارای داده های آبله میمون از </a:t>
            </a:r>
            <a:r>
              <a:rPr lang="en-US" sz="2000" dirty="0">
                <a:latin typeface="Arial" panose="020B0604020202020204" pitchFamily="34" charset="0"/>
                <a:cs typeface="Arial" panose="020B0604020202020204" pitchFamily="34" charset="0"/>
              </a:rPr>
              <a:t>CAR  ، </a:t>
            </a:r>
            <a:r>
              <a:rPr lang="fa-IR" sz="2000" dirty="0">
                <a:latin typeface="Arial" panose="020B0604020202020204" pitchFamily="34" charset="0"/>
                <a:cs typeface="Arial" panose="020B0604020202020204" pitchFamily="34" charset="0"/>
              </a:rPr>
              <a:t>ایالات (ایالات متحده) ،نیجریه ،جمهوری کنگو ، سیرالئون، کامرون ، ساحل عاج ، گابن ، بریتانیا ، اسرائیل ، لیبریا ، سنگاپور </a:t>
            </a:r>
            <a:r>
              <a:rPr lang="fa-IR" sz="2000" dirty="0" smtClean="0">
                <a:latin typeface="Arial" panose="020B0604020202020204" pitchFamily="34" charset="0"/>
                <a:cs typeface="Arial" panose="020B0604020202020204" pitchFamily="34" charset="0"/>
              </a:rPr>
              <a:t>و </a:t>
            </a:r>
            <a:r>
              <a:rPr lang="fa-IR" sz="2000" dirty="0">
                <a:latin typeface="Arial" panose="020B0604020202020204" pitchFamily="34" charset="0"/>
                <a:cs typeface="Arial" panose="020B0604020202020204" pitchFamily="34" charset="0"/>
              </a:rPr>
              <a:t>سودان جنوبی بودند.</a:t>
            </a:r>
          </a:p>
          <a:p>
            <a:pPr marL="0" indent="0">
              <a:buNone/>
            </a:pPr>
            <a:r>
              <a:rPr lang="fa-IR" sz="2000" dirty="0">
                <a:latin typeface="Arial" panose="020B0604020202020204" pitchFamily="34" charset="0"/>
                <a:cs typeface="Arial" panose="020B0604020202020204" pitchFamily="34" charset="0"/>
              </a:rPr>
              <a:t>(توجه داشته باشید: دو مقاله ، داده‌های بیش از یک کشور را توصیف کردند، بنابراین تعداد کل مقاله در هر کشور بیش از 48 مقاله است.)</a:t>
            </a:r>
          </a:p>
          <a:p>
            <a:pPr marL="0" indent="0">
              <a:buNone/>
            </a:pPr>
            <a:r>
              <a:rPr lang="fa-IR" sz="2000" dirty="0">
                <a:latin typeface="Arial" panose="020B0604020202020204" pitchFamily="34" charset="0"/>
                <a:cs typeface="Arial" panose="020B0604020202020204" pitchFamily="34" charset="0"/>
              </a:rPr>
              <a:t> 18 گزارش </a:t>
            </a:r>
            <a:r>
              <a:rPr lang="fa-IR" sz="2000" dirty="0" smtClean="0">
                <a:latin typeface="Arial" panose="020B0604020202020204" pitchFamily="34" charset="0"/>
                <a:cs typeface="Arial" panose="020B0604020202020204" pitchFamily="34" charset="0"/>
              </a:rPr>
              <a:t>متون خاکستری </a:t>
            </a:r>
            <a:r>
              <a:rPr lang="fa-IR" sz="2000" dirty="0">
                <a:latin typeface="Arial" panose="020B0604020202020204" pitchFamily="34" charset="0"/>
                <a:cs typeface="Arial" panose="020B0604020202020204" pitchFamily="34" charset="0"/>
              </a:rPr>
              <a:t>از </a:t>
            </a:r>
            <a:r>
              <a:rPr lang="en-US" sz="2000" dirty="0">
                <a:latin typeface="Arial" panose="020B0604020202020204" pitchFamily="34" charset="0"/>
                <a:cs typeface="Arial" panose="020B0604020202020204" pitchFamily="34" charset="0"/>
              </a:rPr>
              <a:t>CAR، DRC، </a:t>
            </a:r>
            <a:r>
              <a:rPr lang="fa-IR" sz="2000" dirty="0">
                <a:latin typeface="Arial" panose="020B0604020202020204" pitchFamily="34" charset="0"/>
                <a:cs typeface="Arial" panose="020B0604020202020204" pitchFamily="34" charset="0"/>
              </a:rPr>
              <a:t>کامرون ، جمهوری کنگو ، لیبریا ، نیجریه ، انگلستان ، و ایالات متحده بودند .</a:t>
            </a:r>
          </a:p>
          <a:p>
            <a:pPr marL="0" indent="0">
              <a:buNone/>
            </a:pPr>
            <a:r>
              <a:rPr lang="fa-IR" sz="2000" dirty="0">
                <a:latin typeface="Arial" panose="020B0604020202020204" pitchFamily="34" charset="0"/>
                <a:cs typeface="Arial" panose="020B0604020202020204" pitchFamily="34" charset="0"/>
              </a:rPr>
              <a:t>همه منابع به جز دو منبع [17،45] در مورد اپیدمیولوژی آبله میمون گزارش دادند.</a:t>
            </a:r>
          </a:p>
          <a:p>
            <a:pPr marL="0" indent="0">
              <a:buNone/>
            </a:pPr>
            <a:r>
              <a:rPr lang="fa-IR" sz="2000" dirty="0">
                <a:latin typeface="Arial" panose="020B0604020202020204" pitchFamily="34" charset="0"/>
                <a:cs typeface="Arial" panose="020B0604020202020204" pitchFamily="34" charset="0"/>
              </a:rPr>
              <a:t>این دو مقاله بررسی شده در مورد عوامل خطر ابتلا به آبله میمون بودند.</a:t>
            </a:r>
          </a:p>
          <a:p>
            <a:pPr marL="0" indent="0">
              <a:buNone/>
            </a:pPr>
            <a:endParaRPr lang="fa-IR" dirty="0"/>
          </a:p>
        </p:txBody>
      </p:sp>
    </p:spTree>
    <p:extLst>
      <p:ext uri="{BB962C8B-B14F-4D97-AF65-F5344CB8AC3E}">
        <p14:creationId xmlns:p14="http://schemas.microsoft.com/office/powerpoint/2010/main" val="2511330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جدول 1</a:t>
            </a:r>
            <a:endParaRPr lang="fa-I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7357" y="2195691"/>
            <a:ext cx="9768071" cy="3791172"/>
          </a:xfrm>
        </p:spPr>
      </p:pic>
    </p:spTree>
    <p:extLst>
      <p:ext uri="{BB962C8B-B14F-4D97-AF65-F5344CB8AC3E}">
        <p14:creationId xmlns:p14="http://schemas.microsoft.com/office/powerpoint/2010/main" val="1737430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endParaRPr lang="fa-I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6859" y="427694"/>
            <a:ext cx="7684249" cy="5794309"/>
          </a:xfrm>
        </p:spPr>
      </p:pic>
    </p:spTree>
    <p:extLst>
      <p:ext uri="{BB962C8B-B14F-4D97-AF65-F5344CB8AC3E}">
        <p14:creationId xmlns:p14="http://schemas.microsoft.com/office/powerpoint/2010/main" val="36950077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26008"/>
          </a:xfrm>
        </p:spPr>
        <p:txBody>
          <a:bodyPr>
            <a:normAutofit fontScale="90000"/>
          </a:bodyPr>
          <a:lstStyle/>
          <a:p>
            <a:pPr algn="r"/>
            <a:r>
              <a:rPr lang="fa-IR" dirty="0">
                <a:latin typeface="Arial" panose="020B0604020202020204" pitchFamily="34" charset="0"/>
                <a:cs typeface="Arial" panose="020B0604020202020204" pitchFamily="34" charset="0"/>
              </a:rPr>
              <a:t>تعداد موارد بر اساس کشور</a:t>
            </a:r>
            <a:r>
              <a:rPr lang="fa-IR" dirty="0"/>
              <a:t/>
            </a:r>
            <a:br>
              <a:rPr lang="fa-IR" dirty="0"/>
            </a:br>
            <a:endParaRPr lang="fa-IR" dirty="0"/>
          </a:p>
        </p:txBody>
      </p:sp>
      <p:sp>
        <p:nvSpPr>
          <p:cNvPr id="3" name="Content Placeholder 2"/>
          <p:cNvSpPr>
            <a:spLocks noGrp="1"/>
          </p:cNvSpPr>
          <p:nvPr>
            <p:ph idx="1"/>
          </p:nvPr>
        </p:nvSpPr>
        <p:spPr>
          <a:xfrm>
            <a:off x="448056" y="1124712"/>
            <a:ext cx="8825946" cy="5541263"/>
          </a:xfrm>
        </p:spPr>
        <p:txBody>
          <a:bodyPr>
            <a:normAutofit/>
          </a:bodyPr>
          <a:lstStyle/>
          <a:p>
            <a:pPr marL="0" indent="0">
              <a:buNone/>
            </a:pPr>
            <a:endParaRPr lang="fa-IR" sz="2000" dirty="0">
              <a:latin typeface="Arial" panose="020B0604020202020204" pitchFamily="34" charset="0"/>
              <a:cs typeface="Arial" panose="020B0604020202020204" pitchFamily="34" charset="0"/>
            </a:endParaRPr>
          </a:p>
          <a:p>
            <a:pPr marL="0" indent="0">
              <a:buNone/>
            </a:pPr>
            <a:r>
              <a:rPr lang="fa-IR" sz="2000" dirty="0">
                <a:latin typeface="Arial" panose="020B0604020202020204" pitchFamily="34" charset="0"/>
                <a:cs typeface="Arial" panose="020B0604020202020204" pitchFamily="34" charset="0"/>
              </a:rPr>
              <a:t>ما 28 مقاله بررسی </a:t>
            </a:r>
            <a:r>
              <a:rPr lang="fa-IR" sz="2000" dirty="0" smtClean="0">
                <a:latin typeface="Arial" panose="020B0604020202020204" pitchFamily="34" charset="0"/>
                <a:cs typeface="Arial" panose="020B0604020202020204" pitchFamily="34" charset="0"/>
              </a:rPr>
              <a:t>شده و </a:t>
            </a:r>
            <a:r>
              <a:rPr lang="fa-IR" sz="2000" dirty="0">
                <a:latin typeface="Arial" panose="020B0604020202020204" pitchFamily="34" charset="0"/>
                <a:cs typeface="Arial" panose="020B0604020202020204" pitchFamily="34" charset="0"/>
              </a:rPr>
              <a:t>15 گزارش را شناسایی کردیم. </a:t>
            </a:r>
            <a:r>
              <a:rPr lang="fa-IR" sz="2000" dirty="0" smtClean="0">
                <a:latin typeface="Arial" panose="020B0604020202020204" pitchFamily="34" charset="0"/>
                <a:cs typeface="Arial" panose="020B0604020202020204" pitchFamily="34" charset="0"/>
              </a:rPr>
              <a:t>ازمتون خاکستری </a:t>
            </a:r>
            <a:r>
              <a:rPr lang="fa-IR" sz="2000" dirty="0">
                <a:latin typeface="Arial" panose="020B0604020202020204" pitchFamily="34" charset="0"/>
                <a:cs typeface="Arial" panose="020B0604020202020204" pitchFamily="34" charset="0"/>
              </a:rPr>
              <a:t>[6،7،59-65،67-69،72-74] با داده هایی در مورد تعداد تایید شده، احتمالی، و/یا موارد احتمالی آبله میمون در مجموع 1347 مورد و 28815 مورد مشکوک دیگر موارد از جمهوری دموکراتیک کنگو این داده ها در شکل های 2 تا 6 (و جدول </a:t>
            </a:r>
            <a:r>
              <a:rPr lang="en-US" sz="2000" dirty="0">
                <a:latin typeface="Arial" panose="020B0604020202020204" pitchFamily="34" charset="0"/>
                <a:cs typeface="Arial" panose="020B0604020202020204" pitchFamily="34" charset="0"/>
              </a:rPr>
              <a:t>S1) </a:t>
            </a:r>
            <a:r>
              <a:rPr lang="fa-IR" sz="2000" dirty="0">
                <a:latin typeface="Arial" panose="020B0604020202020204" pitchFamily="34" charset="0"/>
                <a:cs typeface="Arial" panose="020B0604020202020204" pitchFamily="34" charset="0"/>
              </a:rPr>
              <a:t>به تفکیک دهه نمایش داده شده اند. با شروع از دهه 1970، زمانی که اولین موارد شناسایی شد [5،42،51].</a:t>
            </a:r>
          </a:p>
          <a:p>
            <a:pPr marL="0" indent="0">
              <a:buNone/>
            </a:pPr>
            <a:r>
              <a:rPr lang="fa-IR" sz="2000" dirty="0">
                <a:latin typeface="Arial" panose="020B0604020202020204" pitchFamily="34" charset="0"/>
                <a:cs typeface="Arial" panose="020B0604020202020204" pitchFamily="34" charset="0"/>
              </a:rPr>
              <a:t>در طول دهه 1970، در مجموع 48 مورد تایید شده و احتمالی آبله میمون </a:t>
            </a:r>
            <a:r>
              <a:rPr lang="fa-IR" sz="2000" dirty="0" smtClean="0">
                <a:latin typeface="Arial" panose="020B0604020202020204" pitchFamily="34" charset="0"/>
                <a:cs typeface="Arial" panose="020B0604020202020204" pitchFamily="34" charset="0"/>
              </a:rPr>
              <a:t>درشش </a:t>
            </a:r>
            <a:r>
              <a:rPr lang="fa-IR" sz="2000" dirty="0">
                <a:latin typeface="Arial" panose="020B0604020202020204" pitchFamily="34" charset="0"/>
                <a:cs typeface="Arial" panose="020B0604020202020204" pitchFamily="34" charset="0"/>
              </a:rPr>
              <a:t>کشور آفریقایی، یعنی جمهوری دموکراتیک کنگو، کامرون، ساحل عاج، لیبریا، نیجریه و سیرا </a:t>
            </a:r>
            <a:r>
              <a:rPr lang="en-US" sz="2000" dirty="0">
                <a:latin typeface="Arial" panose="020B0604020202020204" pitchFamily="34" charset="0"/>
                <a:cs typeface="Arial" panose="020B0604020202020204" pitchFamily="34" charset="0"/>
              </a:rPr>
              <a:t>Leone، </a:t>
            </a:r>
            <a:r>
              <a:rPr lang="fa-IR" sz="2000" dirty="0">
                <a:latin typeface="Arial" panose="020B0604020202020204" pitchFamily="34" charset="0"/>
                <a:cs typeface="Arial" panose="020B0604020202020204" pitchFamily="34" charset="0"/>
              </a:rPr>
              <a:t>با بیشترین موارد در </a:t>
            </a:r>
            <a:r>
              <a:rPr lang="en-US" sz="2000" dirty="0">
                <a:latin typeface="Arial" panose="020B0604020202020204" pitchFamily="34" charset="0"/>
                <a:cs typeface="Arial" panose="020B0604020202020204" pitchFamily="34" charset="0"/>
              </a:rPr>
              <a:t>DRC (n = 38) </a:t>
            </a:r>
            <a:r>
              <a:rPr lang="fa-IR" sz="2000" dirty="0">
                <a:latin typeface="Arial" panose="020B0604020202020204" pitchFamily="34" charset="0"/>
                <a:cs typeface="Arial" panose="020B0604020202020204" pitchFamily="34" charset="0"/>
              </a:rPr>
              <a:t>رخ می دهد (شکل 2)</a:t>
            </a:r>
          </a:p>
          <a:p>
            <a:pPr marL="0" indent="0">
              <a:buNone/>
            </a:pPr>
            <a:r>
              <a:rPr lang="fa-IR" sz="2000" dirty="0">
                <a:latin typeface="Arial" panose="020B0604020202020204" pitchFamily="34" charset="0"/>
                <a:cs typeface="Arial" panose="020B0604020202020204" pitchFamily="34" charset="0"/>
              </a:rPr>
              <a:t>در دهه 1980 نسبت به دهه 1970، افزایش 9 برابری در تعداد تایید شده و موارد احتمالی آبله میمون در </a:t>
            </a:r>
            <a:r>
              <a:rPr lang="en-US" sz="2000" dirty="0">
                <a:latin typeface="Arial" panose="020B0604020202020204" pitchFamily="34" charset="0"/>
                <a:cs typeface="Arial" panose="020B0604020202020204" pitchFamily="34" charset="0"/>
              </a:rPr>
              <a:t>DRC </a:t>
            </a:r>
            <a:r>
              <a:rPr lang="fa-IR" sz="2000" dirty="0">
                <a:latin typeface="Arial" panose="020B0604020202020204" pitchFamily="34" charset="0"/>
                <a:cs typeface="Arial" panose="020B0604020202020204" pitchFamily="34" charset="0"/>
              </a:rPr>
              <a:t>مشاهده شد (</a:t>
            </a:r>
            <a:r>
              <a:rPr lang="en-US" sz="2000" dirty="0">
                <a:latin typeface="Arial" panose="020B0604020202020204" pitchFamily="34" charset="0"/>
                <a:cs typeface="Arial" panose="020B0604020202020204" pitchFamily="34" charset="0"/>
              </a:rPr>
              <a:t>n = 343). </a:t>
            </a:r>
            <a:r>
              <a:rPr lang="fa-IR" sz="2000" dirty="0">
                <a:latin typeface="Arial" panose="020B0604020202020204" pitchFamily="34" charset="0"/>
                <a:cs typeface="Arial" panose="020B0604020202020204" pitchFamily="34" charset="0"/>
              </a:rPr>
              <a:t>علاوه بر این، 14 مورد دیگر</a:t>
            </a:r>
          </a:p>
          <a:p>
            <a:pPr marL="0" indent="0">
              <a:buNone/>
            </a:pPr>
            <a:r>
              <a:rPr lang="fa-IR" sz="2000" dirty="0">
                <a:latin typeface="Arial" panose="020B0604020202020204" pitchFamily="34" charset="0"/>
                <a:cs typeface="Arial" panose="020B0604020202020204" pitchFamily="34" charset="0"/>
              </a:rPr>
              <a:t>در میان چهار کشور آفریقایی دیگر پخش شد (شکل 3)</a:t>
            </a:r>
          </a:p>
          <a:p>
            <a:pPr marL="0" indent="0">
              <a:buNone/>
            </a:pPr>
            <a:r>
              <a:rPr lang="fa-IR" sz="2000" dirty="0">
                <a:latin typeface="Arial" panose="020B0604020202020204" pitchFamily="34" charset="0"/>
                <a:cs typeface="Arial" panose="020B0604020202020204" pitchFamily="34" charset="0"/>
              </a:rPr>
              <a:t>موارد در دهه 1990 با 511 مورد تایید شده، محتمل و/یا ممکن افزایش یافت.</a:t>
            </a:r>
          </a:p>
          <a:p>
            <a:pPr marL="0" indent="0">
              <a:buNone/>
            </a:pPr>
            <a:r>
              <a:rPr lang="fa-IR" sz="2000" dirty="0">
                <a:latin typeface="Arial" panose="020B0604020202020204" pitchFamily="34" charset="0"/>
                <a:cs typeface="Arial" panose="020B0604020202020204" pitchFamily="34" charset="0"/>
              </a:rPr>
              <a:t>موارد آبله میمون در </a:t>
            </a:r>
            <a:r>
              <a:rPr lang="en-US" sz="2000" dirty="0">
                <a:latin typeface="Arial" panose="020B0604020202020204" pitchFamily="34" charset="0"/>
                <a:cs typeface="Arial" panose="020B0604020202020204" pitchFamily="34" charset="0"/>
              </a:rPr>
              <a:t>DRC </a:t>
            </a:r>
            <a:r>
              <a:rPr lang="fa-IR" sz="2000" dirty="0">
                <a:latin typeface="Arial" panose="020B0604020202020204" pitchFamily="34" charset="0"/>
                <a:cs typeface="Arial" panose="020B0604020202020204" pitchFamily="34" charset="0"/>
              </a:rPr>
              <a:t>و 9 مورد تایید شده در گابن گزارش شده است (شکل 4).</a:t>
            </a:r>
          </a:p>
          <a:p>
            <a:pPr marL="0" indent="0">
              <a:buNone/>
            </a:pPr>
            <a:endParaRPr lang="fa-IR" dirty="0"/>
          </a:p>
        </p:txBody>
      </p:sp>
    </p:spTree>
    <p:extLst>
      <p:ext uri="{BB962C8B-B14F-4D97-AF65-F5344CB8AC3E}">
        <p14:creationId xmlns:p14="http://schemas.microsoft.com/office/powerpoint/2010/main" val="3229901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9304" y="1563624"/>
            <a:ext cx="7984699" cy="2487212"/>
          </a:xfrm>
        </p:spPr>
        <p:txBody>
          <a:bodyPr/>
          <a:lstStyle/>
          <a:p>
            <a:pPr algn="l"/>
            <a:r>
              <a:rPr lang="en-US" sz="3200" dirty="0"/>
              <a:t>The changing epidemiology of human </a:t>
            </a:r>
            <a:r>
              <a:rPr lang="en-US" sz="3200" dirty="0" err="1"/>
              <a:t>monkeypox</a:t>
            </a:r>
            <a:r>
              <a:rPr lang="en-US" sz="3200" dirty="0"/>
              <a:t>—A potential threat? A systematic review</a:t>
            </a:r>
            <a:r>
              <a:rPr lang="en-US" dirty="0"/>
              <a:t/>
            </a:r>
            <a:br>
              <a:rPr lang="en-US" dirty="0"/>
            </a:br>
            <a:endParaRPr lang="fa-IR" dirty="0"/>
          </a:p>
        </p:txBody>
      </p:sp>
      <p:sp>
        <p:nvSpPr>
          <p:cNvPr id="3" name="Subtitle 2"/>
          <p:cNvSpPr>
            <a:spLocks noGrp="1"/>
          </p:cNvSpPr>
          <p:nvPr>
            <p:ph type="subTitle" idx="1"/>
          </p:nvPr>
        </p:nvSpPr>
        <p:spPr/>
        <p:txBody>
          <a:bodyPr/>
          <a:lstStyle/>
          <a:p>
            <a:r>
              <a:rPr lang="en-US" dirty="0"/>
              <a:t>RESEARCH ARTICLE</a:t>
            </a:r>
            <a:endParaRPr lang="fa-IR" dirty="0"/>
          </a:p>
        </p:txBody>
      </p:sp>
    </p:spTree>
    <p:extLst>
      <p:ext uri="{BB962C8B-B14F-4D97-AF65-F5344CB8AC3E}">
        <p14:creationId xmlns:p14="http://schemas.microsoft.com/office/powerpoint/2010/main" val="9219216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66929"/>
            <a:ext cx="8942154" cy="5474434"/>
          </a:xfrm>
        </p:spPr>
        <p:txBody>
          <a:bodyPr>
            <a:normAutofit/>
          </a:bodyPr>
          <a:lstStyle/>
          <a:p>
            <a:pPr marL="0" indent="0">
              <a:buNone/>
            </a:pPr>
            <a:r>
              <a:rPr lang="fa-IR" dirty="0">
                <a:latin typeface="Arial" panose="020B0604020202020204" pitchFamily="34" charset="0"/>
                <a:cs typeface="Arial" panose="020B0604020202020204" pitchFamily="34" charset="0"/>
              </a:rPr>
              <a:t>بین سال‌های 2000 تا 2009، موارد آبله میمون در سه کشور آفریقایی (د. لیبریا، نیجریه، سیرالئون و جمهوری کنگو) (شکل 6). در مقایسه با سه دهه آخر قرن بیستم، شیوع بیماری تا سال 2000 در تعداد کل موارد بیشتر و در گزارش های موردی منفرد کمتر بود.</a:t>
            </a:r>
          </a:p>
          <a:p>
            <a:pPr marL="0" indent="0">
              <a:buNone/>
            </a:pPr>
            <a:r>
              <a:rPr lang="fa-IR" dirty="0">
                <a:latin typeface="Arial" panose="020B0604020202020204" pitchFamily="34" charset="0"/>
                <a:cs typeface="Arial" panose="020B0604020202020204" pitchFamily="34" charset="0"/>
              </a:rPr>
              <a:t>جمهوری دموکراتیک کنگو کشوری است که بیشترین آسیب را از آبله میمون گرفته است و هیچ کشور دیگری در طول پنج دهه گذشته موارد آبله میمون را به طور مداوم گزارش نکرده است. با این حال، از سال 2000، تعداد موارد مشکوک، به جای موارد تایید شده، احتمالی و/یا احتمالی، در درجه اول گزارش شده است، همانطور که در شکل 5 (2000-2009) و شکل 6 (2010-2019) نشان داده شده است. . اخیراً، بین ژانویه و سپتامبر 2020، 4594 مورد مشکوک دیگر برای </a:t>
            </a:r>
            <a:r>
              <a:rPr lang="en-US" dirty="0">
                <a:latin typeface="Arial" panose="020B0604020202020204" pitchFamily="34" charset="0"/>
                <a:cs typeface="Arial" panose="020B0604020202020204" pitchFamily="34" charset="0"/>
              </a:rPr>
              <a:t>DRC </a:t>
            </a:r>
            <a:r>
              <a:rPr lang="fa-IR" dirty="0">
                <a:latin typeface="Arial" panose="020B0604020202020204" pitchFamily="34" charset="0"/>
                <a:cs typeface="Arial" panose="020B0604020202020204" pitchFamily="34" charset="0"/>
              </a:rPr>
              <a:t>گزارش شده است [66]. </a:t>
            </a:r>
            <a:endParaRPr lang="fa-IR" dirty="0" smtClean="0">
              <a:latin typeface="Arial" panose="020B0604020202020204" pitchFamily="34" charset="0"/>
              <a:cs typeface="Arial" panose="020B0604020202020204" pitchFamily="34" charset="0"/>
            </a:endParaRPr>
          </a:p>
          <a:p>
            <a:pPr marL="0" indent="0">
              <a:buNone/>
            </a:pPr>
            <a:endParaRPr lang="fa-IR" dirty="0">
              <a:latin typeface="Arial" panose="020B0604020202020204" pitchFamily="34" charset="0"/>
              <a:cs typeface="Arial" panose="020B0604020202020204" pitchFamily="34" charset="0"/>
            </a:endParaRPr>
          </a:p>
          <a:p>
            <a:pPr marL="0" indent="0">
              <a:buNone/>
            </a:pPr>
            <a:r>
              <a:rPr lang="fa-IR" dirty="0" smtClean="0">
                <a:latin typeface="Arial" panose="020B0604020202020204" pitchFamily="34" charset="0"/>
                <a:cs typeface="Arial" panose="020B0604020202020204" pitchFamily="34" charset="0"/>
              </a:rPr>
              <a:t>دومین </a:t>
            </a:r>
            <a:r>
              <a:rPr lang="fa-IR" dirty="0">
                <a:latin typeface="Arial" panose="020B0604020202020204" pitchFamily="34" charset="0"/>
                <a:cs typeface="Arial" panose="020B0604020202020204" pitchFamily="34" charset="0"/>
              </a:rPr>
              <a:t>کشور آسیب دیده نیجریه است، به دلیل 181 مورد تایید شده و احتمالی از شیوع بیماری که در سپتامبر 2017 آغاز </a:t>
            </a:r>
            <a:endParaRPr lang="fa-IR" dirty="0" smtClean="0">
              <a:latin typeface="Arial" panose="020B0604020202020204" pitchFamily="34" charset="0"/>
              <a:cs typeface="Arial" panose="020B0604020202020204" pitchFamily="34" charset="0"/>
            </a:endParaRPr>
          </a:p>
          <a:p>
            <a:pPr marL="0" indent="0">
              <a:buNone/>
            </a:pPr>
            <a:r>
              <a:rPr lang="fa-IR" dirty="0" smtClean="0">
                <a:latin typeface="Arial" panose="020B0604020202020204" pitchFamily="34" charset="0"/>
                <a:cs typeface="Arial" panose="020B0604020202020204" pitchFamily="34" charset="0"/>
              </a:rPr>
              <a:t>سومین </a:t>
            </a:r>
            <a:r>
              <a:rPr lang="fa-IR" dirty="0">
                <a:latin typeface="Arial" panose="020B0604020202020204" pitchFamily="34" charset="0"/>
                <a:cs typeface="Arial" panose="020B0604020202020204" pitchFamily="34" charset="0"/>
              </a:rPr>
              <a:t>و چهارمین کشورهای آسیب دیده با تایید، احتمال و/یا</a:t>
            </a:r>
          </a:p>
          <a:p>
            <a:pPr marL="0" indent="0">
              <a:buNone/>
            </a:pPr>
            <a:r>
              <a:rPr lang="fa-IR" dirty="0">
                <a:latin typeface="Arial" panose="020B0604020202020204" pitchFamily="34" charset="0"/>
                <a:cs typeface="Arial" panose="020B0604020202020204" pitchFamily="34" charset="0"/>
              </a:rPr>
              <a:t>موارد احتمالی آبله میمون عبارتند از جمهوری کنگو (تعداد = 97) و </a:t>
            </a:r>
            <a:r>
              <a:rPr lang="en-US" dirty="0">
                <a:latin typeface="Arial" panose="020B0604020202020204" pitchFamily="34" charset="0"/>
                <a:cs typeface="Arial" panose="020B0604020202020204" pitchFamily="34" charset="0"/>
              </a:rPr>
              <a:t>CAR (n = 69). </a:t>
            </a:r>
            <a:r>
              <a:rPr lang="fa-IR" dirty="0">
                <a:latin typeface="Arial" panose="020B0604020202020204" pitchFamily="34" charset="0"/>
                <a:cs typeface="Arial" panose="020B0604020202020204" pitchFamily="34" charset="0"/>
              </a:rPr>
              <a:t>همه کشورهای آفریقایی دیگر در پنج دهه گذشته در مجموع کمتر از 20 مورد تایید شده و احتمالی آبله میمون داشتند.</a:t>
            </a:r>
          </a:p>
          <a:p>
            <a:pPr marL="0" indent="0">
              <a:buNone/>
            </a:pPr>
            <a:endParaRPr lang="fa-I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6267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8368" y="960120"/>
            <a:ext cx="8613648" cy="5081243"/>
          </a:xfrm>
        </p:spPr>
        <p:txBody>
          <a:bodyPr>
            <a:normAutofit/>
          </a:bodyPr>
          <a:lstStyle/>
          <a:p>
            <a:pPr marL="0" indent="0">
              <a:buNone/>
            </a:pPr>
            <a:r>
              <a:rPr lang="fa-IR" sz="2000" dirty="0">
                <a:latin typeface="Arial" panose="020B0604020202020204" pitchFamily="34" charset="0"/>
                <a:cs typeface="Arial" panose="020B0604020202020204" pitchFamily="34" charset="0"/>
              </a:rPr>
              <a:t>آبله میمون در خارج از آفریقا تا سال 2003 گزارش نشده بود، زمانی که شیوع 47 مورد تایید شده یا احتمالی در ایالات متحده به دنبال قرار گرفتن در معرض سگ های دشتی خانگی آلوده، که ویروس آبله میمون را از حیوانات عجیب و غریب آلوده وارد شده از غنا به دست آورده بودند، رخ داد </a:t>
            </a:r>
          </a:p>
          <a:p>
            <a:pPr marL="0" indent="0">
              <a:buNone/>
            </a:pPr>
            <a:r>
              <a:rPr lang="fa-IR" sz="2000" dirty="0" smtClean="0">
                <a:latin typeface="Arial" panose="020B0604020202020204" pitchFamily="34" charset="0"/>
                <a:cs typeface="Arial" panose="020B0604020202020204" pitchFamily="34" charset="0"/>
              </a:rPr>
              <a:t>در </a:t>
            </a:r>
            <a:r>
              <a:rPr lang="fa-IR" sz="2000" dirty="0">
                <a:latin typeface="Arial" panose="020B0604020202020204" pitchFamily="34" charset="0"/>
                <a:cs typeface="Arial" panose="020B0604020202020204" pitchFamily="34" charset="0"/>
              </a:rPr>
              <a:t>سال‌های اخیر، موارد متعددی از آبله میمون در سفر وجود داشته است که همگی به دنبال آن در نیجریه قرار گرفتند. یک مورد در اسرائیل در سال </a:t>
            </a:r>
            <a:r>
              <a:rPr lang="fa-IR" sz="2000" dirty="0" smtClean="0">
                <a:latin typeface="Arial" panose="020B0604020202020204" pitchFamily="34" charset="0"/>
                <a:cs typeface="Arial" panose="020B0604020202020204" pitchFamily="34" charset="0"/>
              </a:rPr>
              <a:t>2018 </a:t>
            </a:r>
          </a:p>
          <a:p>
            <a:pPr marL="0" indent="0">
              <a:buNone/>
            </a:pPr>
            <a:r>
              <a:rPr lang="fa-IR" sz="2000" dirty="0" smtClean="0">
                <a:latin typeface="Arial" panose="020B0604020202020204" pitchFamily="34" charset="0"/>
                <a:cs typeface="Arial" panose="020B0604020202020204" pitchFamily="34" charset="0"/>
              </a:rPr>
              <a:t>سه </a:t>
            </a:r>
            <a:r>
              <a:rPr lang="fa-IR" sz="2000" dirty="0">
                <a:latin typeface="Arial" panose="020B0604020202020204" pitchFamily="34" charset="0"/>
                <a:cs typeface="Arial" panose="020B0604020202020204" pitchFamily="34" charset="0"/>
              </a:rPr>
              <a:t>مورد در بریتانیا (دو مورد در سال 2018 </a:t>
            </a:r>
            <a:r>
              <a:rPr lang="fa-IR" sz="2000" dirty="0" smtClean="0">
                <a:latin typeface="Arial" panose="020B0604020202020204" pitchFamily="34" charset="0"/>
                <a:cs typeface="Arial" panose="020B0604020202020204" pitchFamily="34" charset="0"/>
              </a:rPr>
              <a:t>یک </a:t>
            </a:r>
            <a:r>
              <a:rPr lang="fa-IR" sz="2000" dirty="0">
                <a:latin typeface="Arial" panose="020B0604020202020204" pitchFamily="34" charset="0"/>
                <a:cs typeface="Arial" panose="020B0604020202020204" pitchFamily="34" charset="0"/>
              </a:rPr>
              <a:t>مورد در سال </a:t>
            </a:r>
            <a:r>
              <a:rPr lang="fa-IR" sz="2000" dirty="0" smtClean="0">
                <a:latin typeface="Arial" panose="020B0604020202020204" pitchFamily="34" charset="0"/>
                <a:cs typeface="Arial" panose="020B0604020202020204" pitchFamily="34" charset="0"/>
              </a:rPr>
              <a:t>2019</a:t>
            </a:r>
          </a:p>
          <a:p>
            <a:pPr marL="0" indent="0">
              <a:buNone/>
            </a:pPr>
            <a:r>
              <a:rPr lang="fa-IR" sz="2000" dirty="0" smtClean="0">
                <a:latin typeface="Arial" panose="020B0604020202020204" pitchFamily="34" charset="0"/>
                <a:cs typeface="Arial" panose="020B0604020202020204" pitchFamily="34" charset="0"/>
              </a:rPr>
              <a:t>و </a:t>
            </a:r>
            <a:r>
              <a:rPr lang="fa-IR" sz="2000" dirty="0">
                <a:latin typeface="Arial" panose="020B0604020202020204" pitchFamily="34" charset="0"/>
                <a:cs typeface="Arial" panose="020B0604020202020204" pitchFamily="34" charset="0"/>
              </a:rPr>
              <a:t>یک مورد در سنگاپور در سال </a:t>
            </a:r>
            <a:r>
              <a:rPr lang="fa-IR" sz="2000" dirty="0" smtClean="0">
                <a:latin typeface="Arial" panose="020B0604020202020204" pitchFamily="34" charset="0"/>
                <a:cs typeface="Arial" panose="020B0604020202020204" pitchFamily="34" charset="0"/>
              </a:rPr>
              <a:t>2019</a:t>
            </a:r>
          </a:p>
          <a:p>
            <a:pPr marL="0" indent="0">
              <a:buNone/>
            </a:pPr>
            <a:r>
              <a:rPr lang="fa-IR" sz="2000" dirty="0" smtClean="0">
                <a:latin typeface="Arial" panose="020B0604020202020204" pitchFamily="34" charset="0"/>
                <a:cs typeface="Arial" panose="020B0604020202020204" pitchFamily="34" charset="0"/>
              </a:rPr>
              <a:t>مورد </a:t>
            </a:r>
            <a:r>
              <a:rPr lang="fa-IR" sz="2000" dirty="0">
                <a:latin typeface="Arial" panose="020B0604020202020204" pitchFamily="34" charset="0"/>
                <a:cs typeface="Arial" panose="020B0604020202020204" pitchFamily="34" charset="0"/>
              </a:rPr>
              <a:t>چهارم در بریتانیا </a:t>
            </a:r>
            <a:r>
              <a:rPr lang="fa-IR" sz="2000" dirty="0" smtClean="0">
                <a:latin typeface="Arial" panose="020B0604020202020204" pitchFamily="34" charset="0"/>
                <a:cs typeface="Arial" panose="020B0604020202020204" pitchFamily="34" charset="0"/>
              </a:rPr>
              <a:t>نتیجه </a:t>
            </a:r>
            <a:r>
              <a:rPr lang="fa-IR" sz="2000" dirty="0">
                <a:latin typeface="Arial" panose="020B0604020202020204" pitchFamily="34" charset="0"/>
                <a:cs typeface="Arial" panose="020B0604020202020204" pitchFamily="34" charset="0"/>
              </a:rPr>
              <a:t>انتقال بیمارستانی به یک کارمند بهداشتی بود</a:t>
            </a:r>
          </a:p>
        </p:txBody>
      </p:sp>
    </p:spTree>
    <p:extLst>
      <p:ext uri="{BB962C8B-B14F-4D97-AF65-F5344CB8AC3E}">
        <p14:creationId xmlns:p14="http://schemas.microsoft.com/office/powerpoint/2010/main" val="1245295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508761"/>
            <a:ext cx="8731842" cy="4532602"/>
          </a:xfrm>
        </p:spPr>
        <p:txBody>
          <a:bodyPr/>
          <a:lstStyle/>
          <a:p>
            <a:pPr marL="0" indent="0">
              <a:buNone/>
            </a:pPr>
            <a:r>
              <a:rPr lang="fa-IR" sz="2000" dirty="0">
                <a:latin typeface="Arial" panose="020B0604020202020204" pitchFamily="34" charset="0"/>
                <a:cs typeface="Arial" panose="020B0604020202020204" pitchFamily="34" charset="0"/>
              </a:rPr>
              <a:t>تعداد موارد مشکوک در مقابل موارد تایید شده، موارد احتمالی و/یا ممکن</a:t>
            </a:r>
          </a:p>
          <a:p>
            <a:pPr marL="0" indent="0">
              <a:buNone/>
            </a:pPr>
            <a:r>
              <a:rPr lang="fa-IR" sz="2000" dirty="0">
                <a:latin typeface="Arial" panose="020B0604020202020204" pitchFamily="34" charset="0"/>
                <a:cs typeface="Arial" panose="020B0604020202020204" pitchFamily="34" charset="0"/>
              </a:rPr>
              <a:t>15 مقاله بررسی شده و 12 گزارش از نوشته های خاکستری تعداد موارد مشکوک در مقابل موارد تایید شده، موارد احتمالی و/یا ممکن از شیوع های مختلف را تشریح کردند. یک منبع نوشته های خاکستری و همه مقالات به جز دو مورد بررسی شده، تعداد افراد مورد آزمایش را در میان موارد مشکوک توصیف کردند، و این به طور گسترده ای از 5٪ تا 100٪ متفاوت بود، با نسبت موارد آزمایش شده که آبله میمون تایید شده یا احتمالی در محدوده 37.5٪. به 91.7٪ بود. در مقایسه، هیچ یک از 10 گزارش </a:t>
            </a:r>
            <a:r>
              <a:rPr lang="en-US" sz="2000" dirty="0">
                <a:latin typeface="Arial" panose="020B0604020202020204" pitchFamily="34" charset="0"/>
                <a:cs typeface="Arial" panose="020B0604020202020204" pitchFamily="34" charset="0"/>
              </a:rPr>
              <a:t>WHO </a:t>
            </a:r>
            <a:r>
              <a:rPr lang="fa-IR" sz="2000" dirty="0">
                <a:latin typeface="Arial" panose="020B0604020202020204" pitchFamily="34" charset="0"/>
                <a:cs typeface="Arial" panose="020B0604020202020204" pitchFamily="34" charset="0"/>
              </a:rPr>
              <a:t>تعداد موارد مشکوک آزمایش شده را توصیف نمی کند و در هفت مورد از این گزارش ها، درصد موارد تایید شده در بین تمام موارد مشکوک آزمایش شده و غیر آزمایش شده کمتر از 15٪ بوده است.</a:t>
            </a:r>
          </a:p>
          <a:p>
            <a:pPr marL="0" indent="0">
              <a:buNone/>
            </a:pPr>
            <a:endParaRPr lang="fa-IR" dirty="0"/>
          </a:p>
        </p:txBody>
      </p:sp>
    </p:spTree>
    <p:extLst>
      <p:ext uri="{BB962C8B-B14F-4D97-AF65-F5344CB8AC3E}">
        <p14:creationId xmlns:p14="http://schemas.microsoft.com/office/powerpoint/2010/main" val="39358646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tretch>
            <a:fillRect/>
          </a:stretch>
        </p:blipFill>
        <p:spPr>
          <a:xfrm>
            <a:off x="1051560" y="886968"/>
            <a:ext cx="8191007" cy="5029200"/>
          </a:xfrm>
          <a:prstGeom prst="rect">
            <a:avLst/>
          </a:prstGeom>
        </p:spPr>
      </p:pic>
    </p:spTree>
    <p:extLst>
      <p:ext uri="{BB962C8B-B14F-4D97-AF65-F5344CB8AC3E}">
        <p14:creationId xmlns:p14="http://schemas.microsoft.com/office/powerpoint/2010/main" val="1943968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fa-IR" dirty="0" smtClean="0">
                <a:latin typeface="Arial" panose="020B0604020202020204" pitchFamily="34" charset="0"/>
                <a:cs typeface="Arial" panose="020B0604020202020204" pitchFamily="34" charset="0"/>
              </a:rPr>
              <a:t>/1/پنج </a:t>
            </a:r>
            <a:r>
              <a:rPr lang="fa-IR" dirty="0">
                <a:latin typeface="Arial" panose="020B0604020202020204" pitchFamily="34" charset="0"/>
                <a:cs typeface="Arial" panose="020B0604020202020204" pitchFamily="34" charset="0"/>
              </a:rPr>
              <a:t>مورد از کامرون در این جدول گنجانده نشده است، زیرا کلاد در هیچ یک از مقالات گزارش نشده است و </a:t>
            </a:r>
            <a:r>
              <a:rPr lang="en-US" dirty="0">
                <a:latin typeface="Arial" panose="020B0604020202020204" pitchFamily="34" charset="0"/>
                <a:cs typeface="Arial" panose="020B0604020202020204" pitchFamily="34" charset="0"/>
              </a:rPr>
              <a:t>WHO </a:t>
            </a:r>
            <a:r>
              <a:rPr lang="fa-IR" dirty="0">
                <a:latin typeface="Arial" panose="020B0604020202020204" pitchFamily="34" charset="0"/>
                <a:cs typeface="Arial" panose="020B0604020202020204" pitchFamily="34" charset="0"/>
              </a:rPr>
              <a:t>گزارش داده است که کامرون تنها کشوری است که هر دو کلاد در آن شناسایی شده است.</a:t>
            </a:r>
          </a:p>
          <a:p>
            <a:pPr marL="0" indent="0">
              <a:buNone/>
            </a:pPr>
            <a:r>
              <a:rPr lang="fa-IR" dirty="0" smtClean="0">
                <a:latin typeface="Arial" panose="020B0604020202020204" pitchFamily="34" charset="0"/>
                <a:cs typeface="Arial" panose="020B0604020202020204" pitchFamily="34" charset="0"/>
              </a:rPr>
              <a:t>2/موارد </a:t>
            </a:r>
            <a:r>
              <a:rPr lang="fa-IR" dirty="0">
                <a:latin typeface="Arial" panose="020B0604020202020204" pitchFamily="34" charset="0"/>
                <a:cs typeface="Arial" panose="020B0604020202020204" pitchFamily="34" charset="0"/>
              </a:rPr>
              <a:t>مشکوک از جمهوری دموکراتیک کنگو هستند، زیرا تعداد موارد مشکوک به جای موارد تایید شده در درجه اول گزارش شده است.موارد مشکوک برای کشورهای دیگر از زمان آزمایش گزارش نشده است</a:t>
            </a:r>
          </a:p>
          <a:p>
            <a:pPr marL="0" indent="0">
              <a:buNone/>
            </a:pPr>
            <a:r>
              <a:rPr lang="fa-IR" dirty="0">
                <a:latin typeface="Arial" panose="020B0604020202020204" pitchFamily="34" charset="0"/>
                <a:cs typeface="Arial" panose="020B0604020202020204" pitchFamily="34" charset="0"/>
              </a:rPr>
              <a:t>موارد مشکوک به طور کلی انجام شد.</a:t>
            </a:r>
          </a:p>
          <a:p>
            <a:pPr marL="0" indent="0">
              <a:buNone/>
            </a:pPr>
            <a:endParaRPr lang="fa-IR" dirty="0"/>
          </a:p>
        </p:txBody>
      </p:sp>
    </p:spTree>
    <p:extLst>
      <p:ext uri="{BB962C8B-B14F-4D97-AF65-F5344CB8AC3E}">
        <p14:creationId xmlns:p14="http://schemas.microsoft.com/office/powerpoint/2010/main" val="41913598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9768" y="5312664"/>
            <a:ext cx="11349690" cy="1750445"/>
          </a:xfrm>
        </p:spPr>
        <p:txBody>
          <a:bodyPr>
            <a:normAutofit/>
          </a:bodyPr>
          <a:lstStyle/>
          <a:p>
            <a:pPr algn="r"/>
            <a:r>
              <a:rPr lang="fa-IR" sz="2400" dirty="0">
                <a:solidFill>
                  <a:schemeClr val="tx1">
                    <a:lumMod val="50000"/>
                    <a:lumOff val="50000"/>
                  </a:schemeClr>
                </a:solidFill>
                <a:latin typeface="Arial" panose="020B0604020202020204" pitchFamily="34" charset="0"/>
                <a:cs typeface="Arial" panose="020B0604020202020204" pitchFamily="34" charset="0"/>
              </a:rPr>
              <a:t>شکل 7. تکامل تعداد موارد در هر کلاد. برای سال‌های 2000 تا 2019، طبق سیستم گزارش‌دهی جمهوری دموکراتیک کنگو، اعداد کلاد آفریقای مرکزی عمدتاً بر اساس موارد مشکوک است.</a:t>
            </a:r>
          </a:p>
        </p:txBody>
      </p:sp>
      <p:pic>
        <p:nvPicPr>
          <p:cNvPr id="4" name="Content Placeholder 3"/>
          <p:cNvPicPr>
            <a:picLocks noGrp="1" noChangeAspect="1"/>
          </p:cNvPicPr>
          <p:nvPr>
            <p:ph idx="1"/>
          </p:nvPr>
        </p:nvPicPr>
        <p:blipFill>
          <a:blip r:embed="rId2"/>
          <a:stretch>
            <a:fillRect/>
          </a:stretch>
        </p:blipFill>
        <p:spPr>
          <a:xfrm>
            <a:off x="2039112" y="426720"/>
            <a:ext cx="7155588" cy="4681581"/>
          </a:xfrm>
          <a:prstGeom prst="rect">
            <a:avLst/>
          </a:prstGeom>
        </p:spPr>
      </p:pic>
    </p:spTree>
    <p:extLst>
      <p:ext uri="{BB962C8B-B14F-4D97-AF65-F5344CB8AC3E}">
        <p14:creationId xmlns:p14="http://schemas.microsoft.com/office/powerpoint/2010/main" val="4111513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atin typeface="Arial" panose="020B0604020202020204" pitchFamily="34" charset="0"/>
                <a:cs typeface="Arial" panose="020B0604020202020204" pitchFamily="34" charset="0"/>
              </a:rPr>
              <a:t>بروز آبله میمون</a:t>
            </a:r>
            <a:r>
              <a:rPr lang="fa-IR" dirty="0"/>
              <a:t/>
            </a:r>
            <a:br>
              <a:rPr lang="fa-IR" dirty="0"/>
            </a:br>
            <a:endParaRPr lang="fa-IR" dirty="0"/>
          </a:p>
        </p:txBody>
      </p:sp>
      <p:sp>
        <p:nvSpPr>
          <p:cNvPr id="3" name="Content Placeholder 2"/>
          <p:cNvSpPr>
            <a:spLocks noGrp="1"/>
          </p:cNvSpPr>
          <p:nvPr>
            <p:ph idx="1"/>
          </p:nvPr>
        </p:nvSpPr>
        <p:spPr>
          <a:xfrm>
            <a:off x="677334" y="1691641"/>
            <a:ext cx="8850714" cy="4349722"/>
          </a:xfrm>
        </p:spPr>
        <p:txBody>
          <a:bodyPr/>
          <a:lstStyle/>
          <a:p>
            <a:pPr marL="0" indent="0">
              <a:buNone/>
            </a:pPr>
            <a:r>
              <a:rPr lang="fa-IR" dirty="0" smtClean="0">
                <a:latin typeface="Arial" panose="020B0604020202020204" pitchFamily="34" charset="0"/>
                <a:cs typeface="Arial" panose="020B0604020202020204" pitchFamily="34" charset="0"/>
              </a:rPr>
              <a:t>میزان </a:t>
            </a:r>
            <a:r>
              <a:rPr lang="fa-IR" dirty="0">
                <a:latin typeface="Arial" panose="020B0604020202020204" pitchFamily="34" charset="0"/>
                <a:cs typeface="Arial" panose="020B0604020202020204" pitchFamily="34" charset="0"/>
              </a:rPr>
              <a:t>بروز آبله میمون تنها در شش مقاله گزارش شده است که همگی مورد بررسی همتایان قرار گرفته‌اند، </a:t>
            </a:r>
            <a:endParaRPr lang="fa-IR" dirty="0" smtClean="0">
              <a:latin typeface="Arial" panose="020B0604020202020204" pitchFamily="34" charset="0"/>
              <a:cs typeface="Arial" panose="020B0604020202020204" pitchFamily="34" charset="0"/>
            </a:endParaRPr>
          </a:p>
          <a:p>
            <a:pPr marL="0" indent="0">
              <a:buNone/>
            </a:pPr>
            <a:r>
              <a:rPr lang="fa-IR" u="sng" dirty="0" smtClean="0">
                <a:latin typeface="Arial" panose="020B0604020202020204" pitchFamily="34" charset="0"/>
                <a:cs typeface="Arial" panose="020B0604020202020204" pitchFamily="34" charset="0"/>
              </a:rPr>
              <a:t>داده </a:t>
            </a:r>
            <a:r>
              <a:rPr lang="fa-IR" u="sng" dirty="0">
                <a:latin typeface="Arial" panose="020B0604020202020204" pitchFamily="34" charset="0"/>
                <a:cs typeface="Arial" panose="020B0604020202020204" pitchFamily="34" charset="0"/>
              </a:rPr>
              <a:t>های نظارتی موارد مشکوک به آبله میمون در جمهوری دموکراتیک کنگو نشان داد که بروز از 0.64در100000 در سال 2001 به 2.82در100000 در سال 2013 افزایش یافته است </a:t>
            </a:r>
            <a:r>
              <a:rPr lang="fa-IR" dirty="0">
                <a:latin typeface="Arial" panose="020B0604020202020204" pitchFamily="34" charset="0"/>
                <a:cs typeface="Arial" panose="020B0604020202020204" pitchFamily="34" charset="0"/>
              </a:rPr>
              <a:t>(شکل 8). </a:t>
            </a:r>
            <a:endParaRPr lang="fa-IR" dirty="0" smtClean="0">
              <a:latin typeface="Arial" panose="020B0604020202020204" pitchFamily="34" charset="0"/>
              <a:cs typeface="Arial" panose="020B0604020202020204" pitchFamily="34" charset="0"/>
            </a:endParaRPr>
          </a:p>
          <a:p>
            <a:pPr marL="0" indent="0">
              <a:buNone/>
            </a:pPr>
            <a:r>
              <a:rPr lang="fa-IR" dirty="0" smtClean="0">
                <a:latin typeface="Arial" panose="020B0604020202020204" pitchFamily="34" charset="0"/>
                <a:cs typeface="Arial" panose="020B0604020202020204" pitchFamily="34" charset="0"/>
              </a:rPr>
              <a:t>نوامبر </a:t>
            </a:r>
            <a:r>
              <a:rPr lang="fa-IR" dirty="0">
                <a:latin typeface="Arial" panose="020B0604020202020204" pitchFamily="34" charset="0"/>
                <a:cs typeface="Arial" panose="020B0604020202020204" pitchFamily="34" charset="0"/>
              </a:rPr>
              <a:t>2005 و نوامبر 2007، میانگین شیوع تجمعی سالانه آبله میمون تایید شده از 9 منطقه بهداشتی در منطقه سانکورو 5.53 در هر 10000 بود که از 2.18 تا 14.42 در هر 10000 متغیر بود. </a:t>
            </a:r>
            <a:endParaRPr lang="fa-IR" dirty="0" smtClean="0">
              <a:latin typeface="Arial" panose="020B0604020202020204" pitchFamily="34" charset="0"/>
              <a:cs typeface="Arial" panose="020B0604020202020204" pitchFamily="34" charset="0"/>
            </a:endParaRPr>
          </a:p>
          <a:p>
            <a:pPr marL="0" indent="0">
              <a:buNone/>
            </a:pPr>
            <a:r>
              <a:rPr lang="fa-IR" dirty="0" smtClean="0">
                <a:latin typeface="Arial" panose="020B0604020202020204" pitchFamily="34" charset="0"/>
                <a:cs typeface="Arial" panose="020B0604020202020204" pitchFamily="34" charset="0"/>
              </a:rPr>
              <a:t>نرخ </a:t>
            </a:r>
            <a:r>
              <a:rPr lang="fa-IR" dirty="0">
                <a:latin typeface="Arial" panose="020B0604020202020204" pitchFamily="34" charset="0"/>
                <a:cs typeface="Arial" panose="020B0604020202020204" pitchFamily="34" charset="0"/>
              </a:rPr>
              <a:t>کلی حمله تایید شده یا احتمالی آبله میمون در شیوع سال 2015 در جمهوری آفریقای مرکزی 2 مورد در هر 10000 نفر محاسبه شد، در حالی که شیوع در سال 2016 نرخ حمله گزارش شده 50 در هر 10000 برای موارد مشکوک و تایید شده داشت.</a:t>
            </a:r>
          </a:p>
          <a:p>
            <a:pPr marL="0" indent="0">
              <a:buNone/>
            </a:pPr>
            <a:endParaRPr lang="fa-IR" dirty="0"/>
          </a:p>
        </p:txBody>
      </p:sp>
    </p:spTree>
    <p:extLst>
      <p:ext uri="{BB962C8B-B14F-4D97-AF65-F5344CB8AC3E}">
        <p14:creationId xmlns:p14="http://schemas.microsoft.com/office/powerpoint/2010/main" val="6299221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968" y="609600"/>
            <a:ext cx="8387034" cy="643128"/>
          </a:xfrm>
        </p:spPr>
        <p:txBody>
          <a:bodyPr>
            <a:normAutofit fontScale="90000"/>
          </a:bodyPr>
          <a:lstStyle/>
          <a:p>
            <a:pPr algn="r"/>
            <a:r>
              <a:rPr lang="fa-IR" dirty="0">
                <a:latin typeface="Arial" panose="020B0604020202020204" pitchFamily="34" charset="0"/>
                <a:cs typeface="Arial" panose="020B0604020202020204" pitchFamily="34" charset="0"/>
              </a:rPr>
              <a:t>نرخ حمله ثانویه</a:t>
            </a:r>
            <a:r>
              <a:rPr lang="fa-IR" dirty="0"/>
              <a:t/>
            </a:r>
            <a:br>
              <a:rPr lang="fa-IR" dirty="0"/>
            </a:br>
            <a:endParaRPr lang="fa-IR" dirty="0"/>
          </a:p>
        </p:txBody>
      </p:sp>
      <p:sp>
        <p:nvSpPr>
          <p:cNvPr id="3" name="Content Placeholder 2"/>
          <p:cNvSpPr>
            <a:spLocks noGrp="1"/>
          </p:cNvSpPr>
          <p:nvPr>
            <p:ph idx="1"/>
          </p:nvPr>
        </p:nvSpPr>
        <p:spPr>
          <a:xfrm>
            <a:off x="996696" y="1252729"/>
            <a:ext cx="8277306" cy="4788634"/>
          </a:xfrm>
        </p:spPr>
        <p:txBody>
          <a:bodyPr/>
          <a:lstStyle/>
          <a:p>
            <a:pPr marL="0" indent="0">
              <a:buNone/>
            </a:pPr>
            <a:r>
              <a:rPr lang="fa-IR" dirty="0" smtClean="0">
                <a:latin typeface="Arial" panose="020B0604020202020204" pitchFamily="34" charset="0"/>
                <a:cs typeface="Arial" panose="020B0604020202020204" pitchFamily="34" charset="0"/>
              </a:rPr>
              <a:t>تنها </a:t>
            </a:r>
            <a:r>
              <a:rPr lang="fa-IR" dirty="0">
                <a:latin typeface="Arial" panose="020B0604020202020204" pitchFamily="34" charset="0"/>
                <a:cs typeface="Arial" panose="020B0604020202020204" pitchFamily="34" charset="0"/>
              </a:rPr>
              <a:t>16 مقاله با بررسی همتا، نرخ حمله ثانویه را گزارش کردند(نرخ حمله ثانویه) . جزئیات در جدول </a:t>
            </a:r>
            <a:r>
              <a:rPr lang="en-US" dirty="0">
                <a:latin typeface="Arial" panose="020B0604020202020204" pitchFamily="34" charset="0"/>
                <a:cs typeface="Arial" panose="020B0604020202020204" pitchFamily="34" charset="0"/>
              </a:rPr>
              <a:t>S3 </a:t>
            </a:r>
            <a:r>
              <a:rPr lang="fa-IR" dirty="0">
                <a:latin typeface="Arial" panose="020B0604020202020204" pitchFamily="34" charset="0"/>
                <a:cs typeface="Arial" panose="020B0604020202020204" pitchFamily="34" charset="0"/>
              </a:rPr>
              <a:t>ارائه شده است. بررسی این مقالات هیچ گونه تحولی در میزان حمله ثانویه در طول زمان ایجاد نکرد. بیش از نیمی از مقالات (9/16) نرخ حمله ثانویه 0٪ را گزارش کردند، و این در دهه های 1970 تا 2010-2019 را در بر گرفت. به طور مشابه، در همان پنج دهه، نرخ حمله ثانویه از 0.3 تا 10.2٪ در 6/16 مقاله متغیر بود. در مقاله باقی مانده، میانگین نرخ حمله ثانویه 50 درصد در شیوع بیماری در 16 خانوار گزارش شده است.</a:t>
            </a:r>
          </a:p>
          <a:p>
            <a:pPr marL="0" indent="0">
              <a:buNone/>
            </a:pPr>
            <a:endParaRPr lang="fa-IR" dirty="0" smtClean="0"/>
          </a:p>
          <a:p>
            <a:pPr marL="0" indent="0">
              <a:buNone/>
            </a:pPr>
            <a:endParaRPr lang="fa-IR" dirty="0">
              <a:solidFill>
                <a:srgbClr val="00B0F0"/>
              </a:solidFill>
              <a:latin typeface="Arial" panose="020B0604020202020204" pitchFamily="34" charset="0"/>
              <a:cs typeface="Arial" panose="020B0604020202020204" pitchFamily="34" charset="0"/>
            </a:endParaRPr>
          </a:p>
          <a:p>
            <a:pPr marL="0" indent="0">
              <a:buNone/>
            </a:pPr>
            <a:r>
              <a:rPr lang="fa-IR" dirty="0">
                <a:solidFill>
                  <a:srgbClr val="00B0F0"/>
                </a:solidFill>
                <a:latin typeface="Arial" panose="020B0604020202020204" pitchFamily="34" charset="0"/>
                <a:cs typeface="Arial" panose="020B0604020202020204" pitchFamily="34" charset="0"/>
              </a:rPr>
              <a:t>مشخصه </a:t>
            </a:r>
            <a:r>
              <a:rPr lang="fa-IR" dirty="0" smtClean="0">
                <a:solidFill>
                  <a:srgbClr val="00B0F0"/>
                </a:solidFill>
                <a:latin typeface="Arial" panose="020B0604020202020204" pitchFamily="34" charset="0"/>
                <a:cs typeface="Arial" panose="020B0604020202020204" pitchFamily="34" charset="0"/>
              </a:rPr>
              <a:t>های </a:t>
            </a:r>
            <a:r>
              <a:rPr lang="fa-IR" dirty="0">
                <a:solidFill>
                  <a:srgbClr val="00B0F0"/>
                </a:solidFill>
                <a:latin typeface="Arial" panose="020B0604020202020204" pitchFamily="34" charset="0"/>
                <a:cs typeface="Arial" panose="020B0604020202020204" pitchFamily="34" charset="0"/>
              </a:rPr>
              <a:t>جمعیتی</a:t>
            </a:r>
          </a:p>
          <a:p>
            <a:pPr marL="0" indent="0">
              <a:buNone/>
            </a:pPr>
            <a:r>
              <a:rPr lang="fa-IR" dirty="0">
                <a:latin typeface="Arial" panose="020B0604020202020204" pitchFamily="34" charset="0"/>
                <a:cs typeface="Arial" panose="020B0604020202020204" pitchFamily="34" charset="0"/>
              </a:rPr>
              <a:t>اطلاعات مربوط به سن و جنس موارد تایید شده، احتمالی و/یا ممکن آبله میمون در آفریقا در جدول </a:t>
            </a:r>
            <a:r>
              <a:rPr lang="en-US" dirty="0">
                <a:latin typeface="Arial" panose="020B0604020202020204" pitchFamily="34" charset="0"/>
                <a:cs typeface="Arial" panose="020B0604020202020204" pitchFamily="34" charset="0"/>
              </a:rPr>
              <a:t>S4 </a:t>
            </a:r>
            <a:r>
              <a:rPr lang="fa-IR" dirty="0">
                <a:latin typeface="Arial" panose="020B0604020202020204" pitchFamily="34" charset="0"/>
                <a:cs typeface="Arial" panose="020B0604020202020204" pitchFamily="34" charset="0"/>
              </a:rPr>
              <a:t>ارائه شده است. سن در 31 مقاله بررسی شده و در یک گزارش از نوشته های خاکستری و جنسیت افراد در 27 مقاله بررسی شده ارائه شده است. همانطور که در شکل 9 نشان داده شده است، میانگین وزنی میانگین سنی ابتلا به آبله میمون در آفریقا از 4 و 5 سالگی در دهه های 1970 و 1980 به 10 و 21 سالگی در دهه های 2000 و 2010 تبدیل شده است.</a:t>
            </a:r>
          </a:p>
          <a:p>
            <a:pPr marL="0" indent="0">
              <a:buNone/>
            </a:pPr>
            <a:endParaRPr lang="fa-IR" dirty="0"/>
          </a:p>
        </p:txBody>
      </p:sp>
    </p:spTree>
    <p:extLst>
      <p:ext uri="{BB962C8B-B14F-4D97-AF65-F5344CB8AC3E}">
        <p14:creationId xmlns:p14="http://schemas.microsoft.com/office/powerpoint/2010/main" val="23776719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631258" cy="999744"/>
          </a:xfrm>
        </p:spPr>
        <p:txBody>
          <a:bodyPr>
            <a:normAutofit/>
          </a:bodyPr>
          <a:lstStyle/>
          <a:p>
            <a:pPr algn="r"/>
            <a:r>
              <a:rPr lang="fa-IR" sz="2000" dirty="0">
                <a:latin typeface="Arial" panose="020B0604020202020204" pitchFamily="34" charset="0"/>
                <a:cs typeface="Arial" panose="020B0604020202020204" pitchFamily="34" charset="0"/>
              </a:rPr>
              <a:t>شکل 8. میزان بروز موارد مشکوک به آبله میمون در هر 100000 </a:t>
            </a:r>
            <a:r>
              <a:rPr lang="fa-IR" sz="2000" dirty="0" smtClean="0">
                <a:latin typeface="Arial" panose="020B0604020202020204" pitchFamily="34" charset="0"/>
                <a:cs typeface="Arial" panose="020B0604020202020204" pitchFamily="34" charset="0"/>
              </a:rPr>
              <a:t>نفردر </a:t>
            </a:r>
            <a:r>
              <a:rPr lang="fa-IR" sz="2000" dirty="0">
                <a:latin typeface="Arial" panose="020B0604020202020204" pitchFamily="34" charset="0"/>
                <a:cs typeface="Arial" panose="020B0604020202020204" pitchFamily="34" charset="0"/>
              </a:rPr>
              <a:t>جمهوری کنگو، 2001-2013</a:t>
            </a:r>
          </a:p>
        </p:txBody>
      </p:sp>
      <p:pic>
        <p:nvPicPr>
          <p:cNvPr id="4" name="Content Placeholder 3"/>
          <p:cNvPicPr>
            <a:picLocks noGrp="1"/>
          </p:cNvPicPr>
          <p:nvPr>
            <p:ph idx="1"/>
          </p:nvPr>
        </p:nvPicPr>
        <p:blipFill>
          <a:blip r:embed="rId2"/>
          <a:stretch>
            <a:fillRect/>
          </a:stretch>
        </p:blipFill>
        <p:spPr>
          <a:xfrm>
            <a:off x="1646034" y="1325880"/>
            <a:ext cx="7077342" cy="5182489"/>
          </a:xfrm>
          <a:prstGeom prst="rect">
            <a:avLst/>
          </a:prstGeom>
        </p:spPr>
      </p:pic>
    </p:spTree>
    <p:extLst>
      <p:ext uri="{BB962C8B-B14F-4D97-AF65-F5344CB8AC3E}">
        <p14:creationId xmlns:p14="http://schemas.microsoft.com/office/powerpoint/2010/main" val="33134006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1600" dirty="0">
                <a:solidFill>
                  <a:schemeClr val="tx1"/>
                </a:solidFill>
                <a:latin typeface="Arial" panose="020B0604020202020204" pitchFamily="34" charset="0"/>
                <a:cs typeface="Arial" panose="020B0604020202020204" pitchFamily="34" charset="0"/>
              </a:rPr>
              <a:t>شکل 9. سن متوسط و دامنه موارد تایید شده، موارد احتمالی و/یا ممکن آبله میمون در آفریقا در هر دهه. نوارهای آبی بدون محدوده به سن یک مورد اشاره دارد. خط افقی خاکستری نشان دهنده میانگین وزنی است. هیچ داده ای در مورد میانگین سنی برای دهه 1990 قابل بازیابی نیست.</a:t>
            </a:r>
          </a:p>
        </p:txBody>
      </p:sp>
      <p:pic>
        <p:nvPicPr>
          <p:cNvPr id="4" name="Content Placeholder 3"/>
          <p:cNvPicPr>
            <a:picLocks noGrp="1" noChangeAspect="1"/>
          </p:cNvPicPr>
          <p:nvPr>
            <p:ph idx="1"/>
          </p:nvPr>
        </p:nvPicPr>
        <p:blipFill>
          <a:blip r:embed="rId2"/>
          <a:stretch>
            <a:fillRect/>
          </a:stretch>
        </p:blipFill>
        <p:spPr>
          <a:xfrm>
            <a:off x="1463040" y="1404659"/>
            <a:ext cx="7290603" cy="5243029"/>
          </a:xfrm>
          <a:prstGeom prst="rect">
            <a:avLst/>
          </a:prstGeom>
        </p:spPr>
      </p:pic>
    </p:spTree>
    <p:extLst>
      <p:ext uri="{BB962C8B-B14F-4D97-AF65-F5344CB8AC3E}">
        <p14:creationId xmlns:p14="http://schemas.microsoft.com/office/powerpoint/2010/main" val="2583774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7512" y="1280160"/>
            <a:ext cx="8842248" cy="4761203"/>
          </a:xfrm>
        </p:spPr>
        <p:txBody>
          <a:bodyPr/>
          <a:lstStyle/>
          <a:p>
            <a:pPr marL="0" indent="0">
              <a:buNone/>
            </a:pPr>
            <a:r>
              <a:rPr lang="ar-SA" dirty="0">
                <a:latin typeface="Arial" panose="020B0604020202020204" pitchFamily="34" charset="0"/>
                <a:cs typeface="Arial" panose="020B0604020202020204" pitchFamily="34" charset="0"/>
              </a:rPr>
              <a:t>آبله میمون، یک بیماری مشترک بین انسان و </a:t>
            </a:r>
            <a:r>
              <a:rPr lang="ar-SA" dirty="0" smtClean="0">
                <a:latin typeface="Arial" panose="020B0604020202020204" pitchFamily="34" charset="0"/>
                <a:cs typeface="Arial" panose="020B0604020202020204" pitchFamily="34" charset="0"/>
              </a:rPr>
              <a:t>دام</a:t>
            </a:r>
            <a:endParaRPr lang="en-US"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 </a:t>
            </a:r>
            <a:r>
              <a:rPr lang="ar-SA" dirty="0" smtClean="0">
                <a:latin typeface="Arial" panose="020B0604020202020204" pitchFamily="34" charset="0"/>
                <a:cs typeface="Arial" panose="020B0604020202020204" pitchFamily="34" charset="0"/>
              </a:rPr>
              <a:t>توسط </a:t>
            </a:r>
            <a:r>
              <a:rPr lang="ar-SA" dirty="0">
                <a:latin typeface="Arial" panose="020B0604020202020204" pitchFamily="34" charset="0"/>
                <a:cs typeface="Arial" panose="020B0604020202020204" pitchFamily="34" charset="0"/>
              </a:rPr>
              <a:t>یک ارتوپاکس ویروس ایجاد می شود، منجر به بیماری آبله مانند می شود</a:t>
            </a:r>
            <a:endParaRPr lang="en-US" dirty="0">
              <a:latin typeface="Arial" panose="020B0604020202020204" pitchFamily="34" charset="0"/>
              <a:cs typeface="Arial" panose="020B0604020202020204" pitchFamily="34" charset="0"/>
            </a:endParaRPr>
          </a:p>
          <a:p>
            <a:pPr marL="0" indent="0">
              <a:buNone/>
            </a:pPr>
            <a:r>
              <a:rPr lang="ar-SA" dirty="0">
                <a:latin typeface="Arial" panose="020B0604020202020204" pitchFamily="34" charset="0"/>
                <a:cs typeface="Arial" panose="020B0604020202020204" pitchFamily="34" charset="0"/>
              </a:rPr>
              <a:t>از آنجایی که آبله میمون در انسان در ابتدا در سال 1970 در حزب دموکرات تشخیص داده شد</a:t>
            </a:r>
            <a:endParaRPr lang="en-US"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a:t>
            </a:r>
            <a:r>
              <a:rPr lang="ar-SA" dirty="0" smtClean="0">
                <a:latin typeface="Arial" panose="020B0604020202020204" pitchFamily="34" charset="0"/>
                <a:cs typeface="Arial" panose="020B0604020202020204" pitchFamily="34" charset="0"/>
              </a:rPr>
              <a:t>جمهوری </a:t>
            </a:r>
            <a:r>
              <a:rPr lang="ar-SA" dirty="0">
                <a:latin typeface="Arial" panose="020B0604020202020204" pitchFamily="34" charset="0"/>
                <a:cs typeface="Arial" panose="020B0604020202020204" pitchFamily="34" charset="0"/>
              </a:rPr>
              <a:t>کنگو</a:t>
            </a:r>
            <a:r>
              <a:rPr lang="en-US" dirty="0">
                <a:latin typeface="Arial" panose="020B0604020202020204" pitchFamily="34" charset="0"/>
                <a:cs typeface="Arial" panose="020B0604020202020204" pitchFamily="34" charset="0"/>
              </a:rPr>
              <a:t> (DRC</a:t>
            </a:r>
            <a:r>
              <a:rPr lang="ar-SA" dirty="0">
                <a:latin typeface="Arial" panose="020B0604020202020204" pitchFamily="34" charset="0"/>
                <a:cs typeface="Arial" panose="020B0604020202020204" pitchFamily="34" charset="0"/>
              </a:rPr>
              <a:t>به سایر مناطق آفریقا (عمدتاً غرب) گسترش یافته است</a:t>
            </a:r>
            <a:endParaRPr lang="en-US" dirty="0">
              <a:latin typeface="Arial" panose="020B0604020202020204" pitchFamily="34" charset="0"/>
              <a:cs typeface="Arial" panose="020B0604020202020204" pitchFamily="34" charset="0"/>
            </a:endParaRPr>
          </a:p>
          <a:p>
            <a:pPr marL="0" indent="0">
              <a:buNone/>
            </a:pPr>
            <a:r>
              <a:rPr lang="ar-SA" dirty="0" smtClean="0">
                <a:latin typeface="Arial" panose="020B0604020202020204" pitchFamily="34" charset="0"/>
                <a:cs typeface="Arial" panose="020B0604020202020204" pitchFamily="34" charset="0"/>
              </a:rPr>
              <a:t>و </a:t>
            </a:r>
            <a:r>
              <a:rPr lang="ar-SA" dirty="0">
                <a:latin typeface="Arial" panose="020B0604020202020204" pitchFamily="34" charset="0"/>
                <a:cs typeface="Arial" panose="020B0604020202020204" pitchFamily="34" charset="0"/>
              </a:rPr>
              <a:t>مواردی در خارج از آفریقا در سالهای اخیر ظاهر شده است</a:t>
            </a:r>
            <a:endParaRPr lang="en-US" dirty="0">
              <a:latin typeface="Arial" panose="020B0604020202020204" pitchFamily="34" charset="0"/>
              <a:cs typeface="Arial" panose="020B0604020202020204" pitchFamily="34" charset="0"/>
            </a:endParaRPr>
          </a:p>
          <a:p>
            <a:endParaRPr lang="fa-I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19755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298449"/>
            <a:ext cx="9070170" cy="4742914"/>
          </a:xfrm>
        </p:spPr>
        <p:txBody>
          <a:bodyPr>
            <a:normAutofit/>
          </a:bodyPr>
          <a:lstStyle/>
          <a:p>
            <a:pPr marL="0" indent="0">
              <a:buNone/>
            </a:pPr>
            <a:r>
              <a:rPr lang="fa-IR" sz="2000" dirty="0">
                <a:latin typeface="Arial" panose="020B0604020202020204" pitchFamily="34" charset="0"/>
                <a:cs typeface="Arial" panose="020B0604020202020204" pitchFamily="34" charset="0"/>
              </a:rPr>
              <a:t>به طور کلی ، مردان 50 ٪ موارد را در بیشتر شیوع دو یا چند مورد و همچنین در گزارش های مفرد نشان می دهند. موارد خارج از آفریقا نیز بیشتر در مردان و در درجه اول در بزرگسالان رخ داده است</a:t>
            </a:r>
            <a:r>
              <a:rPr lang="fa-IR" sz="2000" dirty="0" smtClean="0">
                <a:latin typeface="Arial" panose="020B0604020202020204" pitchFamily="34" charset="0"/>
                <a:cs typeface="Arial" panose="020B0604020202020204" pitchFamily="34" charset="0"/>
              </a:rPr>
              <a:t>.</a:t>
            </a:r>
          </a:p>
          <a:p>
            <a:pPr marL="0" indent="0">
              <a:buNone/>
            </a:pPr>
            <a:r>
              <a:rPr lang="fa-IR" sz="2000" dirty="0" smtClean="0">
                <a:latin typeface="Arial" panose="020B0604020202020204" pitchFamily="34" charset="0"/>
                <a:cs typeface="Arial" panose="020B0604020202020204" pitchFamily="34" charset="0"/>
              </a:rPr>
              <a:t> </a:t>
            </a:r>
            <a:r>
              <a:rPr lang="fa-IR" sz="2000" dirty="0">
                <a:latin typeface="Arial" panose="020B0604020202020204" pitchFamily="34" charset="0"/>
                <a:cs typeface="Arial" panose="020B0604020202020204" pitchFamily="34" charset="0"/>
              </a:rPr>
              <a:t>فقط نه مقاله بررسی شده توسط همسالان داده های مربوط به شغل را در موارد تأیید شده ، احتمالی و/یا ممکن گزارش دادند</a:t>
            </a:r>
            <a:r>
              <a:rPr lang="fa-IR" sz="2000" dirty="0" smtClean="0">
                <a:latin typeface="Arial" panose="020B0604020202020204" pitchFamily="34" charset="0"/>
                <a:cs typeface="Arial" panose="020B0604020202020204" pitchFamily="34" charset="0"/>
              </a:rPr>
              <a:t>.</a:t>
            </a:r>
          </a:p>
          <a:p>
            <a:pPr marL="0" indent="0">
              <a:buNone/>
            </a:pPr>
            <a:r>
              <a:rPr lang="fa-IR" sz="2000" dirty="0" smtClean="0">
                <a:latin typeface="Arial" panose="020B0604020202020204" pitchFamily="34" charset="0"/>
                <a:cs typeface="Arial" panose="020B0604020202020204" pitchFamily="34" charset="0"/>
              </a:rPr>
              <a:t> </a:t>
            </a:r>
            <a:r>
              <a:rPr lang="fa-IR" sz="2000" dirty="0">
                <a:latin typeface="Arial" panose="020B0604020202020204" pitchFamily="34" charset="0"/>
                <a:cs typeface="Arial" panose="020B0604020202020204" pitchFamily="34" charset="0"/>
              </a:rPr>
              <a:t>مشاغل معمولاً گزارش شده شامل بازرگانان ، دانشجویان ، صنعتگران ، متخصصان مراقبت های بهداشتی ، کشاورزی ، شکار و حمل و نقل است</a:t>
            </a:r>
            <a:r>
              <a:rPr lang="fa-IR" sz="2000" dirty="0" smtClean="0">
                <a:latin typeface="Arial" panose="020B0604020202020204" pitchFamily="34" charset="0"/>
                <a:cs typeface="Arial" panose="020B0604020202020204" pitchFamily="34" charset="0"/>
              </a:rPr>
              <a:t>.</a:t>
            </a:r>
          </a:p>
          <a:p>
            <a:pPr marL="0" indent="0">
              <a:buNone/>
            </a:pPr>
            <a:r>
              <a:rPr lang="fa-IR" sz="2000" dirty="0" smtClean="0">
                <a:latin typeface="Arial" panose="020B0604020202020204" pitchFamily="34" charset="0"/>
                <a:cs typeface="Arial" panose="020B0604020202020204" pitchFamily="34" charset="0"/>
              </a:rPr>
              <a:t> </a:t>
            </a:r>
            <a:r>
              <a:rPr lang="fa-IR" sz="2000" dirty="0">
                <a:latin typeface="Arial" panose="020B0604020202020204" pitchFamily="34" charset="0"/>
                <a:cs typeface="Arial" panose="020B0604020202020204" pitchFamily="34" charset="0"/>
              </a:rPr>
              <a:t>کودکان در 8 ٪ از 91 مورد که در سال اول شیوع اخیر نیجریه گزارش شده بودند ، به عنوان شغل درج شدند (یعنی ، سپتامبر 2017 - </a:t>
            </a:r>
            <a:r>
              <a:rPr lang="en-US" sz="2000" dirty="0">
                <a:latin typeface="Arial" panose="020B0604020202020204" pitchFamily="34" charset="0"/>
                <a:cs typeface="Arial" panose="020B0604020202020204" pitchFamily="34" charset="0"/>
              </a:rPr>
              <a:t>SEP 2018). </a:t>
            </a:r>
            <a:r>
              <a:rPr lang="fa-IR" sz="2000" dirty="0">
                <a:latin typeface="Arial" panose="020B0604020202020204" pitchFamily="34" charset="0"/>
                <a:cs typeface="Arial" panose="020B0604020202020204" pitchFamily="34" charset="0"/>
              </a:rPr>
              <a:t>در میان موارد تأیید شده و بیشتر ایالات متحده 10 از 34 (29 ٪) کمتر از 18 سال سن داشتند.</a:t>
            </a:r>
          </a:p>
        </p:txBody>
      </p:sp>
    </p:spTree>
    <p:extLst>
      <p:ext uri="{BB962C8B-B14F-4D97-AF65-F5344CB8AC3E}">
        <p14:creationId xmlns:p14="http://schemas.microsoft.com/office/powerpoint/2010/main" val="10956644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atin typeface="Arial" panose="020B0604020202020204" pitchFamily="34" charset="0"/>
                <a:cs typeface="Arial" panose="020B0604020202020204" pitchFamily="34" charset="0"/>
              </a:rPr>
              <a:t>•	وضعیت واکسیناسیون آبله:</a:t>
            </a:r>
          </a:p>
        </p:txBody>
      </p:sp>
      <p:sp>
        <p:nvSpPr>
          <p:cNvPr id="3" name="Content Placeholder 2"/>
          <p:cNvSpPr>
            <a:spLocks noGrp="1"/>
          </p:cNvSpPr>
          <p:nvPr>
            <p:ph idx="1"/>
          </p:nvPr>
        </p:nvSpPr>
        <p:spPr>
          <a:xfrm>
            <a:off x="677334" y="1499617"/>
            <a:ext cx="8667834" cy="4752058"/>
          </a:xfrm>
        </p:spPr>
        <p:txBody>
          <a:bodyPr>
            <a:normAutofit/>
          </a:bodyPr>
          <a:lstStyle/>
          <a:p>
            <a:pPr marL="0" indent="0">
              <a:buNone/>
            </a:pPr>
            <a:r>
              <a:rPr lang="fa-IR" sz="2000" dirty="0">
                <a:latin typeface="Arial" panose="020B0604020202020204" pitchFamily="34" charset="0"/>
                <a:cs typeface="Arial" panose="020B0604020202020204" pitchFamily="34" charset="0"/>
              </a:rPr>
              <a:t>در 21 مقاله بررسی شده توسط همسالان ، اطلاعات مربوط به وضعیت واکسیناسیون آبله برای موارد تأیید شده ، احتمالی و/یا احتمالی آبله میمون گزارش شده است. </a:t>
            </a:r>
            <a:endParaRPr lang="fa-IR" sz="2000" dirty="0" smtClean="0">
              <a:latin typeface="Arial" panose="020B0604020202020204" pitchFamily="34" charset="0"/>
              <a:cs typeface="Arial" panose="020B0604020202020204" pitchFamily="34" charset="0"/>
            </a:endParaRPr>
          </a:p>
          <a:p>
            <a:pPr marL="0" indent="0">
              <a:buNone/>
            </a:pPr>
            <a:r>
              <a:rPr lang="fa-IR" sz="2000" dirty="0" smtClean="0">
                <a:latin typeface="Arial" panose="020B0604020202020204" pitchFamily="34" charset="0"/>
                <a:cs typeface="Arial" panose="020B0604020202020204" pitchFamily="34" charset="0"/>
              </a:rPr>
              <a:t>در </a:t>
            </a:r>
            <a:r>
              <a:rPr lang="fa-IR" sz="2000" dirty="0">
                <a:latin typeface="Arial" panose="020B0604020202020204" pitchFamily="34" charset="0"/>
                <a:cs typeface="Arial" panose="020B0604020202020204" pitchFamily="34" charset="0"/>
              </a:rPr>
              <a:t>11 مقاله ، با توصیف شیوع از10 کشور مختلف ، محققان گزارش دادند که هیچ یک از 49 مورد واکسینه نشده است. این کشورها کامرون ، لیبریا ، نیجریه ، سیرالئون ، ماشین ، جمهوری کنگو ، جمهوری دموکراتیک کنگو ، ساحل عاج ، سودان جنوبی و انگلیس بودند</a:t>
            </a:r>
            <a:r>
              <a:rPr lang="fa-IR" sz="2000" dirty="0" smtClean="0">
                <a:latin typeface="Arial" panose="020B0604020202020204" pitchFamily="34" charset="0"/>
                <a:cs typeface="Arial" panose="020B0604020202020204" pitchFamily="34" charset="0"/>
              </a:rPr>
              <a:t>.</a:t>
            </a:r>
          </a:p>
          <a:p>
            <a:pPr marL="0" indent="0">
              <a:buNone/>
            </a:pPr>
            <a:r>
              <a:rPr lang="fa-IR" sz="2000" dirty="0" smtClean="0">
                <a:latin typeface="Arial" panose="020B0604020202020204" pitchFamily="34" charset="0"/>
                <a:cs typeface="Arial" panose="020B0604020202020204" pitchFamily="34" charset="0"/>
              </a:rPr>
              <a:t> </a:t>
            </a:r>
            <a:r>
              <a:rPr lang="fa-IR" sz="2000" dirty="0">
                <a:latin typeface="Arial" panose="020B0604020202020204" pitchFamily="34" charset="0"/>
                <a:cs typeface="Arial" panose="020B0604020202020204" pitchFamily="34" charset="0"/>
              </a:rPr>
              <a:t>شیوع این کشورها اندک بود و یک تا شش مورد در هر شیوع ، به جز جمهوری کنگو با 11 مورد و سودان جنوبی با 19 مورد</a:t>
            </a:r>
            <a:r>
              <a:rPr lang="fa-IR" sz="2000" dirty="0" smtClean="0">
                <a:latin typeface="Arial" panose="020B0604020202020204" pitchFamily="34" charset="0"/>
                <a:cs typeface="Arial" panose="020B0604020202020204" pitchFamily="34" charset="0"/>
              </a:rPr>
              <a:t>.</a:t>
            </a:r>
          </a:p>
          <a:p>
            <a:pPr marL="0" indent="0">
              <a:buNone/>
            </a:pPr>
            <a:r>
              <a:rPr lang="fa-IR" sz="2000" dirty="0" smtClean="0">
                <a:latin typeface="Arial" panose="020B0604020202020204" pitchFamily="34" charset="0"/>
                <a:cs typeface="Arial" panose="020B0604020202020204" pitchFamily="34" charset="0"/>
              </a:rPr>
              <a:t> </a:t>
            </a:r>
            <a:r>
              <a:rPr lang="fa-IR" sz="2000" dirty="0">
                <a:latin typeface="Arial" panose="020B0604020202020204" pitchFamily="34" charset="0"/>
                <a:cs typeface="Arial" panose="020B0604020202020204" pitchFamily="34" charset="0"/>
              </a:rPr>
              <a:t>در 10 مقاله دیگر ، که داده های مربوط به شیوع در جمهوری دموکراتیک کنگو [1981-2013]  و ایالات متحده [2003] را گزارش کرده است ، نسبت موارد آبله میمون با سابقه واکسیناسیون آبله قبلی از 4تا 21 درصد ، نشان می دهد که اکثر موارد (( تقریباً 80-96 ٪) در افراد واکسینه نشده رخ داده است. بیشترین درصد موارد واکسینه شده (21 ٪) در شیوع ایالات متحده یافت شد. در مطالعه ای از موارد تأیید شده و مشکوک در جمهوری آفریقای مرکزی ، 19.2 ٪ (5/26) یک زخم واکسیناسیون آبله داشتند ، و میزان حمله کلی در بین افراد واکسینه شده (95/0/1000) در مقایسه با افراد واکسینه شده کمتر بود (3.6/1000)</a:t>
            </a:r>
          </a:p>
        </p:txBody>
      </p:sp>
    </p:spTree>
    <p:extLst>
      <p:ext uri="{BB962C8B-B14F-4D97-AF65-F5344CB8AC3E}">
        <p14:creationId xmlns:p14="http://schemas.microsoft.com/office/powerpoint/2010/main" val="30838326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402658" cy="789432"/>
          </a:xfrm>
        </p:spPr>
        <p:txBody>
          <a:bodyPr/>
          <a:lstStyle/>
          <a:p>
            <a:pPr algn="r"/>
            <a:r>
              <a:rPr lang="fa-IR" dirty="0">
                <a:latin typeface="Arial" panose="020B0604020202020204" pitchFamily="34" charset="0"/>
                <a:cs typeface="Arial" panose="020B0604020202020204" pitchFamily="34" charset="0"/>
              </a:rPr>
              <a:t>•	میزان تلفات موارد:</a:t>
            </a:r>
          </a:p>
        </p:txBody>
      </p:sp>
      <p:sp>
        <p:nvSpPr>
          <p:cNvPr id="3" name="Content Placeholder 2"/>
          <p:cNvSpPr>
            <a:spLocks noGrp="1"/>
          </p:cNvSpPr>
          <p:nvPr>
            <p:ph idx="1"/>
          </p:nvPr>
        </p:nvSpPr>
        <p:spPr>
          <a:xfrm>
            <a:off x="677334" y="1399032"/>
            <a:ext cx="8704410" cy="5303520"/>
          </a:xfrm>
        </p:spPr>
        <p:txBody>
          <a:bodyPr>
            <a:normAutofit/>
          </a:bodyPr>
          <a:lstStyle/>
          <a:p>
            <a:pPr marL="0" indent="0">
              <a:buNone/>
            </a:pPr>
            <a:r>
              <a:rPr lang="fa-IR" dirty="0">
                <a:latin typeface="Arial" panose="020B0604020202020204" pitchFamily="34" charset="0"/>
                <a:cs typeface="Arial" panose="020B0604020202020204" pitchFamily="34" charset="0"/>
              </a:rPr>
              <a:t> میزان مرگ و میر موردی (</a:t>
            </a:r>
            <a:r>
              <a:rPr lang="en-US" dirty="0">
                <a:latin typeface="Arial" panose="020B0604020202020204" pitchFamily="34" charset="0"/>
                <a:cs typeface="Arial" panose="020B0604020202020204" pitchFamily="34" charset="0"/>
              </a:rPr>
              <a:t>CFR) </a:t>
            </a:r>
            <a:r>
              <a:rPr lang="fa-IR" dirty="0">
                <a:latin typeface="Arial" panose="020B0604020202020204" pitchFamily="34" charset="0"/>
                <a:cs typeface="Arial" panose="020B0604020202020204" pitchFamily="34" charset="0"/>
              </a:rPr>
              <a:t>موارد تأیید شده ، احتمالی و/یا احتمالی آبله میمون انسانی در 28 مقاله بررسی شده توسط همسالان و 10 گزارش از ادبیات خاکستری و سن در مرگ در 11 مقاله بررسی شده توسط همسالان و یک گزارش ادبیات خاکستری توضیح داده </a:t>
            </a:r>
            <a:r>
              <a:rPr lang="fa-IR" dirty="0" smtClean="0">
                <a:latin typeface="Arial" panose="020B0604020202020204" pitchFamily="34" charset="0"/>
                <a:cs typeface="Arial" panose="020B0604020202020204" pitchFamily="34" charset="0"/>
              </a:rPr>
              <a:t>شد</a:t>
            </a:r>
          </a:p>
          <a:p>
            <a:pPr marL="0" indent="0">
              <a:buNone/>
            </a:pPr>
            <a:r>
              <a:rPr lang="fa-IR" dirty="0" smtClean="0">
                <a:latin typeface="Arial" panose="020B0604020202020204" pitchFamily="34" charset="0"/>
                <a:cs typeface="Arial" panose="020B0604020202020204" pitchFamily="34" charset="0"/>
              </a:rPr>
              <a:t>در </a:t>
            </a:r>
            <a:r>
              <a:rPr lang="fa-IR" dirty="0">
                <a:latin typeface="Arial" panose="020B0604020202020204" pitchFamily="34" charset="0"/>
                <a:cs typeface="Arial" panose="020B0604020202020204" pitchFamily="34" charset="0"/>
              </a:rPr>
              <a:t>تمام کشورها ، تخمین محاسبه شده </a:t>
            </a:r>
            <a:r>
              <a:rPr lang="en-US" dirty="0">
                <a:latin typeface="Arial" panose="020B0604020202020204" pitchFamily="34" charset="0"/>
                <a:cs typeface="Arial" panose="020B0604020202020204" pitchFamily="34" charset="0"/>
              </a:rPr>
              <a:t>CFR </a:t>
            </a:r>
            <a:r>
              <a:rPr lang="fa-IR" dirty="0">
                <a:latin typeface="Arial" panose="020B0604020202020204" pitchFamily="34" charset="0"/>
                <a:cs typeface="Arial" panose="020B0604020202020204" pitchFamily="34" charset="0"/>
              </a:rPr>
              <a:t>٪7/8 بود </a:t>
            </a:r>
            <a:r>
              <a:rPr lang="fa-IR" dirty="0" smtClean="0">
                <a:latin typeface="Arial" panose="020B0604020202020204" pitchFamily="34" charset="0"/>
                <a:cs typeface="Arial" panose="020B0604020202020204" pitchFamily="34" charset="0"/>
              </a:rPr>
              <a:t>هنگامی </a:t>
            </a:r>
            <a:r>
              <a:rPr lang="fa-IR" dirty="0">
                <a:latin typeface="Arial" panose="020B0604020202020204" pitchFamily="34" charset="0"/>
                <a:cs typeface="Arial" panose="020B0604020202020204" pitchFamily="34" charset="0"/>
              </a:rPr>
              <a:t>که داده ها توسط کلاد از هم جدا شدند ، </a:t>
            </a:r>
            <a:r>
              <a:rPr lang="en-US" dirty="0">
                <a:latin typeface="Arial" panose="020B0604020202020204" pitchFamily="34" charset="0"/>
                <a:cs typeface="Arial" panose="020B0604020202020204" pitchFamily="34" charset="0"/>
              </a:rPr>
              <a:t>CFR </a:t>
            </a:r>
            <a:r>
              <a:rPr lang="fa-IR" dirty="0">
                <a:latin typeface="Arial" panose="020B0604020202020204" pitchFamily="34" charset="0"/>
                <a:cs typeface="Arial" panose="020B0604020202020204" pitchFamily="34" charset="0"/>
              </a:rPr>
              <a:t>برای کلاد آفریقای مرکزی </a:t>
            </a:r>
          </a:p>
          <a:p>
            <a:pPr marL="0" indent="0">
              <a:buNone/>
            </a:pPr>
            <a:r>
              <a:rPr lang="fa-IR" dirty="0">
                <a:latin typeface="Arial" panose="020B0604020202020204" pitchFamily="34" charset="0"/>
                <a:cs typeface="Arial" panose="020B0604020202020204" pitchFamily="34" charset="0"/>
              </a:rPr>
              <a:t>(10.6%, 95% </a:t>
            </a:r>
            <a:r>
              <a:rPr lang="en-US" dirty="0">
                <a:latin typeface="Arial" panose="020B0604020202020204" pitchFamily="34" charset="0"/>
                <a:cs typeface="Arial" panose="020B0604020202020204" pitchFamily="34" charset="0"/>
              </a:rPr>
              <a:t>CI: 8.4–13.3%) </a:t>
            </a:r>
            <a:r>
              <a:rPr lang="fa-IR" dirty="0">
                <a:latin typeface="Arial" panose="020B0604020202020204" pitchFamily="34" charset="0"/>
                <a:cs typeface="Arial" panose="020B0604020202020204" pitchFamily="34" charset="0"/>
              </a:rPr>
              <a:t>به طور قابل توجهی بالاتر از کلاد آفریقای غربی بود(3.6%,95% </a:t>
            </a:r>
            <a:r>
              <a:rPr lang="en-US" dirty="0">
                <a:latin typeface="Arial" panose="020B0604020202020204" pitchFamily="34" charset="0"/>
                <a:cs typeface="Arial" panose="020B0604020202020204" pitchFamily="34" charset="0"/>
              </a:rPr>
              <a:t>CI: 1.7–6.8%). </a:t>
            </a:r>
            <a:r>
              <a:rPr lang="fa-IR" dirty="0">
                <a:latin typeface="Arial" panose="020B0604020202020204" pitchFamily="34" charset="0"/>
                <a:cs typeface="Arial" panose="020B0604020202020204" pitchFamily="34" charset="0"/>
              </a:rPr>
              <a:t>هنگامی که فقط کشورهای آفریقایی برای کلاد آفریقای غربی گنجانده شده بودند ، این روند باقی ماند. </a:t>
            </a:r>
            <a:endParaRPr lang="fa-IR" dirty="0" smtClean="0">
              <a:latin typeface="Arial" panose="020B0604020202020204" pitchFamily="34" charset="0"/>
              <a:cs typeface="Arial" panose="020B0604020202020204" pitchFamily="34" charset="0"/>
            </a:endParaRPr>
          </a:p>
          <a:p>
            <a:pPr marL="0" indent="0">
              <a:buNone/>
            </a:pPr>
            <a:r>
              <a:rPr lang="fa-IR" dirty="0" smtClean="0">
                <a:latin typeface="Arial" panose="020B0604020202020204" pitchFamily="34" charset="0"/>
                <a:cs typeface="Arial" panose="020B0604020202020204" pitchFamily="34" charset="0"/>
              </a:rPr>
              <a:t>تمام </a:t>
            </a:r>
            <a:r>
              <a:rPr lang="fa-IR" dirty="0">
                <a:latin typeface="Arial" panose="020B0604020202020204" pitchFamily="34" charset="0"/>
                <a:cs typeface="Arial" panose="020B0604020202020204" pitchFamily="34" charset="0"/>
              </a:rPr>
              <a:t>نه کشته های گزارش شده برای کلاد آفریقای غربی در شیوع اخیر نیجریه (که 181 مورد تأیید شده یا احتمالی داشته است) رخ داده است. </a:t>
            </a:r>
            <a:endParaRPr lang="fa-IR" dirty="0" smtClean="0">
              <a:latin typeface="Arial" panose="020B0604020202020204" pitchFamily="34" charset="0"/>
              <a:cs typeface="Arial" panose="020B0604020202020204" pitchFamily="34" charset="0"/>
            </a:endParaRPr>
          </a:p>
          <a:p>
            <a:pPr marL="0" indent="0">
              <a:buNone/>
            </a:pPr>
            <a:r>
              <a:rPr lang="fa-IR" dirty="0" smtClean="0">
                <a:latin typeface="Arial" panose="020B0604020202020204" pitchFamily="34" charset="0"/>
                <a:cs typeface="Arial" panose="020B0604020202020204" pitchFamily="34" charset="0"/>
              </a:rPr>
              <a:t>در </a:t>
            </a:r>
            <a:r>
              <a:rPr lang="fa-IR" dirty="0">
                <a:latin typeface="Arial" panose="020B0604020202020204" pitchFamily="34" charset="0"/>
                <a:cs typeface="Arial" panose="020B0604020202020204" pitchFamily="34" charset="0"/>
              </a:rPr>
              <a:t>موارد خارج از آفریقا هیچ کشته ای وجود نداشت. در میان گزارش هایی که شامل اطلاعات مربوط به سن در هنگام مرگ بود ، در مجموع 63 </a:t>
            </a:r>
            <a:r>
              <a:rPr lang="fa-IR" dirty="0" smtClean="0">
                <a:latin typeface="Arial" panose="020B0604020202020204" pitchFamily="34" charset="0"/>
                <a:cs typeface="Arial" panose="020B0604020202020204" pitchFamily="34" charset="0"/>
              </a:rPr>
              <a:t>کشته وجود </a:t>
            </a:r>
            <a:r>
              <a:rPr lang="fa-IR" dirty="0">
                <a:latin typeface="Arial" panose="020B0604020202020204" pitchFamily="34" charset="0"/>
                <a:cs typeface="Arial" panose="020B0604020202020204" pitchFamily="34" charset="0"/>
              </a:rPr>
              <a:t>داشته است. </a:t>
            </a:r>
          </a:p>
          <a:p>
            <a:pPr marL="0" indent="0">
              <a:buNone/>
            </a:pPr>
            <a:r>
              <a:rPr lang="fa-IR" dirty="0" smtClean="0">
                <a:latin typeface="Arial" panose="020B0604020202020204" pitchFamily="34" charset="0"/>
                <a:cs typeface="Arial" panose="020B0604020202020204" pitchFamily="34" charset="0"/>
              </a:rPr>
              <a:t>از </a:t>
            </a:r>
            <a:r>
              <a:rPr lang="fa-IR" dirty="0">
                <a:latin typeface="Arial" panose="020B0604020202020204" pitchFamily="34" charset="0"/>
                <a:cs typeface="Arial" panose="020B0604020202020204" pitchFamily="34" charset="0"/>
              </a:rPr>
              <a:t>دهه 1970 - 1990 ، 100 ٪ مرگ و میر (47/47) در کودکان کمتر از 10 سال بود. طی دو دهه گذشته (2000-2019) ، تنها 37.5 ٪ (6/16) مرگ و میرها در کودکان &lt;10 ساله رخ داده است. ميانگين سني 27 سال در مدت هفت مرگ در میان 122 مورد تأیید شده يا احتمالی آبله میمون گزارش شده در سال اول شيوع نیجريه (سپتامبر 2017-سپتامبر 2018) گزارش شده است.</a:t>
            </a:r>
          </a:p>
          <a:p>
            <a:pPr marL="0" indent="0">
              <a:buNone/>
            </a:pPr>
            <a:endParaRPr lang="fa-IR" dirty="0"/>
          </a:p>
        </p:txBody>
      </p:sp>
    </p:spTree>
    <p:extLst>
      <p:ext uri="{BB962C8B-B14F-4D97-AF65-F5344CB8AC3E}">
        <p14:creationId xmlns:p14="http://schemas.microsoft.com/office/powerpoint/2010/main" val="42133144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lgn="r">
              <a:lnSpc>
                <a:spcPct val="115000"/>
              </a:lnSpc>
              <a:spcAft>
                <a:spcPts val="1000"/>
              </a:spcAft>
            </a:pPr>
            <a:r>
              <a:rPr lang="fa-IR" b="1" dirty="0">
                <a:latin typeface="Calibri" panose="020F0502020204030204" pitchFamily="34" charset="0"/>
                <a:ea typeface="Calibri" panose="020F0502020204030204" pitchFamily="34" charset="0"/>
                <a:cs typeface="B Nazanin" panose="00000400000000000000" pitchFamily="2" charset="-78"/>
              </a:rPr>
              <a:t>بحث:</a:t>
            </a:r>
            <a:r>
              <a:rPr lang="en-US" sz="2800" dirty="0">
                <a:latin typeface="Calibri" panose="020F0502020204030204" pitchFamily="34" charset="0"/>
                <a:ea typeface="Calibri" panose="020F0502020204030204" pitchFamily="34" charset="0"/>
                <a:cs typeface="Arial" panose="020B0604020202020204" pitchFamily="34" charset="0"/>
              </a:rPr>
              <a:t/>
            </a:r>
            <a:br>
              <a:rPr lang="en-US" sz="2800" dirty="0">
                <a:latin typeface="Calibri" panose="020F0502020204030204" pitchFamily="34" charset="0"/>
                <a:ea typeface="Calibri" panose="020F0502020204030204" pitchFamily="34" charset="0"/>
                <a:cs typeface="Arial" panose="020B0604020202020204" pitchFamily="34" charset="0"/>
              </a:rPr>
            </a:br>
            <a:endParaRPr lang="fa-IR" dirty="0"/>
          </a:p>
        </p:txBody>
      </p:sp>
      <p:sp>
        <p:nvSpPr>
          <p:cNvPr id="3" name="Content Placeholder 2"/>
          <p:cNvSpPr>
            <a:spLocks noGrp="1"/>
          </p:cNvSpPr>
          <p:nvPr>
            <p:ph idx="1"/>
          </p:nvPr>
        </p:nvSpPr>
        <p:spPr>
          <a:xfrm>
            <a:off x="677334" y="1399032"/>
            <a:ext cx="9253050" cy="4642331"/>
          </a:xfrm>
        </p:spPr>
        <p:txBody>
          <a:bodyPr>
            <a:noAutofit/>
          </a:bodyPr>
          <a:lstStyle/>
          <a:p>
            <a:pPr marL="0" indent="0">
              <a:buNone/>
            </a:pPr>
            <a:r>
              <a:rPr lang="fa-IR" sz="2400" b="1" u="sng" dirty="0">
                <a:latin typeface="Arial" panose="020B0604020202020204" pitchFamily="34" charset="0"/>
                <a:cs typeface="Arial" panose="020B0604020202020204" pitchFamily="34" charset="0"/>
              </a:rPr>
              <a:t>این بررسی سیستماتیک یک مرور کلی از تکامل اپیدمیولوژی آبله میمون از زمانی که برای اولین بار در سال 1970 در انسان تشخیص داده شد ، ارائه می دهد. </a:t>
            </a:r>
            <a:endParaRPr lang="fa-IR" sz="2400" b="1" u="sng" dirty="0" smtClean="0">
              <a:latin typeface="Arial" panose="020B0604020202020204" pitchFamily="34" charset="0"/>
              <a:cs typeface="Arial" panose="020B0604020202020204" pitchFamily="34" charset="0"/>
            </a:endParaRPr>
          </a:p>
          <a:p>
            <a:pPr marL="0" indent="0">
              <a:buNone/>
            </a:pPr>
            <a:r>
              <a:rPr lang="fa-IR" sz="2400" dirty="0" smtClean="0">
                <a:latin typeface="Arial" panose="020B0604020202020204" pitchFamily="34" charset="0"/>
                <a:cs typeface="Arial" panose="020B0604020202020204" pitchFamily="34" charset="0"/>
              </a:rPr>
              <a:t>با </a:t>
            </a:r>
            <a:r>
              <a:rPr lang="fa-IR" sz="2400" dirty="0">
                <a:latin typeface="Arial" panose="020B0604020202020204" pitchFamily="34" charset="0"/>
                <a:cs typeface="Arial" panose="020B0604020202020204" pitchFamily="34" charset="0"/>
              </a:rPr>
              <a:t>استفاده از یک قالب ساختاری ، ما بیشتر از 10 برابر افزایش در موارد تأیید شده ، محتمل و/یا احتمالی آبله میمون را شرح می دهیم طی 5 دهه گذشته ، از 48 مورد در دهه 1970 تا 520 مورد در دهه 1990. افزایش در دو دهه اخیر ممکن است با موارد خارج از جمهوری دموکراتیک کنگو ، اشتباه گرفته شود کشوری با بیشترین موارد گزارش شده. با شروع سال 2000 ، جمهوری دموکراتیک کنگو گزارش در درجه اول تعداد موارد مشکوک را آغاز کرد، و اینها از &gt; 000،10 مورد در 2000-2009 به  &gt; 000،18 در 2010-2019 افزایش یافته است. در نه ماه اول سال 2020 ، تنها 4594 مورد مظنون دیگر در جمهوری دموکراتیک کنگو گزارش شده است  ، و بولتن </a:t>
            </a:r>
            <a:r>
              <a:rPr lang="en-US" sz="2400" dirty="0">
                <a:latin typeface="Arial" panose="020B0604020202020204" pitchFamily="34" charset="0"/>
                <a:cs typeface="Arial" panose="020B0604020202020204" pitchFamily="34" charset="0"/>
              </a:rPr>
              <a:t>WHO </a:t>
            </a:r>
            <a:r>
              <a:rPr lang="fa-IR" sz="2400" dirty="0">
                <a:latin typeface="Arial" panose="020B0604020202020204" pitchFamily="34" charset="0"/>
                <a:cs typeface="Arial" panose="020B0604020202020204" pitchFamily="34" charset="0"/>
              </a:rPr>
              <a:t>از داده های 12 ماهه برای سال 2020 ، که پس از اتمام این بررسی سیستماتیک در دسترس بود ، در مجموع 6،257 مورد مشکوک گزارش داد.</a:t>
            </a:r>
          </a:p>
        </p:txBody>
      </p:sp>
    </p:spTree>
    <p:extLst>
      <p:ext uri="{BB962C8B-B14F-4D97-AF65-F5344CB8AC3E}">
        <p14:creationId xmlns:p14="http://schemas.microsoft.com/office/powerpoint/2010/main" val="29919796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923545"/>
            <a:ext cx="8969586" cy="5117818"/>
          </a:xfrm>
        </p:spPr>
        <p:txBody>
          <a:bodyPr>
            <a:normAutofit/>
          </a:bodyPr>
          <a:lstStyle/>
          <a:p>
            <a:pPr marL="0" indent="0">
              <a:buNone/>
            </a:pPr>
            <a:r>
              <a:rPr lang="fa-IR" sz="2400" dirty="0">
                <a:latin typeface="Arial" panose="020B0604020202020204" pitchFamily="34" charset="0"/>
                <a:cs typeface="Arial" panose="020B0604020202020204" pitchFamily="34" charset="0"/>
              </a:rPr>
              <a:t>در نتیجه شیوع اخیر ، تعداد موارد تأیید شده و احتمالی در نیجریه نیز به طرز چشمگیری افزایش یافته است ، </a:t>
            </a:r>
            <a:endParaRPr lang="fa-IR" sz="2400" dirty="0" smtClean="0">
              <a:latin typeface="Arial" panose="020B0604020202020204" pitchFamily="34" charset="0"/>
              <a:cs typeface="Arial" panose="020B0604020202020204" pitchFamily="34" charset="0"/>
            </a:endParaRPr>
          </a:p>
          <a:p>
            <a:pPr marL="0" indent="0">
              <a:buNone/>
            </a:pPr>
            <a:r>
              <a:rPr lang="fa-IR" sz="2400" dirty="0" smtClean="0">
                <a:latin typeface="Arial" panose="020B0604020202020204" pitchFamily="34" charset="0"/>
                <a:cs typeface="Arial" panose="020B0604020202020204" pitchFamily="34" charset="0"/>
              </a:rPr>
              <a:t>از </a:t>
            </a:r>
            <a:r>
              <a:rPr lang="fa-IR" sz="2400" dirty="0">
                <a:latin typeface="Arial" panose="020B0604020202020204" pitchFamily="34" charset="0"/>
                <a:cs typeface="Arial" panose="020B0604020202020204" pitchFamily="34" charset="0"/>
              </a:rPr>
              <a:t>3 مورد در دهه 1970 تا 181 مورد در سال 2017-2019</a:t>
            </a:r>
            <a:r>
              <a:rPr lang="fa-IR" sz="2400" dirty="0" smtClean="0">
                <a:latin typeface="Arial" panose="020B0604020202020204" pitchFamily="34" charset="0"/>
                <a:cs typeface="Arial" panose="020B0604020202020204" pitchFamily="34" charset="0"/>
              </a:rPr>
              <a:t>.</a:t>
            </a:r>
          </a:p>
          <a:p>
            <a:pPr marL="0" indent="0">
              <a:buNone/>
            </a:pPr>
            <a:r>
              <a:rPr lang="fa-IR" sz="2400" dirty="0" smtClean="0">
                <a:latin typeface="Arial" panose="020B0604020202020204" pitchFamily="34" charset="0"/>
                <a:cs typeface="Arial" panose="020B0604020202020204" pitchFamily="34" charset="0"/>
              </a:rPr>
              <a:t> </a:t>
            </a:r>
            <a:r>
              <a:rPr lang="fa-IR" sz="2400" dirty="0">
                <a:latin typeface="Arial" panose="020B0604020202020204" pitchFamily="34" charset="0"/>
                <a:cs typeface="Arial" panose="020B0604020202020204" pitchFamily="34" charset="0"/>
              </a:rPr>
              <a:t>افزایش در موارد در جمهوری دموکراتیک کنگو از دهه 1990 (511 نفر) تا 2000-2019 (&gt;000،28) از نظر اندازه مشابه است</a:t>
            </a:r>
            <a:r>
              <a:rPr lang="fa-IR" sz="2400" dirty="0" smtClean="0">
                <a:latin typeface="Arial" panose="020B0604020202020204" pitchFamily="34" charset="0"/>
                <a:cs typeface="Arial" panose="020B0604020202020204" pitchFamily="34" charset="0"/>
              </a:rPr>
              <a:t>.</a:t>
            </a:r>
          </a:p>
          <a:p>
            <a:pPr marL="0" indent="0">
              <a:buNone/>
            </a:pPr>
            <a:r>
              <a:rPr lang="fa-IR" sz="2400" b="1" u="sng" dirty="0" smtClean="0">
                <a:latin typeface="Arial" panose="020B0604020202020204" pitchFamily="34" charset="0"/>
                <a:cs typeface="Arial" panose="020B0604020202020204" pitchFamily="34" charset="0"/>
              </a:rPr>
              <a:t> </a:t>
            </a:r>
            <a:r>
              <a:rPr lang="fa-IR" sz="2400" b="1" u="sng" dirty="0">
                <a:latin typeface="Arial" panose="020B0604020202020204" pitchFamily="34" charset="0"/>
                <a:cs typeface="Arial" panose="020B0604020202020204" pitchFamily="34" charset="0"/>
              </a:rPr>
              <a:t>بنابراین داده های این دو کشور حاکی از آن است که این روند به دلیل بهبود گزارش به تنهایی نیست. این مطابق با تجزیه و تحلیل هاف و همکارانش است که دریافتند که افزایش موارد آبله میمون در جمهوری دموکراتیک کنگو از سال 2001-2013 احتمالاً افزایش بیماری واقعی بوده و صرفاً نتیجه بهبود نظارت نیست ، زیرا سیستم گزارش دهی تا سال 2008 پایدار در نظر گرفته شد.</a:t>
            </a:r>
          </a:p>
        </p:txBody>
      </p:sp>
    </p:spTree>
    <p:extLst>
      <p:ext uri="{BB962C8B-B14F-4D97-AF65-F5344CB8AC3E}">
        <p14:creationId xmlns:p14="http://schemas.microsoft.com/office/powerpoint/2010/main" val="34653548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7240" y="658369"/>
            <a:ext cx="8496762" cy="5382994"/>
          </a:xfrm>
        </p:spPr>
        <p:txBody>
          <a:bodyPr>
            <a:normAutofit/>
          </a:bodyPr>
          <a:lstStyle/>
          <a:p>
            <a:pPr marL="0" indent="0">
              <a:buNone/>
            </a:pPr>
            <a:r>
              <a:rPr lang="fa-IR" dirty="0">
                <a:latin typeface="Arial" panose="020B0604020202020204" pitchFamily="34" charset="0"/>
                <a:cs typeface="Arial" panose="020B0604020202020204" pitchFamily="34" charset="0"/>
              </a:rPr>
              <a:t>نگرانی های زیادی در مورد گسترش جغرافیایی و تجدید حیات بیشتر آبله میمون وجود دارد. در طی 5 دهه گذشته ، شیوع آبله میمون در 10 کشور آفریقایی و 4 کشور خارج از آفریقا گزارش شده است. علاوه بر ظهور مجدد آبله میمون در نیجریه پس از نزدیک به 40 سال ، در سالهای بین سال 2010 تا 2019 ، پرونده ها نیز در لیبریا و سیرالئون (بعد از 4 دهه) و در جمهوری آفریقای مرکزی (بعد از 3 دهه) دوباره ظاهر شدند. </a:t>
            </a:r>
            <a:endParaRPr lang="fa-IR" dirty="0" smtClean="0">
              <a:latin typeface="Arial" panose="020B0604020202020204" pitchFamily="34" charset="0"/>
              <a:cs typeface="Arial" panose="020B0604020202020204" pitchFamily="34" charset="0"/>
            </a:endParaRPr>
          </a:p>
          <a:p>
            <a:pPr marL="0" indent="0">
              <a:buNone/>
            </a:pPr>
            <a:endParaRPr lang="fa-IR" dirty="0">
              <a:latin typeface="Arial" panose="020B0604020202020204" pitchFamily="34" charset="0"/>
              <a:cs typeface="Arial" panose="020B0604020202020204" pitchFamily="34" charset="0"/>
            </a:endParaRPr>
          </a:p>
          <a:p>
            <a:pPr marL="0" indent="0">
              <a:buNone/>
            </a:pPr>
            <a:r>
              <a:rPr lang="fa-IR" sz="2000" b="1" u="sng" dirty="0" smtClean="0">
                <a:latin typeface="Arial" panose="020B0604020202020204" pitchFamily="34" charset="0"/>
                <a:cs typeface="Arial" panose="020B0604020202020204" pitchFamily="34" charset="0"/>
              </a:rPr>
              <a:t>عفونت </a:t>
            </a:r>
            <a:r>
              <a:rPr lang="fa-IR" sz="2000" b="1" u="sng" dirty="0">
                <a:latin typeface="Arial" panose="020B0604020202020204" pitchFamily="34" charset="0"/>
                <a:cs typeface="Arial" panose="020B0604020202020204" pitchFamily="34" charset="0"/>
              </a:rPr>
              <a:t>وارد شده در ماه مه 2021 به انگلستان و در ژوئیه 2021 به ایالات متحده در زمانی رخ داد که موارد گزارش شده آبله میمون در نیجریه در سطح بسیار کمی قرار داشت. از ابتدای سال 2021 فقط 32 مورد مشکوک به بیماری به مقامات گزارش شده است. انتقال قابل توجه انسانی به انسان نیز در جمهوری آفریقای مرکزی ، جمهوری دموکراتیک کنگو ، جمهوری کنگو ، سودان جنوبی و نیجریه گزارش شده است که این حساسیت را نشان می دهد. از هر دو کلاد به این نوع انتقال. مدل سازی ریاضی انتقال انسان به انسان نشان داد که آبله میمون دارای پتانسیل اپیدمی است ، با </a:t>
            </a:r>
            <a:r>
              <a:rPr lang="en-US" sz="2000" b="1" u="sng" dirty="0">
                <a:latin typeface="Arial" panose="020B0604020202020204" pitchFamily="34" charset="0"/>
                <a:cs typeface="Arial" panose="020B0604020202020204" pitchFamily="34" charset="0"/>
              </a:rPr>
              <a:t>R0&gt; 1.</a:t>
            </a:r>
            <a:endParaRPr lang="fa-IR" sz="2000"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92369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914401"/>
            <a:ext cx="8695266" cy="5126962"/>
          </a:xfrm>
        </p:spPr>
        <p:txBody>
          <a:bodyPr>
            <a:normAutofit/>
          </a:bodyPr>
          <a:lstStyle/>
          <a:p>
            <a:pPr marL="0" indent="0">
              <a:buNone/>
            </a:pPr>
            <a:r>
              <a:rPr lang="fa-IR" sz="2400" u="sng" dirty="0">
                <a:latin typeface="Arial" panose="020B0604020202020204" pitchFamily="34" charset="0"/>
                <a:cs typeface="Arial" panose="020B0604020202020204" pitchFamily="34" charset="0"/>
              </a:rPr>
              <a:t>در مورد دلایل تجدید حیات در موارد آبله میمون بحث های زیادی صورت گرفته است </a:t>
            </a:r>
            <a:endParaRPr lang="fa-IR" sz="2400" dirty="0" smtClean="0">
              <a:latin typeface="Arial" panose="020B0604020202020204" pitchFamily="34" charset="0"/>
              <a:cs typeface="Arial" panose="020B0604020202020204" pitchFamily="34" charset="0"/>
            </a:endParaRPr>
          </a:p>
          <a:p>
            <a:pPr marL="0" indent="0">
              <a:buNone/>
            </a:pPr>
            <a:r>
              <a:rPr lang="fa-IR" sz="2400" dirty="0" smtClean="0">
                <a:latin typeface="Arial" panose="020B0604020202020204" pitchFamily="34" charset="0"/>
                <a:cs typeface="Arial" panose="020B0604020202020204" pitchFamily="34" charset="0"/>
              </a:rPr>
              <a:t> </a:t>
            </a:r>
            <a:r>
              <a:rPr lang="fa-IR" sz="2400" dirty="0">
                <a:latin typeface="Arial" panose="020B0604020202020204" pitchFamily="34" charset="0"/>
                <a:cs typeface="Arial" panose="020B0604020202020204" pitchFamily="34" charset="0"/>
              </a:rPr>
              <a:t>که بیشترین حاکم بر کاهش مصونیت است</a:t>
            </a:r>
            <a:r>
              <a:rPr lang="fa-IR" sz="2400" dirty="0" smtClean="0">
                <a:latin typeface="Arial" panose="020B0604020202020204" pitchFamily="34" charset="0"/>
                <a:cs typeface="Arial" panose="020B0604020202020204" pitchFamily="34" charset="0"/>
              </a:rPr>
              <a:t>.</a:t>
            </a:r>
          </a:p>
          <a:p>
            <a:pPr marL="0" indent="0">
              <a:buNone/>
            </a:pPr>
            <a:r>
              <a:rPr lang="fa-IR" sz="2400" dirty="0" smtClean="0">
                <a:latin typeface="Arial" panose="020B0604020202020204" pitchFamily="34" charset="0"/>
                <a:cs typeface="Arial" panose="020B0604020202020204" pitchFamily="34" charset="0"/>
              </a:rPr>
              <a:t> </a:t>
            </a:r>
            <a:r>
              <a:rPr lang="fa-IR" sz="2400" dirty="0">
                <a:latin typeface="Arial" panose="020B0604020202020204" pitchFamily="34" charset="0"/>
                <a:cs typeface="Arial" panose="020B0604020202020204" pitchFamily="34" charset="0"/>
              </a:rPr>
              <a:t>اگرچه جنگل زدایی ممکن است عاملی باشد یا حتی می تواند در قدرت عمل کند. </a:t>
            </a:r>
            <a:endParaRPr lang="fa-IR" sz="2400" dirty="0" smtClean="0">
              <a:latin typeface="Arial" panose="020B0604020202020204" pitchFamily="34" charset="0"/>
              <a:cs typeface="Arial" panose="020B0604020202020204" pitchFamily="34" charset="0"/>
            </a:endParaRPr>
          </a:p>
          <a:p>
            <a:pPr marL="0" indent="0">
              <a:buNone/>
            </a:pPr>
            <a:r>
              <a:rPr lang="fa-IR" sz="2400" dirty="0" smtClean="0">
                <a:latin typeface="Arial" panose="020B0604020202020204" pitchFamily="34" charset="0"/>
                <a:cs typeface="Arial" panose="020B0604020202020204" pitchFamily="34" charset="0"/>
              </a:rPr>
              <a:t>ویروس </a:t>
            </a:r>
            <a:r>
              <a:rPr lang="fa-IR" sz="2400" dirty="0">
                <a:latin typeface="Arial" panose="020B0604020202020204" pitchFamily="34" charset="0"/>
                <a:cs typeface="Arial" panose="020B0604020202020204" pitchFamily="34" charset="0"/>
              </a:rPr>
              <a:t>آبله میمون ، ویروس </a:t>
            </a:r>
            <a:r>
              <a:rPr lang="en-US" sz="2400" dirty="0" err="1">
                <a:latin typeface="Arial" panose="020B0604020202020204" pitchFamily="34" charset="0"/>
                <a:cs typeface="Arial" panose="020B0604020202020204" pitchFamily="34" charset="0"/>
              </a:rPr>
              <a:t>Variola</a:t>
            </a:r>
            <a:r>
              <a:rPr lang="en-US" sz="2400" dirty="0">
                <a:latin typeface="Arial" panose="020B0604020202020204" pitchFamily="34" charset="0"/>
                <a:cs typeface="Arial" panose="020B0604020202020204" pitchFamily="34" charset="0"/>
              </a:rPr>
              <a:t> (</a:t>
            </a:r>
            <a:r>
              <a:rPr lang="fa-IR" sz="2400" dirty="0">
                <a:latin typeface="Arial" panose="020B0604020202020204" pitchFamily="34" charset="0"/>
                <a:cs typeface="Arial" panose="020B0604020202020204" pitchFamily="34" charset="0"/>
              </a:rPr>
              <a:t>آبله) و ویروس واکسینیا (واکسیناسیون آبله)با ارتوپوکس ویروس از نزدیک مرتبط هستند. </a:t>
            </a:r>
            <a:endParaRPr lang="fa-IR" sz="2400" dirty="0" smtClean="0">
              <a:latin typeface="Arial" panose="020B0604020202020204" pitchFamily="34" charset="0"/>
              <a:cs typeface="Arial" panose="020B0604020202020204" pitchFamily="34" charset="0"/>
            </a:endParaRPr>
          </a:p>
          <a:p>
            <a:pPr marL="0" indent="0">
              <a:buNone/>
            </a:pPr>
            <a:r>
              <a:rPr lang="fa-IR" sz="2400" dirty="0" smtClean="0">
                <a:latin typeface="Arial" panose="020B0604020202020204" pitchFamily="34" charset="0"/>
                <a:cs typeface="Arial" panose="020B0604020202020204" pitchFamily="34" charset="0"/>
              </a:rPr>
              <a:t>در </a:t>
            </a:r>
            <a:r>
              <a:rPr lang="fa-IR" sz="2400" dirty="0">
                <a:latin typeface="Arial" panose="020B0604020202020204" pitchFamily="34" charset="0"/>
                <a:cs typeface="Arial" panose="020B0604020202020204" pitchFamily="34" charset="0"/>
              </a:rPr>
              <a:t>زمانی که آبله گسترده بود ، هیچ موردی از آبله میمون گزارش نشده است. این می تواند به این دلیل باشد که تمرکز بر روی آبله ها بود و تظاهر مشابه این دو بیماری یا عدم تأیید آزمایشگاهی عامل اتیولوژیک منجر به فرض آبله می شود. داده های تاریخی </a:t>
            </a:r>
            <a:r>
              <a:rPr lang="fa-IR" sz="2400" u="sng" dirty="0">
                <a:latin typeface="Arial" panose="020B0604020202020204" pitchFamily="34" charset="0"/>
                <a:cs typeface="Arial" panose="020B0604020202020204" pitchFamily="34" charset="0"/>
              </a:rPr>
              <a:t>نشان داده اند که واکسیناسیون آبله تقریباً 85 ٪ در برابر آبله میمون محافظت می کرد. </a:t>
            </a:r>
            <a:r>
              <a:rPr lang="fa-IR" sz="2400" dirty="0">
                <a:latin typeface="Arial" panose="020B0604020202020204" pitchFamily="34" charset="0"/>
                <a:cs typeface="Arial" panose="020B0604020202020204" pitchFamily="34" charset="0"/>
              </a:rPr>
              <a:t>به دنبال کارزار موفقیت آمیز واکسیناسیون علیه آبله ، این بیماری در سال 1980 توسط مجمع بهداشت جهانی از بین رفت و واکسیناسیون روتین متوقف شد</a:t>
            </a:r>
          </a:p>
        </p:txBody>
      </p:sp>
    </p:spTree>
    <p:extLst>
      <p:ext uri="{BB962C8B-B14F-4D97-AF65-F5344CB8AC3E}">
        <p14:creationId xmlns:p14="http://schemas.microsoft.com/office/powerpoint/2010/main" val="13909640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170433"/>
            <a:ext cx="8896434" cy="4953226"/>
          </a:xfrm>
        </p:spPr>
        <p:txBody>
          <a:bodyPr/>
          <a:lstStyle/>
          <a:p>
            <a:pPr marL="0" indent="0">
              <a:buNone/>
            </a:pPr>
            <a:r>
              <a:rPr lang="fa-IR" dirty="0">
                <a:latin typeface="Arial" panose="020B0604020202020204" pitchFamily="34" charset="0"/>
                <a:cs typeface="Arial" panose="020B0604020202020204" pitchFamily="34" charset="0"/>
              </a:rPr>
              <a:t>با استفاده از مدل سازی آماری، نگوین و همکاران [81] تخمین زدند که در سال 2016، سال</a:t>
            </a:r>
          </a:p>
          <a:p>
            <a:pPr marL="0" indent="0">
              <a:buNone/>
            </a:pPr>
            <a:r>
              <a:rPr lang="fa-IR" dirty="0">
                <a:latin typeface="Arial" panose="020B0604020202020204" pitchFamily="34" charset="0"/>
                <a:cs typeface="Arial" panose="020B0604020202020204" pitchFamily="34" charset="0"/>
              </a:rPr>
              <a:t> قبل از شروع شیوع در نیجریه، تنها 10.1 درصد از جمعیت واکسینه شده بودند.</a:t>
            </a:r>
          </a:p>
          <a:p>
            <a:pPr marL="0" indent="0">
              <a:buNone/>
            </a:pPr>
            <a:r>
              <a:rPr lang="fa-IR" dirty="0">
                <a:latin typeface="Arial" panose="020B0604020202020204" pitchFamily="34" charset="0"/>
                <a:cs typeface="Arial" panose="020B0604020202020204" pitchFamily="34" charset="0"/>
              </a:rPr>
              <a:t> مصونیت جمعیت، که کاهش ایمنی در سطح فردی را در نظر می گیرد، 2.6٪  از 65.6 درصد در سال 1970 کاهش یافته است. تا سال 2018، جمعیت واکسینه شده به 9.3 درصد کاهش یافته است و مصونیت جمعیت 2.2 درصد کاهش یافته است.  </a:t>
            </a:r>
            <a:r>
              <a:rPr lang="fa-IR" b="1" u="sng" dirty="0">
                <a:latin typeface="Arial" panose="020B0604020202020204" pitchFamily="34" charset="0"/>
                <a:cs typeface="Arial" panose="020B0604020202020204" pitchFamily="34" charset="0"/>
              </a:rPr>
              <a:t>در بررسی مقالات، متوجه شدیم افراد واکسینه نشده حدود 80 تا 96 درصد موارد آبله میمون را تشکیل می دهند.</a:t>
            </a:r>
          </a:p>
          <a:p>
            <a:pPr marL="0" indent="0">
              <a:buNone/>
            </a:pPr>
            <a:endParaRPr lang="fa-IR" dirty="0"/>
          </a:p>
        </p:txBody>
      </p:sp>
    </p:spTree>
    <p:extLst>
      <p:ext uri="{BB962C8B-B14F-4D97-AF65-F5344CB8AC3E}">
        <p14:creationId xmlns:p14="http://schemas.microsoft.com/office/powerpoint/2010/main" val="21497652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fa-IR" sz="2400" dirty="0">
                <a:latin typeface="Arial" panose="020B0604020202020204" pitchFamily="34" charset="0"/>
                <a:cs typeface="Arial" panose="020B0604020202020204" pitchFamily="34" charset="0"/>
              </a:rPr>
              <a:t> یکی دیگر از عوامل احتمالی موثر بر تجدید حیات آبله میمون ممکن است تکامل ژنتیکی ویروس باشد</a:t>
            </a:r>
          </a:p>
          <a:p>
            <a:pPr marL="0" indent="0">
              <a:buNone/>
            </a:pPr>
            <a:r>
              <a:rPr lang="fa-IR" sz="2400" dirty="0">
                <a:latin typeface="Arial" panose="020B0604020202020204" pitchFamily="34" charset="0"/>
                <a:cs typeface="Arial" panose="020B0604020202020204" pitchFamily="34" charset="0"/>
              </a:rPr>
              <a:t> تجزیه و تحلیل تنوع ژنومی ویروس از 60 نمونه به دست آمده از انسان مبتلا به موارد اولیه و ثانویه عفونت از ناحیه سانکورو، منجر به شناسایی چهار رده متمایز در، آفریقای مرکزی و</a:t>
            </a:r>
          </a:p>
          <a:p>
            <a:pPr marL="0" indent="0">
              <a:buNone/>
            </a:pPr>
            <a:r>
              <a:rPr lang="fa-IR" sz="2400" dirty="0">
                <a:latin typeface="Arial" panose="020B0604020202020204" pitchFamily="34" charset="0"/>
                <a:cs typeface="Arial" panose="020B0604020202020204" pitchFamily="34" charset="0"/>
              </a:rPr>
              <a:t> از دست دادن ژن در 17 درصد از نمونه ها که به نظر می رسید با انتقال انسان به انسان همبستگی داشت نشان داد.</a:t>
            </a:r>
          </a:p>
          <a:p>
            <a:pPr marL="0" indent="0">
              <a:buNone/>
            </a:pPr>
            <a:endParaRPr lang="fa-IR" dirty="0"/>
          </a:p>
        </p:txBody>
      </p:sp>
    </p:spTree>
    <p:extLst>
      <p:ext uri="{BB962C8B-B14F-4D97-AF65-F5344CB8AC3E}">
        <p14:creationId xmlns:p14="http://schemas.microsoft.com/office/powerpoint/2010/main" val="6342714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5038" y="521209"/>
            <a:ext cx="8859858" cy="5538442"/>
          </a:xfrm>
        </p:spPr>
        <p:txBody>
          <a:bodyPr>
            <a:normAutofit lnSpcReduction="10000"/>
          </a:bodyPr>
          <a:lstStyle/>
          <a:p>
            <a:pPr marL="0" indent="0">
              <a:buNone/>
            </a:pPr>
            <a:r>
              <a:rPr lang="fa-IR" sz="2400" dirty="0">
                <a:latin typeface="Arial" panose="020B0604020202020204" pitchFamily="34" charset="0"/>
                <a:cs typeface="Arial" panose="020B0604020202020204" pitchFamily="34" charset="0"/>
              </a:rPr>
              <a:t>تجزیه و تحلیل ما نشان می دهد که در سال های اولیه (1970-1989)، </a:t>
            </a:r>
            <a:r>
              <a:rPr lang="fa-IR" sz="2400" b="1" u="sng" dirty="0">
                <a:latin typeface="Arial" panose="020B0604020202020204" pitchFamily="34" charset="0"/>
                <a:cs typeface="Arial" panose="020B0604020202020204" pitchFamily="34" charset="0"/>
              </a:rPr>
              <a:t>آبله میمون در درجه اول یک بیماری کودکان خردسال، با میانگین سنی در هنگام مراجعه 4 تا 5 سال بود </a:t>
            </a:r>
            <a:r>
              <a:rPr lang="fa-IR" sz="2400" b="1" u="sng" dirty="0" smtClean="0">
                <a:latin typeface="Arial" panose="020B0604020202020204" pitchFamily="34" charset="0"/>
                <a:cs typeface="Arial" panose="020B0604020202020204" pitchFamily="34" charset="0"/>
              </a:rPr>
              <a:t>.</a:t>
            </a:r>
          </a:p>
          <a:p>
            <a:pPr marL="0" indent="0">
              <a:buNone/>
            </a:pPr>
            <a:r>
              <a:rPr lang="fa-IR" sz="2400" dirty="0" smtClean="0">
                <a:latin typeface="Arial" panose="020B0604020202020204" pitchFamily="34" charset="0"/>
                <a:cs typeface="Arial" panose="020B0604020202020204" pitchFamily="34" charset="0"/>
              </a:rPr>
              <a:t>این </a:t>
            </a:r>
            <a:r>
              <a:rPr lang="fa-IR" sz="2400" dirty="0">
                <a:latin typeface="Arial" panose="020B0604020202020204" pitchFamily="34" charset="0"/>
                <a:cs typeface="Arial" panose="020B0604020202020204" pitchFamily="34" charset="0"/>
              </a:rPr>
              <a:t>به</a:t>
            </a:r>
            <a:r>
              <a:rPr lang="fa-IR" sz="2400" u="sng" dirty="0">
                <a:latin typeface="Arial" panose="020B0604020202020204" pitchFamily="34" charset="0"/>
                <a:cs typeface="Arial" panose="020B0604020202020204" pitchFamily="34" charset="0"/>
              </a:rPr>
              <a:t> ۱۰ سال </a:t>
            </a:r>
            <a:r>
              <a:rPr lang="fa-IR" sz="2400" u="sng" dirty="0" smtClean="0">
                <a:latin typeface="Arial" panose="020B0604020202020204" pitchFamily="34" charset="0"/>
                <a:cs typeface="Arial" panose="020B0604020202020204" pitchFamily="34" charset="0"/>
              </a:rPr>
              <a:t> </a:t>
            </a:r>
            <a:r>
              <a:rPr lang="fa-IR" sz="2400" dirty="0" smtClean="0">
                <a:latin typeface="Arial" panose="020B0604020202020204" pitchFamily="34" charset="0"/>
                <a:cs typeface="Arial" panose="020B0604020202020204" pitchFamily="34" charset="0"/>
              </a:rPr>
              <a:t>سن </a:t>
            </a:r>
            <a:r>
              <a:rPr lang="fa-IR" sz="2400" dirty="0">
                <a:latin typeface="Arial" panose="020B0604020202020204" pitchFamily="34" charset="0"/>
                <a:cs typeface="Arial" panose="020B0604020202020204" pitchFamily="34" charset="0"/>
              </a:rPr>
              <a:t>در 2000-2009 افزایش یافت و </a:t>
            </a:r>
            <a:r>
              <a:rPr lang="fa-IR" sz="2400" u="sng" dirty="0">
                <a:latin typeface="Arial" panose="020B0604020202020204" pitchFamily="34" charset="0"/>
                <a:cs typeface="Arial" panose="020B0604020202020204" pitchFamily="34" charset="0"/>
              </a:rPr>
              <a:t>21 سال </a:t>
            </a:r>
            <a:r>
              <a:rPr lang="fa-IR" sz="2400" dirty="0">
                <a:latin typeface="Arial" panose="020B0604020202020204" pitchFamily="34" charset="0"/>
                <a:cs typeface="Arial" panose="020B0604020202020204" pitchFamily="34" charset="0"/>
              </a:rPr>
              <a:t>در </a:t>
            </a:r>
            <a:r>
              <a:rPr lang="fa-IR" sz="2400" dirty="0" smtClean="0">
                <a:latin typeface="Arial" panose="020B0604020202020204" pitchFamily="34" charset="0"/>
                <a:cs typeface="Arial" panose="020B0604020202020204" pitchFamily="34" charset="0"/>
              </a:rPr>
              <a:t>2010- 2019</a:t>
            </a:r>
            <a:r>
              <a:rPr lang="fa-IR" sz="2400" dirty="0">
                <a:latin typeface="Arial" panose="020B0604020202020204" pitchFamily="34" charset="0"/>
                <a:cs typeface="Arial" panose="020B0604020202020204" pitchFamily="34" charset="0"/>
              </a:rPr>
              <a:t>. </a:t>
            </a:r>
            <a:endParaRPr lang="fa-IR" sz="2400" dirty="0" smtClean="0">
              <a:latin typeface="Arial" panose="020B0604020202020204" pitchFamily="34" charset="0"/>
              <a:cs typeface="Arial" panose="020B0604020202020204" pitchFamily="34" charset="0"/>
            </a:endParaRPr>
          </a:p>
          <a:p>
            <a:pPr marL="0" indent="0">
              <a:buNone/>
            </a:pPr>
            <a:endParaRPr lang="fa-IR" sz="2400" dirty="0">
              <a:latin typeface="Arial" panose="020B0604020202020204" pitchFamily="34" charset="0"/>
              <a:cs typeface="Arial" panose="020B0604020202020204" pitchFamily="34" charset="0"/>
            </a:endParaRPr>
          </a:p>
          <a:p>
            <a:pPr marL="0" indent="0">
              <a:buNone/>
            </a:pPr>
            <a:r>
              <a:rPr lang="fa-IR" sz="2400" dirty="0" smtClean="0">
                <a:latin typeface="Arial" panose="020B0604020202020204" pitchFamily="34" charset="0"/>
                <a:cs typeface="Arial" panose="020B0604020202020204" pitchFamily="34" charset="0"/>
              </a:rPr>
              <a:t> </a:t>
            </a:r>
            <a:r>
              <a:rPr lang="fa-IR" sz="2400" dirty="0">
                <a:latin typeface="Arial" panose="020B0604020202020204" pitchFamily="34" charset="0"/>
                <a:cs typeface="Arial" panose="020B0604020202020204" pitchFamily="34" charset="0"/>
              </a:rPr>
              <a:t>در مورد سن مرگ در آبله میمون</a:t>
            </a:r>
          </a:p>
          <a:p>
            <a:pPr marL="0" indent="0">
              <a:buNone/>
            </a:pPr>
            <a:r>
              <a:rPr lang="fa-IR" sz="2400" dirty="0" smtClean="0">
                <a:latin typeface="Arial" panose="020B0604020202020204" pitchFamily="34" charset="0"/>
                <a:cs typeface="Arial" panose="020B0604020202020204" pitchFamily="34" charset="0"/>
              </a:rPr>
              <a:t>100</a:t>
            </a:r>
            <a:r>
              <a:rPr lang="fa-IR" sz="2400" u="sng" dirty="0">
                <a:latin typeface="Arial" panose="020B0604020202020204" pitchFamily="34" charset="0"/>
                <a:cs typeface="Arial" panose="020B0604020202020204" pitchFamily="34" charset="0"/>
              </a:rPr>
              <a:t>% مرگ و میرها در کودکان کمتر از 10 سال در سال های اولیه بود</a:t>
            </a:r>
            <a:r>
              <a:rPr lang="fa-IR" sz="2400" dirty="0">
                <a:latin typeface="Arial" panose="020B0604020202020204" pitchFamily="34" charset="0"/>
                <a:cs typeface="Arial" panose="020B0604020202020204" pitchFamily="34" charset="0"/>
              </a:rPr>
              <a:t>، در حالی که </a:t>
            </a:r>
            <a:r>
              <a:rPr lang="fa-IR" sz="2400" u="sng" dirty="0">
                <a:latin typeface="Arial" panose="020B0604020202020204" pitchFamily="34" charset="0"/>
                <a:cs typeface="Arial" panose="020B0604020202020204" pitchFamily="34" charset="0"/>
              </a:rPr>
              <a:t>برای سال </a:t>
            </a:r>
            <a:r>
              <a:rPr lang="fa-IR" sz="2400" u="sng" dirty="0" smtClean="0">
                <a:latin typeface="Arial" panose="020B0604020202020204" pitchFamily="34" charset="0"/>
                <a:cs typeface="Arial" panose="020B0604020202020204" pitchFamily="34" charset="0"/>
              </a:rPr>
              <a:t>های</a:t>
            </a:r>
            <a:endParaRPr lang="fa-IR" sz="2400" u="sng" dirty="0">
              <a:latin typeface="Arial" panose="020B0604020202020204" pitchFamily="34" charset="0"/>
              <a:cs typeface="Arial" panose="020B0604020202020204" pitchFamily="34" charset="0"/>
            </a:endParaRPr>
          </a:p>
          <a:p>
            <a:pPr marL="0" indent="0">
              <a:buNone/>
            </a:pPr>
            <a:r>
              <a:rPr lang="fa-IR" sz="2400" u="sng" dirty="0">
                <a:latin typeface="Arial" panose="020B0604020202020204" pitchFamily="34" charset="0"/>
                <a:cs typeface="Arial" panose="020B0604020202020204" pitchFamily="34" charset="0"/>
              </a:rPr>
              <a:t> </a:t>
            </a:r>
            <a:r>
              <a:rPr lang="fa-IR" sz="2400" u="sng" dirty="0" smtClean="0">
                <a:latin typeface="Arial" panose="020B0604020202020204" pitchFamily="34" charset="0"/>
                <a:cs typeface="Arial" panose="020B0604020202020204" pitchFamily="34" charset="0"/>
              </a:rPr>
              <a:t>2000-2019</a:t>
            </a:r>
            <a:r>
              <a:rPr lang="fa-IR" sz="2400" u="sng" dirty="0">
                <a:latin typeface="Arial" panose="020B0604020202020204" pitchFamily="34" charset="0"/>
                <a:cs typeface="Arial" panose="020B0604020202020204" pitchFamily="34" charset="0"/>
              </a:rPr>
              <a:t>، سن کمتر از 10 سال تنها 37.5 درصد از مرگ و میرها را به خود اختصاص داده است</a:t>
            </a:r>
            <a:r>
              <a:rPr lang="fa-IR" sz="2400" u="sng" dirty="0" smtClean="0">
                <a:latin typeface="Arial" panose="020B0604020202020204" pitchFamily="34" charset="0"/>
                <a:cs typeface="Arial" panose="020B0604020202020204" pitchFamily="34" charset="0"/>
              </a:rPr>
              <a:t>.</a:t>
            </a:r>
          </a:p>
          <a:p>
            <a:pPr marL="0" indent="0">
              <a:buNone/>
            </a:pPr>
            <a:r>
              <a:rPr lang="fa-IR" sz="2000" dirty="0" smtClean="0">
                <a:latin typeface="Arial" panose="020B0604020202020204" pitchFamily="34" charset="0"/>
                <a:cs typeface="Arial" panose="020B0604020202020204" pitchFamily="34" charset="0"/>
              </a:rPr>
              <a:t>در </a:t>
            </a:r>
            <a:r>
              <a:rPr lang="fa-IR" sz="2000" dirty="0">
                <a:latin typeface="Arial" panose="020B0604020202020204" pitchFamily="34" charset="0"/>
                <a:cs typeface="Arial" panose="020B0604020202020204" pitchFamily="34" charset="0"/>
              </a:rPr>
              <a:t>دهه 2000 ، فقط بزرگسالان بزرگتر از 20 تا 25 سال سابقه واکسیناسیون آبله را داشتند  نکته جالب توجه، میانگین سنی موارد آبله </a:t>
            </a:r>
            <a:r>
              <a:rPr lang="fa-IR" sz="2000" dirty="0" smtClean="0">
                <a:latin typeface="Arial" panose="020B0604020202020204" pitchFamily="34" charset="0"/>
                <a:cs typeface="Arial" panose="020B0604020202020204" pitchFamily="34" charset="0"/>
              </a:rPr>
              <a:t>میمون </a:t>
            </a:r>
            <a:r>
              <a:rPr lang="fa-IR" sz="2000" dirty="0">
                <a:latin typeface="Arial" panose="020B0604020202020204" pitchFamily="34" charset="0"/>
                <a:cs typeface="Arial" panose="020B0604020202020204" pitchFamily="34" charset="0"/>
              </a:rPr>
              <a:t>است که از 10 به 21 سال در دهه آینده افزایش یافت.  در واقع، بیشتر موارد  جوانانی بودند که پس از قطع واکسیناسیون معمول آبله متولد شده باشد، مانند شیوع های اخیر.</a:t>
            </a:r>
          </a:p>
          <a:p>
            <a:pPr marL="0" indent="0">
              <a:buNone/>
            </a:pPr>
            <a:endParaRPr lang="fa-IR" dirty="0"/>
          </a:p>
        </p:txBody>
      </p:sp>
    </p:spTree>
    <p:extLst>
      <p:ext uri="{BB962C8B-B14F-4D97-AF65-F5344CB8AC3E}">
        <p14:creationId xmlns:p14="http://schemas.microsoft.com/office/powerpoint/2010/main" val="3084304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3193" y="1819656"/>
            <a:ext cx="9400032" cy="3802761"/>
          </a:xfrm>
        </p:spPr>
        <p:txBody>
          <a:bodyPr/>
          <a:lstStyle/>
          <a:p>
            <a:r>
              <a:rPr lang="ar-SA" sz="2000" dirty="0">
                <a:latin typeface="Arial" panose="020B0604020202020204" pitchFamily="34" charset="0"/>
                <a:cs typeface="Arial" panose="020B0604020202020204" pitchFamily="34" charset="0"/>
              </a:rPr>
              <a:t>ما یک </a:t>
            </a:r>
            <a:r>
              <a:rPr lang="fa-IR" sz="2000" dirty="0" smtClean="0">
                <a:latin typeface="Arial" panose="020B0604020202020204" pitchFamily="34" charset="0"/>
                <a:cs typeface="Arial" panose="020B0604020202020204" pitchFamily="34" charset="0"/>
              </a:rPr>
              <a:t>مطالعه </a:t>
            </a:r>
            <a:r>
              <a:rPr lang="ar-SA" sz="2000" dirty="0" smtClean="0">
                <a:latin typeface="Arial" panose="020B0604020202020204" pitchFamily="34" charset="0"/>
                <a:cs typeface="Arial" panose="020B0604020202020204" pitchFamily="34" charset="0"/>
              </a:rPr>
              <a:t>سیستماتیک </a:t>
            </a:r>
            <a:r>
              <a:rPr lang="ar-SA" sz="2000" dirty="0">
                <a:latin typeface="Arial" panose="020B0604020202020204" pitchFamily="34" charset="0"/>
                <a:cs typeface="Arial" panose="020B0604020202020204" pitchFamily="34" charset="0"/>
              </a:rPr>
              <a:t>انجام </a:t>
            </a:r>
            <a:r>
              <a:rPr lang="ar-SA" sz="2000" dirty="0" smtClean="0">
                <a:latin typeface="Arial" panose="020B0604020202020204" pitchFamily="34" charset="0"/>
                <a:cs typeface="Arial" panose="020B0604020202020204" pitchFamily="34" charset="0"/>
              </a:rPr>
              <a:t>دادیم</a:t>
            </a:r>
            <a:endParaRPr lang="fa-IR" sz="2000" dirty="0" smtClean="0">
              <a:latin typeface="Arial" panose="020B0604020202020204" pitchFamily="34" charset="0"/>
              <a:cs typeface="Arial" panose="020B0604020202020204" pitchFamily="34" charset="0"/>
            </a:endParaRPr>
          </a:p>
          <a:p>
            <a:r>
              <a:rPr lang="ar-SA" sz="2000" dirty="0" smtClean="0">
                <a:latin typeface="Arial" panose="020B0604020202020204" pitchFamily="34" charset="0"/>
                <a:cs typeface="Arial" panose="020B0604020202020204" pitchFamily="34" charset="0"/>
              </a:rPr>
              <a:t> </a:t>
            </a:r>
            <a:r>
              <a:rPr lang="ar-SA" sz="2000" dirty="0">
                <a:latin typeface="Arial" panose="020B0604020202020204" pitchFamily="34" charset="0"/>
                <a:cs typeface="Arial" panose="020B0604020202020204" pitchFamily="34" charset="0"/>
              </a:rPr>
              <a:t>بررسی </a:t>
            </a:r>
            <a:r>
              <a:rPr lang="fa-IR" sz="2000" dirty="0" smtClean="0">
                <a:latin typeface="Arial" panose="020B0604020202020204" pitchFamily="34" charset="0"/>
                <a:cs typeface="Arial" panose="020B0604020202020204" pitchFamily="34" charset="0"/>
              </a:rPr>
              <a:t>متون </a:t>
            </a:r>
            <a:r>
              <a:rPr lang="ar-SA" sz="2000" dirty="0" smtClean="0">
                <a:latin typeface="Arial" panose="020B0604020202020204" pitchFamily="34" charset="0"/>
                <a:cs typeface="Arial" panose="020B0604020202020204" pitchFamily="34" charset="0"/>
              </a:rPr>
              <a:t>در </a:t>
            </a:r>
            <a:r>
              <a:rPr lang="ar-SA" sz="2000" dirty="0">
                <a:latin typeface="Arial" panose="020B0604020202020204" pitchFamily="34" charset="0"/>
                <a:cs typeface="Arial" panose="020B0604020202020204" pitchFamily="34" charset="0"/>
              </a:rPr>
              <a:t>مورد چگونگی اپیدمیولوژی آبله میمون تکامل یافته است با تاکید ویژه بر تعداد تایید شده، احتمالی و یا ممکن سن در هنگام ارائه، مرگ و میرو گسترش </a:t>
            </a:r>
            <a:r>
              <a:rPr lang="ar-SA" sz="2000" dirty="0" smtClean="0">
                <a:latin typeface="Arial" panose="020B0604020202020204" pitchFamily="34" charset="0"/>
                <a:cs typeface="Arial" panose="020B0604020202020204" pitchFamily="34" charset="0"/>
              </a:rPr>
              <a:t>جغرافیایی</a:t>
            </a:r>
            <a:r>
              <a:rPr lang="fa-IR" sz="2000" dirty="0">
                <a:latin typeface="Arial" panose="020B0604020202020204" pitchFamily="34" charset="0"/>
                <a:cs typeface="Arial" panose="020B0604020202020204" pitchFamily="34" charset="0"/>
              </a:rPr>
              <a:t> </a:t>
            </a:r>
            <a:r>
              <a:rPr lang="ar-SA" sz="2000" dirty="0" smtClean="0">
                <a:latin typeface="Arial" panose="020B0604020202020204" pitchFamily="34" charset="0"/>
                <a:cs typeface="Arial" panose="020B0604020202020204" pitchFamily="34" charset="0"/>
              </a:rPr>
              <a:t>ما </a:t>
            </a:r>
            <a:r>
              <a:rPr lang="ar-SA" sz="2000" dirty="0">
                <a:latin typeface="Arial" panose="020B0604020202020204" pitchFamily="34" charset="0"/>
                <a:cs typeface="Arial" panose="020B0604020202020204" pitchFamily="34" charset="0"/>
              </a:rPr>
              <a:t>48 مقاله بررسی شده و 18 مقاله خاکستری را برای استخراج داده ها شناسایی کردیم</a:t>
            </a:r>
            <a:endParaRPr lang="en-US" sz="2000" dirty="0">
              <a:latin typeface="Arial" panose="020B0604020202020204" pitchFamily="34" charset="0"/>
              <a:cs typeface="Arial" panose="020B0604020202020204" pitchFamily="34" charset="0"/>
            </a:endParaRPr>
          </a:p>
          <a:p>
            <a:r>
              <a:rPr lang="ar-SA" sz="2000" dirty="0">
                <a:latin typeface="Arial" panose="020B0604020202020204" pitchFamily="34" charset="0"/>
                <a:cs typeface="Arial" panose="020B0604020202020204" pitchFamily="34" charset="0"/>
              </a:rPr>
              <a:t>تعداد موارد آبله میمون انسانی، با چشمگیرترین افزایش در1970</a:t>
            </a: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DRC </a:t>
            </a:r>
            <a:r>
              <a:rPr lang="ar-SA" sz="2000" dirty="0">
                <a:latin typeface="Arial" panose="020B0604020202020204" pitchFamily="34" charset="0"/>
                <a:cs typeface="Arial" panose="020B0604020202020204" pitchFamily="34" charset="0"/>
              </a:rPr>
              <a:t>رخ داده است</a:t>
            </a:r>
            <a:endParaRPr lang="en-US" sz="2000" dirty="0">
              <a:latin typeface="Arial" panose="020B0604020202020204" pitchFamily="34" charset="0"/>
              <a:cs typeface="Arial" panose="020B0604020202020204" pitchFamily="34" charset="0"/>
            </a:endParaRPr>
          </a:p>
          <a:p>
            <a:endParaRPr lang="fa-IR" dirty="0"/>
          </a:p>
        </p:txBody>
      </p:sp>
    </p:spTree>
    <p:extLst>
      <p:ext uri="{BB962C8B-B14F-4D97-AF65-F5344CB8AC3E}">
        <p14:creationId xmlns:p14="http://schemas.microsoft.com/office/powerpoint/2010/main" val="39182720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731842" cy="807720"/>
          </a:xfrm>
        </p:spPr>
        <p:txBody>
          <a:bodyPr/>
          <a:lstStyle/>
          <a:p>
            <a:pPr algn="r"/>
            <a:r>
              <a:rPr lang="fa-IR" dirty="0">
                <a:latin typeface="Arial" panose="020B0604020202020204" pitchFamily="34" charset="0"/>
                <a:cs typeface="Arial" panose="020B0604020202020204" pitchFamily="34" charset="0"/>
              </a:rPr>
              <a:t>نقاط قوت و محدودیت ها</a:t>
            </a:r>
          </a:p>
        </p:txBody>
      </p:sp>
      <p:sp>
        <p:nvSpPr>
          <p:cNvPr id="3" name="Content Placeholder 2"/>
          <p:cNvSpPr>
            <a:spLocks noGrp="1"/>
          </p:cNvSpPr>
          <p:nvPr>
            <p:ph idx="1"/>
          </p:nvPr>
        </p:nvSpPr>
        <p:spPr>
          <a:xfrm>
            <a:off x="677334" y="1545337"/>
            <a:ext cx="8841570" cy="4496026"/>
          </a:xfrm>
        </p:spPr>
        <p:txBody>
          <a:bodyPr>
            <a:normAutofit/>
          </a:bodyPr>
          <a:lstStyle/>
          <a:p>
            <a:pPr marL="0" indent="0">
              <a:buNone/>
            </a:pPr>
            <a:r>
              <a:rPr lang="fa-IR" sz="2000" dirty="0">
                <a:latin typeface="Arial" panose="020B0604020202020204" pitchFamily="34" charset="0"/>
                <a:cs typeface="Arial" panose="020B0604020202020204" pitchFamily="34" charset="0"/>
              </a:rPr>
              <a:t> نقاط قوت این بررسی این است که بر اساس کاکرین [10] و </a:t>
            </a:r>
            <a:r>
              <a:rPr lang="en-US" sz="2000" dirty="0">
                <a:latin typeface="Arial" panose="020B0604020202020204" pitchFamily="34" charset="0"/>
                <a:cs typeface="Arial" panose="020B0604020202020204" pitchFamily="34" charset="0"/>
              </a:rPr>
              <a:t>PRISMA [11]، </a:t>
            </a:r>
            <a:r>
              <a:rPr lang="fa-IR" sz="2000" dirty="0">
                <a:latin typeface="Arial" panose="020B0604020202020204" pitchFamily="34" charset="0"/>
                <a:cs typeface="Arial" panose="020B0604020202020204" pitchFamily="34" charset="0"/>
              </a:rPr>
              <a:t>شامل یک</a:t>
            </a:r>
          </a:p>
          <a:p>
            <a:pPr marL="0" indent="0">
              <a:buNone/>
            </a:pPr>
            <a:r>
              <a:rPr lang="fa-IR" sz="2000" dirty="0">
                <a:latin typeface="Arial" panose="020B0604020202020204" pitchFamily="34" charset="0"/>
                <a:cs typeface="Arial" panose="020B0604020202020204" pitchFamily="34" charset="0"/>
              </a:rPr>
              <a:t> استراتژی جستجوی گسترده در آبله میمون در سراسر جهان، بدون محدودیت زمانی یا زبانی، که</a:t>
            </a:r>
          </a:p>
          <a:p>
            <a:pPr marL="0" indent="0">
              <a:buNone/>
            </a:pPr>
            <a:r>
              <a:rPr lang="fa-IR" sz="2000" dirty="0">
                <a:latin typeface="Arial" panose="020B0604020202020204" pitchFamily="34" charset="0"/>
                <a:cs typeface="Arial" panose="020B0604020202020204" pitchFamily="34" charset="0"/>
              </a:rPr>
              <a:t>باعث کاهش سو استفاده انتخاب میشد . علاوه بر این، بررسی کاملی از متون خاکستری انجام شد.  به طور کلی، بیش از 60 منبع مرتبط برای استخراج جامع داده ها شناسایی شد. </a:t>
            </a:r>
          </a:p>
        </p:txBody>
      </p:sp>
    </p:spTree>
    <p:extLst>
      <p:ext uri="{BB962C8B-B14F-4D97-AF65-F5344CB8AC3E}">
        <p14:creationId xmlns:p14="http://schemas.microsoft.com/office/powerpoint/2010/main" val="40268122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1752"/>
            <a:ext cx="10012680" cy="5776187"/>
          </a:xfrm>
        </p:spPr>
        <p:txBody>
          <a:bodyPr>
            <a:normAutofit/>
          </a:bodyPr>
          <a:lstStyle/>
          <a:p>
            <a:pPr marL="0" indent="0">
              <a:buNone/>
            </a:pPr>
            <a:r>
              <a:rPr lang="fa-IR" sz="2300" u="sng" dirty="0">
                <a:latin typeface="Arial" panose="020B0604020202020204" pitchFamily="34" charset="0"/>
                <a:cs typeface="Arial" panose="020B0604020202020204" pitchFamily="34" charset="0"/>
              </a:rPr>
              <a:t> همچنین محدودیت هایی وجود </a:t>
            </a:r>
            <a:r>
              <a:rPr lang="fa-IR" sz="2300" u="sng" dirty="0" smtClean="0">
                <a:latin typeface="Arial" panose="020B0604020202020204" pitchFamily="34" charset="0"/>
                <a:cs typeface="Arial" panose="020B0604020202020204" pitchFamily="34" charset="0"/>
              </a:rPr>
              <a:t>دارد</a:t>
            </a:r>
          </a:p>
          <a:p>
            <a:pPr marL="0" indent="0">
              <a:buNone/>
            </a:pPr>
            <a:endParaRPr lang="fa-IR" sz="2300" u="sng" dirty="0">
              <a:latin typeface="Arial" panose="020B0604020202020204" pitchFamily="34" charset="0"/>
              <a:cs typeface="Arial" panose="020B0604020202020204" pitchFamily="34" charset="0"/>
            </a:endParaRPr>
          </a:p>
          <a:p>
            <a:pPr marL="0" indent="0">
              <a:buNone/>
            </a:pPr>
            <a:r>
              <a:rPr lang="fa-IR" sz="2300" dirty="0">
                <a:latin typeface="Arial" panose="020B0604020202020204" pitchFamily="34" charset="0"/>
                <a:cs typeface="Arial" panose="020B0604020202020204" pitchFamily="34" charset="0"/>
              </a:rPr>
              <a:t> اول، توانایی ما برای ارائه یک تصویر کامل از تعداد تایید شده، احتمالی و یا موارد ممکن گاهی محدود بود، زیرا کمیت و کیفیت داده ها در مناطق مختلف متفاوت </a:t>
            </a:r>
            <a:r>
              <a:rPr lang="fa-IR" sz="2300" dirty="0" smtClean="0">
                <a:latin typeface="Arial" panose="020B0604020202020204" pitchFamily="34" charset="0"/>
                <a:cs typeface="Arial" panose="020B0604020202020204" pitchFamily="34" charset="0"/>
              </a:rPr>
              <a:t>بود.</a:t>
            </a:r>
          </a:p>
          <a:p>
            <a:pPr marL="0" indent="0">
              <a:buNone/>
            </a:pPr>
            <a:r>
              <a:rPr lang="fa-IR" sz="2300" dirty="0" smtClean="0">
                <a:latin typeface="Arial" panose="020B0604020202020204" pitchFamily="34" charset="0"/>
                <a:cs typeface="Arial" panose="020B0604020202020204" pitchFamily="34" charset="0"/>
              </a:rPr>
              <a:t>این </a:t>
            </a:r>
            <a:r>
              <a:rPr lang="fa-IR" sz="2300" dirty="0">
                <a:latin typeface="Arial" panose="020B0604020202020204" pitchFamily="34" charset="0"/>
                <a:cs typeface="Arial" panose="020B0604020202020204" pitchFamily="34" charset="0"/>
              </a:rPr>
              <a:t>امر به ویژه برای کشورهای آفریقای مرکزی، و به ویژه جمهوری دموکراتیک کنگو، که در آن حسابداری و گزارش تعداد موارد در سال به صورت سیستماتیک وجودندارد، صادق است</a:t>
            </a:r>
          </a:p>
          <a:p>
            <a:pPr marL="0" indent="0">
              <a:buNone/>
            </a:pPr>
            <a:endParaRPr lang="fa-IR" sz="2300" dirty="0" smtClean="0">
              <a:latin typeface="Arial" panose="020B0604020202020204" pitchFamily="34" charset="0"/>
              <a:cs typeface="Arial" panose="020B0604020202020204" pitchFamily="34" charset="0"/>
            </a:endParaRPr>
          </a:p>
          <a:p>
            <a:pPr marL="0" indent="0">
              <a:buNone/>
            </a:pPr>
            <a:r>
              <a:rPr lang="fa-IR" sz="2300" dirty="0" smtClean="0">
                <a:latin typeface="Arial" panose="020B0604020202020204" pitchFamily="34" charset="0"/>
                <a:cs typeface="Arial" panose="020B0604020202020204" pitchFamily="34" charset="0"/>
              </a:rPr>
              <a:t>دوم</a:t>
            </a:r>
            <a:r>
              <a:rPr lang="fa-IR" sz="2300" dirty="0">
                <a:latin typeface="Arial" panose="020B0604020202020204" pitchFamily="34" charset="0"/>
                <a:cs typeface="Arial" panose="020B0604020202020204" pitchFamily="34" charset="0"/>
              </a:rPr>
              <a:t>، اطلاعات کمی در مورد سن موارد وجود دارد که می تواند نتایج تجزیه و تحلیل ما از میانگین سنی در تشخیص آبله میمون را زیر سوال </a:t>
            </a:r>
            <a:r>
              <a:rPr lang="fa-IR" sz="2300" dirty="0" smtClean="0">
                <a:latin typeface="Arial" panose="020B0604020202020204" pitchFamily="34" charset="0"/>
                <a:cs typeface="Arial" panose="020B0604020202020204" pitchFamily="34" charset="0"/>
              </a:rPr>
              <a:t>برد</a:t>
            </a:r>
            <a:r>
              <a:rPr lang="fa-IR" sz="2300" dirty="0">
                <a:latin typeface="Arial" panose="020B0604020202020204" pitchFamily="34" charset="0"/>
                <a:cs typeface="Arial" panose="020B0604020202020204" pitchFamily="34" charset="0"/>
              </a:rPr>
              <a:t>.   با این حال، این محققین خاطرنشان کردند که سن متوسط شروع به مرور زمان افزایش یافته است  که با یافته های ما مطابقت دارد.  علاوه بر این، بررسی ما از متون نشان داد که سن در مرگ ناشی از آبله میمون نیز افزایش یافته است که با تشخیص سن ما مطابقت دارد</a:t>
            </a:r>
          </a:p>
          <a:p>
            <a:pPr marL="0" indent="0">
              <a:buNone/>
            </a:pPr>
            <a:r>
              <a:rPr lang="fa-IR" sz="2300" dirty="0">
                <a:latin typeface="Arial" panose="020B0604020202020204" pitchFamily="34" charset="0"/>
                <a:cs typeface="Arial" panose="020B0604020202020204" pitchFamily="34" charset="0"/>
              </a:rPr>
              <a:t>  </a:t>
            </a:r>
            <a:endParaRPr lang="fa-IR" dirty="0"/>
          </a:p>
        </p:txBody>
      </p:sp>
    </p:spTree>
    <p:extLst>
      <p:ext uri="{BB962C8B-B14F-4D97-AF65-F5344CB8AC3E}">
        <p14:creationId xmlns:p14="http://schemas.microsoft.com/office/powerpoint/2010/main" val="20698005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66345"/>
            <a:ext cx="8759274" cy="5575018"/>
          </a:xfrm>
        </p:spPr>
        <p:txBody>
          <a:bodyPr>
            <a:normAutofit/>
          </a:bodyPr>
          <a:lstStyle/>
          <a:p>
            <a:pPr marL="0" indent="0">
              <a:buNone/>
            </a:pPr>
            <a:r>
              <a:rPr lang="fa-IR" sz="2000" dirty="0">
                <a:latin typeface="Arial" panose="020B0604020202020204" pitchFamily="34" charset="0"/>
                <a:cs typeface="Arial" panose="020B0604020202020204" pitchFamily="34" charset="0"/>
              </a:rPr>
              <a:t>سوم، از آنجایی که داده‌های خاص در مورد رده ها به ندرت گزارش می‌شد، بر اساس گستره جغرافیایی توصیف شده توسط </a:t>
            </a:r>
            <a:r>
              <a:rPr lang="en-US" sz="2000" dirty="0">
                <a:latin typeface="Arial" panose="020B0604020202020204" pitchFamily="34" charset="0"/>
                <a:cs typeface="Arial" panose="020B0604020202020204" pitchFamily="34" charset="0"/>
              </a:rPr>
              <a:t>who </a:t>
            </a:r>
            <a:r>
              <a:rPr lang="fa-IR" sz="2000" dirty="0">
                <a:latin typeface="Arial" panose="020B0604020202020204" pitchFamily="34" charset="0"/>
                <a:cs typeface="Arial" panose="020B0604020202020204" pitchFamily="34" charset="0"/>
              </a:rPr>
              <a:t>رده ها را اختصاص دادیم و در مورد هر دو تعداد موارد در هر رده و مرگ و میر در هر رده نتیجه گیری </a:t>
            </a:r>
            <a:r>
              <a:rPr lang="fa-IR" sz="2000" dirty="0" smtClean="0">
                <a:latin typeface="Arial" panose="020B0604020202020204" pitchFamily="34" charset="0"/>
                <a:cs typeface="Arial" panose="020B0604020202020204" pitchFamily="34" charset="0"/>
              </a:rPr>
              <a:t>کردیم</a:t>
            </a:r>
            <a:endParaRPr lang="fa-IR" sz="2000" dirty="0">
              <a:latin typeface="Arial" panose="020B0604020202020204" pitchFamily="34" charset="0"/>
              <a:cs typeface="Arial" panose="020B0604020202020204" pitchFamily="34" charset="0"/>
            </a:endParaRPr>
          </a:p>
          <a:p>
            <a:pPr marL="0" indent="0">
              <a:buNone/>
            </a:pPr>
            <a:endParaRPr lang="fa-IR" sz="2000" dirty="0" smtClean="0">
              <a:latin typeface="Arial" panose="020B0604020202020204" pitchFamily="34" charset="0"/>
              <a:cs typeface="Arial" panose="020B0604020202020204" pitchFamily="34" charset="0"/>
            </a:endParaRPr>
          </a:p>
          <a:p>
            <a:pPr marL="0" indent="0">
              <a:buNone/>
            </a:pPr>
            <a:r>
              <a:rPr lang="fa-IR" sz="2000" dirty="0" smtClean="0">
                <a:latin typeface="Arial" panose="020B0604020202020204" pitchFamily="34" charset="0"/>
                <a:cs typeface="Arial" panose="020B0604020202020204" pitchFamily="34" charset="0"/>
              </a:rPr>
              <a:t>چهارم</a:t>
            </a:r>
            <a:r>
              <a:rPr lang="fa-IR" sz="2000" dirty="0">
                <a:latin typeface="Arial" panose="020B0604020202020204" pitchFamily="34" charset="0"/>
                <a:cs typeface="Arial" panose="020B0604020202020204" pitchFamily="34" charset="0"/>
              </a:rPr>
              <a:t>، هر چند بیشتر از نیمی از مقالات وارد شده در بسیاری از مطالعات داده هایی را در مورد انتقال آبله میمون ارائه کردند همه موارد را نمی توان به طور قطعی به انتقال حیوان به انسان نسبت </a:t>
            </a:r>
            <a:r>
              <a:rPr lang="fa-IR" sz="2000" dirty="0" smtClean="0">
                <a:latin typeface="Arial" panose="020B0604020202020204" pitchFamily="34" charset="0"/>
                <a:cs typeface="Arial" panose="020B0604020202020204" pitchFamily="34" charset="0"/>
              </a:rPr>
              <a:t>داد</a:t>
            </a:r>
            <a:endParaRPr lang="fa-IR" sz="2000" dirty="0">
              <a:latin typeface="Arial" panose="020B0604020202020204" pitchFamily="34" charset="0"/>
              <a:cs typeface="Arial" panose="020B0604020202020204" pitchFamily="34" charset="0"/>
            </a:endParaRPr>
          </a:p>
          <a:p>
            <a:pPr marL="0" indent="0">
              <a:buNone/>
            </a:pPr>
            <a:endParaRPr lang="fa-IR" sz="2000" dirty="0" smtClean="0">
              <a:latin typeface="Arial" panose="020B0604020202020204" pitchFamily="34" charset="0"/>
              <a:cs typeface="Arial" panose="020B0604020202020204" pitchFamily="34" charset="0"/>
            </a:endParaRPr>
          </a:p>
          <a:p>
            <a:pPr marL="0" indent="0">
              <a:buNone/>
            </a:pPr>
            <a:r>
              <a:rPr lang="fa-IR" sz="2000" dirty="0" smtClean="0">
                <a:latin typeface="Arial" panose="020B0604020202020204" pitchFamily="34" charset="0"/>
                <a:cs typeface="Arial" panose="020B0604020202020204" pitchFamily="34" charset="0"/>
              </a:rPr>
              <a:t>پنجم</a:t>
            </a:r>
            <a:r>
              <a:rPr lang="fa-IR" sz="2000" dirty="0">
                <a:latin typeface="Arial" panose="020B0604020202020204" pitchFamily="34" charset="0"/>
                <a:cs typeface="Arial" panose="020B0604020202020204" pitchFamily="34" charset="0"/>
              </a:rPr>
              <a:t>، در حالی که  تغییر اپیدمیولوژی آبله میمون می تواند با تکامل ژنتیکی آبله میمون مرتبط </a:t>
            </a:r>
            <a:r>
              <a:rPr lang="fa-IR" sz="2000" dirty="0" smtClean="0">
                <a:latin typeface="Arial" panose="020B0604020202020204" pitchFamily="34" charset="0"/>
                <a:cs typeface="Arial" panose="020B0604020202020204" pitchFamily="34" charset="0"/>
              </a:rPr>
              <a:t>باشد بررسی </a:t>
            </a:r>
            <a:r>
              <a:rPr lang="fa-IR" sz="2000" dirty="0">
                <a:latin typeface="Arial" panose="020B0604020202020204" pitchFamily="34" charset="0"/>
                <a:cs typeface="Arial" panose="020B0604020202020204" pitchFamily="34" charset="0"/>
              </a:rPr>
              <a:t>تغییر ویروس در محدوده کار ما نبود. </a:t>
            </a:r>
            <a:endParaRPr lang="fa-IR" sz="2000" dirty="0" smtClean="0">
              <a:latin typeface="Arial" panose="020B0604020202020204" pitchFamily="34" charset="0"/>
              <a:cs typeface="Arial" panose="020B0604020202020204" pitchFamily="34" charset="0"/>
            </a:endParaRPr>
          </a:p>
          <a:p>
            <a:pPr marL="0" indent="0">
              <a:buNone/>
            </a:pPr>
            <a:endParaRPr lang="fa-IR" sz="2000" dirty="0">
              <a:latin typeface="Arial" panose="020B0604020202020204" pitchFamily="34" charset="0"/>
              <a:cs typeface="Arial" panose="020B0604020202020204" pitchFamily="34" charset="0"/>
            </a:endParaRPr>
          </a:p>
          <a:p>
            <a:pPr marL="0" indent="0">
              <a:buNone/>
            </a:pPr>
            <a:r>
              <a:rPr lang="fa-IR" sz="2000" dirty="0" smtClean="0">
                <a:latin typeface="Arial" panose="020B0604020202020204" pitchFamily="34" charset="0"/>
                <a:cs typeface="Arial" panose="020B0604020202020204" pitchFamily="34" charset="0"/>
              </a:rPr>
              <a:t> </a:t>
            </a:r>
            <a:r>
              <a:rPr lang="fa-IR" sz="2000" dirty="0">
                <a:latin typeface="Arial" panose="020B0604020202020204" pitchFamily="34" charset="0"/>
                <a:cs typeface="Arial" panose="020B0604020202020204" pitchFamily="34" charset="0"/>
              </a:rPr>
              <a:t>در نهایت، داده ها عوامل خطر برای ابتلا به آبله میمون نسبتاً کمیاب هستند و برخی از نتایج نامتجانس بودند</a:t>
            </a:r>
          </a:p>
          <a:p>
            <a:pPr marL="0" indent="0">
              <a:buNone/>
            </a:pPr>
            <a:endParaRPr lang="fa-IR" dirty="0"/>
          </a:p>
        </p:txBody>
      </p:sp>
    </p:spTree>
    <p:extLst>
      <p:ext uri="{BB962C8B-B14F-4D97-AF65-F5344CB8AC3E}">
        <p14:creationId xmlns:p14="http://schemas.microsoft.com/office/powerpoint/2010/main" val="7077121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atin typeface="Arial" panose="020B0604020202020204" pitchFamily="34" charset="0"/>
                <a:cs typeface="Arial" panose="020B0604020202020204" pitchFamily="34" charset="0"/>
              </a:rPr>
              <a:t>نتیجه گیری</a:t>
            </a:r>
            <a:r>
              <a:rPr lang="fa-IR" dirty="0"/>
              <a:t/>
            </a:r>
            <a:br>
              <a:rPr lang="fa-IR" dirty="0"/>
            </a:br>
            <a:endParaRPr lang="fa-IR" dirty="0"/>
          </a:p>
        </p:txBody>
      </p:sp>
      <p:sp>
        <p:nvSpPr>
          <p:cNvPr id="3" name="Content Placeholder 2"/>
          <p:cNvSpPr>
            <a:spLocks noGrp="1"/>
          </p:cNvSpPr>
          <p:nvPr>
            <p:ph idx="1"/>
          </p:nvPr>
        </p:nvSpPr>
        <p:spPr>
          <a:xfrm>
            <a:off x="677334" y="1828800"/>
            <a:ext cx="8814138" cy="4212563"/>
          </a:xfrm>
        </p:spPr>
        <p:txBody>
          <a:bodyPr>
            <a:normAutofit/>
          </a:bodyPr>
          <a:lstStyle/>
          <a:p>
            <a:pPr marL="0" indent="0">
              <a:buNone/>
            </a:pPr>
            <a:r>
              <a:rPr lang="fa-IR" sz="2000" dirty="0" smtClean="0">
                <a:latin typeface="Arial" panose="020B0604020202020204" pitchFamily="34" charset="0"/>
                <a:cs typeface="Arial" panose="020B0604020202020204" pitchFamily="34" charset="0"/>
              </a:rPr>
              <a:t>کاهش </a:t>
            </a:r>
            <a:r>
              <a:rPr lang="fa-IR" sz="2000" dirty="0">
                <a:latin typeface="Arial" panose="020B0604020202020204" pitchFamily="34" charset="0"/>
                <a:cs typeface="Arial" panose="020B0604020202020204" pitchFamily="34" charset="0"/>
              </a:rPr>
              <a:t>ایمنی جمعیت که مرتبط با قطع واکسیناسیون آبله </a:t>
            </a:r>
            <a:r>
              <a:rPr lang="fa-IR" sz="2000" dirty="0" smtClean="0">
                <a:latin typeface="Arial" panose="020B0604020202020204" pitchFamily="34" charset="0"/>
                <a:cs typeface="Arial" panose="020B0604020202020204" pitchFamily="34" charset="0"/>
              </a:rPr>
              <a:t>است منظره </a:t>
            </a:r>
            <a:r>
              <a:rPr lang="fa-IR" sz="2000" dirty="0">
                <a:latin typeface="Arial" panose="020B0604020202020204" pitchFamily="34" charset="0"/>
                <a:cs typeface="Arial" panose="020B0604020202020204" pitchFamily="34" charset="0"/>
              </a:rPr>
              <a:t>ای را برای تجدید حیات آبله میمون ایجاد کرد</a:t>
            </a:r>
            <a:r>
              <a:rPr lang="fa-IR" sz="2000" dirty="0" smtClean="0">
                <a:latin typeface="Arial" panose="020B0604020202020204" pitchFamily="34" charset="0"/>
                <a:cs typeface="Arial" panose="020B0604020202020204" pitchFamily="34" charset="0"/>
              </a:rPr>
              <a:t>.</a:t>
            </a:r>
          </a:p>
          <a:p>
            <a:pPr marL="0" indent="0">
              <a:buNone/>
            </a:pPr>
            <a:r>
              <a:rPr lang="fa-IR" sz="2000" dirty="0" smtClean="0">
                <a:latin typeface="Arial" panose="020B0604020202020204" pitchFamily="34" charset="0"/>
                <a:cs typeface="Arial" panose="020B0604020202020204" pitchFamily="34" charset="0"/>
              </a:rPr>
              <a:t> </a:t>
            </a:r>
            <a:r>
              <a:rPr lang="fa-IR" sz="2000" dirty="0">
                <a:latin typeface="Arial" panose="020B0604020202020204" pitchFamily="34" charset="0"/>
                <a:cs typeface="Arial" panose="020B0604020202020204" pitchFamily="34" charset="0"/>
              </a:rPr>
              <a:t>افزایش تعداد موارد و میانگین سنی افراد مبتلا به آبله میمون و همچنین ظهور مجدد شیوع بیماری در برخی کشورها پس از غیبت 30 تا 40 ساله این را نشان می </a:t>
            </a:r>
            <a:r>
              <a:rPr lang="fa-IR" sz="2000" dirty="0" smtClean="0">
                <a:latin typeface="Arial" panose="020B0604020202020204" pitchFamily="34" charset="0"/>
                <a:cs typeface="Arial" panose="020B0604020202020204" pitchFamily="34" charset="0"/>
              </a:rPr>
              <a:t>دهد </a:t>
            </a:r>
            <a:r>
              <a:rPr lang="fa-IR" sz="2000" dirty="0">
                <a:latin typeface="Arial" panose="020B0604020202020204" pitchFamily="34" charset="0"/>
                <a:cs typeface="Arial" panose="020B0604020202020204" pitchFamily="34" charset="0"/>
              </a:rPr>
              <a:t>علاوه بر این ظهور موارد در خارج از آفریقا خطر گسترش جغرافیایی و جهانی را برجسته می کند</a:t>
            </a:r>
          </a:p>
          <a:p>
            <a:pPr marL="0" indent="0">
              <a:buNone/>
            </a:pPr>
            <a:r>
              <a:rPr lang="fa-IR" sz="2000" dirty="0">
                <a:latin typeface="Arial" panose="020B0604020202020204" pitchFamily="34" charset="0"/>
                <a:cs typeface="Arial" panose="020B0604020202020204" pitchFamily="34" charset="0"/>
              </a:rPr>
              <a:t> </a:t>
            </a:r>
            <a:endParaRPr lang="fa-IR" sz="2000" dirty="0" smtClean="0">
              <a:latin typeface="Arial" panose="020B0604020202020204" pitchFamily="34" charset="0"/>
              <a:cs typeface="Arial" panose="020B0604020202020204" pitchFamily="34" charset="0"/>
            </a:endParaRPr>
          </a:p>
          <a:p>
            <a:pPr marL="0" indent="0">
              <a:buNone/>
            </a:pPr>
            <a:r>
              <a:rPr lang="fa-IR" sz="2000" dirty="0" smtClean="0">
                <a:latin typeface="Arial" panose="020B0604020202020204" pitchFamily="34" charset="0"/>
                <a:cs typeface="Arial" panose="020B0604020202020204" pitchFamily="34" charset="0"/>
              </a:rPr>
              <a:t> </a:t>
            </a:r>
            <a:r>
              <a:rPr lang="fa-IR" sz="2000" dirty="0">
                <a:latin typeface="Arial" panose="020B0604020202020204" pitchFamily="34" charset="0"/>
                <a:cs typeface="Arial" panose="020B0604020202020204" pitchFamily="34" charset="0"/>
              </a:rPr>
              <a:t>احتمال انتقال انسان به انسان نگران کننده است نه فقط در میان اعضای خانواده، بلکه در میان ارائه دهندگان مراقبت از افراد بیمار.  با توجه به محیط فعلی برای تهدیدات همه گیر، اهمیت آبله میمون را نباید دست کم گرفت  حمایت بین المللی برای افزایش نظارت و تشخیص موارد آبله میمون ابزار ضروری برای درک مداوم  تغییر اپیدمیولوژی این بیماری نوظهور است</a:t>
            </a:r>
          </a:p>
          <a:p>
            <a:pPr marL="0" indent="0">
              <a:buNone/>
            </a:pPr>
            <a:endParaRPr lang="fa-I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8106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737361"/>
            <a:ext cx="8960442" cy="4304002"/>
          </a:xfrm>
        </p:spPr>
        <p:txBody>
          <a:bodyPr/>
          <a:lstStyle/>
          <a:p>
            <a:pPr marL="0" indent="0">
              <a:buNone/>
            </a:pPr>
            <a:r>
              <a:rPr lang="fa-IR" sz="2000" dirty="0" smtClean="0">
                <a:latin typeface="Arial" panose="020B0604020202020204" pitchFamily="34" charset="0"/>
                <a:cs typeface="Arial" panose="020B0604020202020204" pitchFamily="34" charset="0"/>
              </a:rPr>
              <a:t>میانه </a:t>
            </a:r>
            <a:r>
              <a:rPr lang="fa-IR" sz="2000" dirty="0">
                <a:latin typeface="Arial" panose="020B0604020202020204" pitchFamily="34" charset="0"/>
                <a:cs typeface="Arial" panose="020B0604020202020204" pitchFamily="34" charset="0"/>
              </a:rPr>
              <a:t>سن ارائه از 4 (دهه 1970) به 21 سال (2010-2019) افزایش یافته است</a:t>
            </a:r>
          </a:p>
          <a:p>
            <a:pPr marL="0" indent="0">
              <a:buNone/>
            </a:pPr>
            <a:r>
              <a:rPr lang="fa-IR" sz="2000" dirty="0">
                <a:latin typeface="Arial" panose="020B0604020202020204" pitchFamily="34" charset="0"/>
                <a:cs typeface="Arial" panose="020B0604020202020204" pitchFamily="34" charset="0"/>
              </a:rPr>
              <a:t>نرخ مرگ و میر کلی مورد 8.7٪، با تفاوت معنی داری بین کلادها - مرکزی بود</a:t>
            </a:r>
          </a:p>
          <a:p>
            <a:pPr marL="0" indent="0">
              <a:buNone/>
            </a:pPr>
            <a:r>
              <a:rPr lang="fa-IR" sz="2000" dirty="0">
                <a:latin typeface="Arial" panose="020B0604020202020204" pitchFamily="34" charset="0"/>
                <a:cs typeface="Arial" panose="020B0604020202020204" pitchFamily="34" charset="0"/>
              </a:rPr>
              <a:t>آفریقایی 10.6٪ (95٪ فاصله اطمینان (</a:t>
            </a:r>
            <a:r>
              <a:rPr lang="en-US" sz="2000" dirty="0">
                <a:latin typeface="Arial" panose="020B0604020202020204" pitchFamily="34" charset="0"/>
                <a:cs typeface="Arial" panose="020B0604020202020204" pitchFamily="34" charset="0"/>
              </a:rPr>
              <a:t>CI): 8.4</a:t>
            </a:r>
            <a:r>
              <a:rPr lang="fa-IR" sz="2000" dirty="0">
                <a:latin typeface="Arial" panose="020B0604020202020204" pitchFamily="34" charset="0"/>
                <a:cs typeface="Arial" panose="020B0604020202020204" pitchFamily="34" charset="0"/>
              </a:rPr>
              <a:t>٪ - 13.3٪ در مقابل آفریقای غربی 3.6٪ (95٪ فاصله اطمینان: 1.7٪ - 6.8٪)</a:t>
            </a:r>
          </a:p>
          <a:p>
            <a:pPr marL="0" indent="0">
              <a:buNone/>
            </a:pPr>
            <a:r>
              <a:rPr lang="fa-IR" sz="2000" dirty="0">
                <a:latin typeface="Arial" panose="020B0604020202020204" pitchFamily="34" charset="0"/>
                <a:cs typeface="Arial" panose="020B0604020202020204" pitchFamily="34" charset="0"/>
              </a:rPr>
              <a:t>از سال 2003، گسترش مرتبط با واردات و سفر به خارج از آفریقا گهگاه باعث شده است</a:t>
            </a:r>
          </a:p>
          <a:p>
            <a:pPr marL="0" indent="0">
              <a:buNone/>
            </a:pPr>
            <a:r>
              <a:rPr lang="fa-IR" sz="2000" dirty="0">
                <a:latin typeface="Arial" panose="020B0604020202020204" pitchFamily="34" charset="0"/>
                <a:cs typeface="Arial" panose="020B0604020202020204" pitchFamily="34" charset="0"/>
              </a:rPr>
              <a:t>شیوع فعل و انفعالات/فعالیت‌ها با حیوانات یا افراد آلوده رفتارهای خطرناکی هستند</a:t>
            </a:r>
          </a:p>
          <a:p>
            <a:pPr marL="0" indent="0">
              <a:buNone/>
            </a:pPr>
            <a:endParaRPr lang="fa-IR" dirty="0"/>
          </a:p>
        </p:txBody>
      </p:sp>
    </p:spTree>
    <p:extLst>
      <p:ext uri="{BB962C8B-B14F-4D97-AF65-F5344CB8AC3E}">
        <p14:creationId xmlns:p14="http://schemas.microsoft.com/office/powerpoint/2010/main" val="526683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691640"/>
            <a:ext cx="8823282" cy="4349723"/>
          </a:xfrm>
        </p:spPr>
        <p:txBody>
          <a:bodyPr/>
          <a:lstStyle/>
          <a:p>
            <a:pPr marL="0" indent="0">
              <a:buNone/>
            </a:pPr>
            <a:r>
              <a:rPr lang="fa-IR" sz="2000" dirty="0" smtClean="0">
                <a:latin typeface="Arial" panose="020B0604020202020204" pitchFamily="34" charset="0"/>
                <a:cs typeface="Arial" panose="020B0604020202020204" pitchFamily="34" charset="0"/>
              </a:rPr>
              <a:t>بررسی </a:t>
            </a:r>
            <a:r>
              <a:rPr lang="fa-IR" sz="2000" dirty="0">
                <a:latin typeface="Arial" panose="020B0604020202020204" pitchFamily="34" charset="0"/>
                <a:cs typeface="Arial" panose="020B0604020202020204" pitchFamily="34" charset="0"/>
              </a:rPr>
              <a:t>ما تشدید آبله میمون را نشان می دهد موارد، به ویژه در </a:t>
            </a:r>
            <a:r>
              <a:rPr lang="en-US" sz="2000" dirty="0">
                <a:latin typeface="Arial" panose="020B0604020202020204" pitchFamily="34" charset="0"/>
                <a:cs typeface="Arial" panose="020B0604020202020204" pitchFamily="34" charset="0"/>
              </a:rPr>
              <a:t>DRC </a:t>
            </a:r>
            <a:r>
              <a:rPr lang="fa-IR" sz="2000" dirty="0">
                <a:latin typeface="Arial" panose="020B0604020202020204" pitchFamily="34" charset="0"/>
                <a:cs typeface="Arial" panose="020B0604020202020204" pitchFamily="34" charset="0"/>
              </a:rPr>
              <a:t>به شدت بومی، گسترش به کشورهای دیگر، و در حال رشد است میانگین سنی از خردسالان تا بزرگسالان جوان</a:t>
            </a:r>
          </a:p>
          <a:p>
            <a:pPr marL="0" indent="0">
              <a:buNone/>
            </a:pPr>
            <a:r>
              <a:rPr lang="fa-IR" sz="2000" dirty="0">
                <a:latin typeface="Arial" panose="020B0604020202020204" pitchFamily="34" charset="0"/>
                <a:cs typeface="Arial" panose="020B0604020202020204" pitchFamily="34" charset="0"/>
              </a:rPr>
              <a:t>این یافته ها ممکن است مربوط به توقف باشد واکسیناسیون آبله، که محافظت متقاطع در برابر آبله میمون ایجاد کرد، منجر به افزایش انتقال انسان به انسان می شود</a:t>
            </a:r>
          </a:p>
          <a:p>
            <a:pPr marL="0" indent="0">
              <a:buNone/>
            </a:pPr>
            <a:r>
              <a:rPr lang="fa-IR" sz="2000" dirty="0">
                <a:latin typeface="Arial" panose="020B0604020202020204" pitchFamily="34" charset="0"/>
                <a:cs typeface="Arial" panose="020B0604020202020204" pitchFamily="34" charset="0"/>
              </a:rPr>
              <a:t>ظهور شیوع فراتر از آن آفریقا اهمیت جهانی این بیماری را برجسته می کند</a:t>
            </a:r>
          </a:p>
          <a:p>
            <a:pPr marL="0" indent="0">
              <a:buNone/>
            </a:pPr>
            <a:r>
              <a:rPr lang="fa-IR" sz="2000" dirty="0">
                <a:latin typeface="Arial" panose="020B0604020202020204" pitchFamily="34" charset="0"/>
                <a:cs typeface="Arial" panose="020B0604020202020204" pitchFamily="34" charset="0"/>
              </a:rPr>
              <a:t>افزایش نظارت و شناسایی موارد آبله میمون ابزار ضروری برای درک اپیدمیولوژی در حال تغییر از این بیماری در حال ظهور هستند</a:t>
            </a:r>
          </a:p>
          <a:p>
            <a:pPr marL="0" indent="0">
              <a:buNone/>
            </a:pPr>
            <a:endParaRPr lang="fa-IR" dirty="0"/>
          </a:p>
        </p:txBody>
      </p:sp>
    </p:spTree>
    <p:extLst>
      <p:ext uri="{BB962C8B-B14F-4D97-AF65-F5344CB8AC3E}">
        <p14:creationId xmlns:p14="http://schemas.microsoft.com/office/powerpoint/2010/main" val="630179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atin typeface="Arial" panose="020B0604020202020204" pitchFamily="34" charset="0"/>
                <a:cs typeface="Arial" panose="020B0604020202020204" pitchFamily="34" charset="0"/>
              </a:rPr>
              <a:t>خلاصه نویسنده</a:t>
            </a:r>
            <a:r>
              <a:rPr lang="en-US" dirty="0"/>
              <a:t/>
            </a:r>
            <a:br>
              <a:rPr lang="en-US" dirty="0"/>
            </a:br>
            <a:endParaRPr lang="fa-IR" dirty="0"/>
          </a:p>
        </p:txBody>
      </p:sp>
      <p:sp>
        <p:nvSpPr>
          <p:cNvPr id="3" name="Content Placeholder 2"/>
          <p:cNvSpPr>
            <a:spLocks noGrp="1"/>
          </p:cNvSpPr>
          <p:nvPr>
            <p:ph idx="1"/>
          </p:nvPr>
        </p:nvSpPr>
        <p:spPr>
          <a:xfrm>
            <a:off x="677334" y="1490473"/>
            <a:ext cx="8869002" cy="4550890"/>
          </a:xfrm>
        </p:spPr>
        <p:txBody>
          <a:bodyPr>
            <a:normAutofit fontScale="92500" lnSpcReduction="10000"/>
          </a:bodyPr>
          <a:lstStyle/>
          <a:p>
            <a:pPr marL="0" indent="0">
              <a:buNone/>
            </a:pPr>
            <a:r>
              <a:rPr lang="fa-IR" dirty="0">
                <a:latin typeface="Arial" panose="020B0604020202020204" pitchFamily="34" charset="0"/>
                <a:cs typeface="Arial" panose="020B0604020202020204" pitchFamily="34" charset="0"/>
              </a:rPr>
              <a:t>آبله میمون، یک بیماری مشترک بین انسان و دام که توسط یک ارتوپاکس ویروس ایجاد می شود، منجر به بیماری آبله مانند می شود</a:t>
            </a:r>
            <a:r>
              <a:rPr lang="fa-IR" dirty="0" smtClean="0">
                <a:latin typeface="Arial" panose="020B0604020202020204" pitchFamily="34" charset="0"/>
                <a:cs typeface="Arial" panose="020B0604020202020204" pitchFamily="34" charset="0"/>
              </a:rPr>
              <a:t>.</a:t>
            </a:r>
          </a:p>
          <a:p>
            <a:pPr marL="0" indent="0">
              <a:buNone/>
            </a:pPr>
            <a:r>
              <a:rPr lang="fa-IR" dirty="0" smtClean="0">
                <a:latin typeface="Arial" panose="020B0604020202020204" pitchFamily="34" charset="0"/>
                <a:cs typeface="Arial" panose="020B0604020202020204" pitchFamily="34" charset="0"/>
              </a:rPr>
              <a:t> </a:t>
            </a:r>
            <a:r>
              <a:rPr lang="fa-IR" dirty="0">
                <a:latin typeface="Arial" panose="020B0604020202020204" pitchFamily="34" charset="0"/>
                <a:cs typeface="Arial" panose="020B0604020202020204" pitchFamily="34" charset="0"/>
              </a:rPr>
              <a:t>ما یک بررسی سیستماتیک برای ارزیابی نحوه اپیدمیولوژی آبله میمون انجام دادیم از زمانی که برای اولین بار در سال 1970 در جمهوری کنگو دموکراتیک تشخیص داده شد، تکامل یافته است</a:t>
            </a:r>
          </a:p>
          <a:p>
            <a:pPr marL="0" indent="0">
              <a:buNone/>
            </a:pPr>
            <a:r>
              <a:rPr lang="fa-IR" dirty="0">
                <a:latin typeface="Arial" panose="020B0604020202020204" pitchFamily="34" charset="0"/>
                <a:cs typeface="Arial" panose="020B0604020202020204" pitchFamily="34" charset="0"/>
              </a:rPr>
              <a:t>در مجموع، آبله میمون </a:t>
            </a:r>
            <a:r>
              <a:rPr lang="fa-IR" dirty="0" smtClean="0">
                <a:latin typeface="Arial" panose="020B0604020202020204" pitchFamily="34" charset="0"/>
                <a:cs typeface="Arial" panose="020B0604020202020204" pitchFamily="34" charset="0"/>
              </a:rPr>
              <a:t>اکنون </a:t>
            </a:r>
            <a:r>
              <a:rPr lang="fa-IR" dirty="0">
                <a:latin typeface="Arial" panose="020B0604020202020204" pitchFamily="34" charset="0"/>
                <a:cs typeface="Arial" panose="020B0604020202020204" pitchFamily="34" charset="0"/>
              </a:rPr>
              <a:t>در 10 کشور آفریقایی و 4 کشوردیگر ظاهر شده است</a:t>
            </a:r>
          </a:p>
          <a:p>
            <a:pPr marL="0" indent="0">
              <a:buNone/>
            </a:pPr>
            <a:r>
              <a:rPr lang="fa-IR" dirty="0">
                <a:latin typeface="Arial" panose="020B0604020202020204" pitchFamily="34" charset="0"/>
                <a:cs typeface="Arial" panose="020B0604020202020204" pitchFamily="34" charset="0"/>
              </a:rPr>
              <a:t>به عنوان مثال می توان به نیجریه اشاره کرد، جایی که این بیماری در آخرین بار دوباره ظهور کرد</a:t>
            </a:r>
          </a:p>
          <a:p>
            <a:pPr marL="0" indent="0">
              <a:buNone/>
            </a:pPr>
            <a:r>
              <a:rPr lang="fa-IR" dirty="0">
                <a:latin typeface="Arial" panose="020B0604020202020204" pitchFamily="34" charset="0"/>
                <a:cs typeface="Arial" panose="020B0604020202020204" pitchFamily="34" charset="0"/>
              </a:rPr>
              <a:t>یک دهه پس از یک وقفه 40 ساله، و ایالات متحده، جایی که شیوع بیماری در سال 2003 رخ داد</a:t>
            </a:r>
          </a:p>
          <a:p>
            <a:pPr marL="0" indent="0">
              <a:buNone/>
            </a:pPr>
            <a:r>
              <a:rPr lang="fa-IR" dirty="0">
                <a:latin typeface="Arial" panose="020B0604020202020204" pitchFamily="34" charset="0"/>
                <a:cs typeface="Arial" panose="020B0604020202020204" pitchFamily="34" charset="0"/>
              </a:rPr>
              <a:t>تعداد موارد در حداقل 10 برابر و سن متوسط در ارائه افزایش یافته است از کودکان خردسال (4 ساله) در دهه 1970 به بزرگسالان جوان (21 ساله)در 2010–2019</a:t>
            </a:r>
          </a:p>
          <a:p>
            <a:pPr marL="0" indent="0">
              <a:buNone/>
            </a:pPr>
            <a:r>
              <a:rPr lang="fa-IR" dirty="0">
                <a:latin typeface="Arial" panose="020B0604020202020204" pitchFamily="34" charset="0"/>
                <a:cs typeface="Arial" panose="020B0604020202020204" pitchFamily="34" charset="0"/>
              </a:rPr>
              <a:t>این ممکن است مربوط به قطع واکسیناسیون آبله باشد که محافظت متقاطع در برابر آبله میمون ارائه میزان مرگ و میر مورد برای مرکز کلا در آفریقا 10.6 درصد در مقابل 3.6 درصد برای کلاد آفریقای غربی بود کرد</a:t>
            </a:r>
          </a:p>
          <a:p>
            <a:pPr marL="0" indent="0">
              <a:buNone/>
            </a:pPr>
            <a:r>
              <a:rPr lang="fa-IR" dirty="0">
                <a:latin typeface="Arial" panose="020B0604020202020204" pitchFamily="34" charset="0"/>
                <a:cs typeface="Arial" panose="020B0604020202020204" pitchFamily="34" charset="0"/>
              </a:rPr>
              <a:t>به طور کلی، آبله </a:t>
            </a:r>
            <a:r>
              <a:rPr lang="fa-IR" dirty="0" smtClean="0">
                <a:latin typeface="Arial" panose="020B0604020202020204" pitchFamily="34" charset="0"/>
                <a:cs typeface="Arial" panose="020B0604020202020204" pitchFamily="34" charset="0"/>
              </a:rPr>
              <a:t>میمون </a:t>
            </a:r>
            <a:r>
              <a:rPr lang="fa-IR" dirty="0">
                <a:latin typeface="Arial" panose="020B0604020202020204" pitchFamily="34" charset="0"/>
                <a:cs typeface="Arial" panose="020B0604020202020204" pitchFamily="34" charset="0"/>
              </a:rPr>
              <a:t>به تدریج در حال تبدیل شدن به اهمیت جهانی </a:t>
            </a:r>
            <a:r>
              <a:rPr lang="fa-IR" dirty="0" smtClean="0">
                <a:latin typeface="Arial" panose="020B0604020202020204" pitchFamily="34" charset="0"/>
                <a:cs typeface="Arial" panose="020B0604020202020204" pitchFamily="34" charset="0"/>
              </a:rPr>
              <a:t>است</a:t>
            </a:r>
          </a:p>
          <a:p>
            <a:pPr marL="0" indent="0">
              <a:buNone/>
            </a:pPr>
            <a:endParaRPr lang="fa-IR" dirty="0">
              <a:latin typeface="Arial" panose="020B0604020202020204" pitchFamily="34" charset="0"/>
              <a:cs typeface="Arial" panose="020B0604020202020204" pitchFamily="34" charset="0"/>
            </a:endParaRPr>
          </a:p>
          <a:p>
            <a:pPr marL="0" indent="0">
              <a:buNone/>
            </a:pPr>
            <a:r>
              <a:rPr lang="fa-IR" dirty="0">
                <a:latin typeface="Arial" panose="020B0604020202020204" pitchFamily="34" charset="0"/>
                <a:cs typeface="Arial" panose="020B0604020202020204" pitchFamily="34" charset="0"/>
              </a:rPr>
              <a:t>برنامه های نظارت و شناسایی ابزارهای ضروری برای درک اپیدمیولوژی در حال تغییر مداوم این بیماری هستند</a:t>
            </a:r>
          </a:p>
          <a:p>
            <a:pPr marL="0" indent="0">
              <a:buNone/>
            </a:pPr>
            <a:endParaRPr lang="fa-IR" dirty="0"/>
          </a:p>
        </p:txBody>
      </p:sp>
    </p:spTree>
    <p:extLst>
      <p:ext uri="{BB962C8B-B14F-4D97-AF65-F5344CB8AC3E}">
        <p14:creationId xmlns:p14="http://schemas.microsoft.com/office/powerpoint/2010/main" val="2711561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Introduction</a:t>
            </a:r>
            <a:endParaRPr lang="fa-IR" dirty="0"/>
          </a:p>
        </p:txBody>
      </p:sp>
      <p:sp>
        <p:nvSpPr>
          <p:cNvPr id="3" name="Content Placeholder 2"/>
          <p:cNvSpPr>
            <a:spLocks noGrp="1"/>
          </p:cNvSpPr>
          <p:nvPr>
            <p:ph idx="1"/>
          </p:nvPr>
        </p:nvSpPr>
        <p:spPr>
          <a:xfrm>
            <a:off x="677334" y="1289305"/>
            <a:ext cx="9051882" cy="4752058"/>
          </a:xfrm>
        </p:spPr>
        <p:txBody>
          <a:bodyPr>
            <a:normAutofit/>
          </a:bodyPr>
          <a:lstStyle/>
          <a:p>
            <a:pPr marL="0" indent="0">
              <a:buNone/>
            </a:pPr>
            <a:r>
              <a:rPr lang="fa-IR" dirty="0">
                <a:latin typeface="Arial" panose="020B0604020202020204" pitchFamily="34" charset="0"/>
                <a:cs typeface="Arial" panose="020B0604020202020204" pitchFamily="34" charset="0"/>
              </a:rPr>
              <a:t>آبله میمون که در حال حاضر یک بیماری نادر مشترک بین انسان و دام است، </a:t>
            </a:r>
            <a:endParaRPr lang="fa-IR" dirty="0" smtClean="0">
              <a:latin typeface="Arial" panose="020B0604020202020204" pitchFamily="34" charset="0"/>
              <a:cs typeface="Arial" panose="020B0604020202020204" pitchFamily="34" charset="0"/>
            </a:endParaRPr>
          </a:p>
          <a:p>
            <a:pPr marL="0" indent="0">
              <a:buNone/>
            </a:pPr>
            <a:r>
              <a:rPr lang="fa-IR" dirty="0" smtClean="0">
                <a:latin typeface="Arial" panose="020B0604020202020204" pitchFamily="34" charset="0"/>
                <a:cs typeface="Arial" panose="020B0604020202020204" pitchFamily="34" charset="0"/>
              </a:rPr>
              <a:t>توسط </a:t>
            </a:r>
            <a:r>
              <a:rPr lang="fa-IR" dirty="0">
                <a:latin typeface="Arial" panose="020B0604020202020204" pitchFamily="34" charset="0"/>
                <a:cs typeface="Arial" panose="020B0604020202020204" pitchFamily="34" charset="0"/>
              </a:rPr>
              <a:t>ویروس آبله میمون ایجاد می شود</a:t>
            </a:r>
            <a:endParaRPr lang="en-US" dirty="0">
              <a:latin typeface="Arial" panose="020B0604020202020204" pitchFamily="34" charset="0"/>
              <a:cs typeface="Arial" panose="020B0604020202020204" pitchFamily="34" charset="0"/>
            </a:endParaRPr>
          </a:p>
          <a:p>
            <a:pPr marL="0" indent="0">
              <a:buNone/>
            </a:pPr>
            <a:r>
              <a:rPr lang="fa-IR" dirty="0">
                <a:latin typeface="Arial" panose="020B0604020202020204" pitchFamily="34" charset="0"/>
                <a:cs typeface="Arial" panose="020B0604020202020204" pitchFamily="34" charset="0"/>
              </a:rPr>
              <a:t>متعلق به خانواده</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Poxviridae</a:t>
            </a:r>
            <a:r>
              <a:rPr lang="fa-IR" dirty="0">
                <a:latin typeface="Arial" panose="020B0604020202020204" pitchFamily="34" charset="0"/>
                <a:cs typeface="Arial" panose="020B0604020202020204" pitchFamily="34" charset="0"/>
              </a:rPr>
              <a:t>، زیرخانواده</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Chordopoxvirinae</a:t>
            </a:r>
            <a:r>
              <a:rPr lang="en-US" dirty="0">
                <a:latin typeface="Arial" panose="020B0604020202020204" pitchFamily="34" charset="0"/>
                <a:cs typeface="Arial" panose="020B0604020202020204" pitchFamily="34" charset="0"/>
              </a:rPr>
              <a:t> </a:t>
            </a:r>
            <a:r>
              <a:rPr lang="fa-IR" dirty="0">
                <a:latin typeface="Arial" panose="020B0604020202020204" pitchFamily="34" charset="0"/>
                <a:cs typeface="Arial" panose="020B0604020202020204" pitchFamily="34" charset="0"/>
              </a:rPr>
              <a:t>و جنس</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Orthopoxvirus</a:t>
            </a:r>
            <a:r>
              <a:rPr lang="en-US" dirty="0">
                <a:latin typeface="Arial" panose="020B0604020202020204" pitchFamily="34" charset="0"/>
                <a:cs typeface="Arial" panose="020B0604020202020204" pitchFamily="34" charset="0"/>
              </a:rPr>
              <a:t> [1] </a:t>
            </a:r>
            <a:r>
              <a:rPr lang="fa-IR" dirty="0">
                <a:latin typeface="Arial" panose="020B0604020202020204" pitchFamily="34" charset="0"/>
                <a:cs typeface="Arial" panose="020B0604020202020204" pitchFamily="34" charset="0"/>
              </a:rPr>
              <a:t>است</a:t>
            </a:r>
            <a:r>
              <a:rPr lang="en-US" dirty="0">
                <a:latin typeface="Arial" panose="020B0604020202020204" pitchFamily="34" charset="0"/>
                <a:cs typeface="Arial" panose="020B0604020202020204" pitchFamily="34" charset="0"/>
              </a:rPr>
              <a:t>.</a:t>
            </a:r>
          </a:p>
          <a:p>
            <a:pPr marL="0" indent="0">
              <a:buNone/>
            </a:pPr>
            <a:r>
              <a:rPr lang="fa-IR" dirty="0">
                <a:latin typeface="Arial" panose="020B0604020202020204" pitchFamily="34" charset="0"/>
                <a:cs typeface="Arial" panose="020B0604020202020204" pitchFamily="34" charset="0"/>
              </a:rPr>
              <a:t>ویروس واریولا (ویروس آبله) و بیماری آبله میمون شباهت زیادی </a:t>
            </a:r>
            <a:r>
              <a:rPr lang="fa-IR" dirty="0" smtClean="0">
                <a:latin typeface="Arial" panose="020B0604020202020204" pitchFamily="34" charset="0"/>
                <a:cs typeface="Arial" panose="020B0604020202020204" pitchFamily="34" charset="0"/>
              </a:rPr>
              <a:t>دارند</a:t>
            </a:r>
          </a:p>
          <a:p>
            <a:pPr marL="0" indent="0">
              <a:buNone/>
            </a:pPr>
            <a:endParaRPr lang="en-US" dirty="0">
              <a:latin typeface="Arial" panose="020B0604020202020204" pitchFamily="34" charset="0"/>
              <a:cs typeface="Arial" panose="020B0604020202020204" pitchFamily="34" charset="0"/>
            </a:endParaRPr>
          </a:p>
          <a:p>
            <a:pPr marL="0" indent="0">
              <a:buNone/>
            </a:pPr>
            <a:r>
              <a:rPr lang="fa-IR" dirty="0">
                <a:latin typeface="Arial" panose="020B0604020202020204" pitchFamily="34" charset="0"/>
                <a:cs typeface="Arial" panose="020B0604020202020204" pitchFamily="34" charset="0"/>
              </a:rPr>
              <a:t>د</a:t>
            </a:r>
            <a:r>
              <a:rPr lang="fa-IR" dirty="0" smtClean="0">
                <a:latin typeface="Arial" panose="020B0604020202020204" pitchFamily="34" charset="0"/>
                <a:cs typeface="Arial" panose="020B0604020202020204" pitchFamily="34" charset="0"/>
              </a:rPr>
              <a:t>اده </a:t>
            </a:r>
            <a:r>
              <a:rPr lang="fa-IR" dirty="0">
                <a:latin typeface="Arial" panose="020B0604020202020204" pitchFamily="34" charset="0"/>
                <a:cs typeface="Arial" panose="020B0604020202020204" pitchFamily="34" charset="0"/>
              </a:rPr>
              <a:t>های تاریخی نشان می دهد که واکسیناسیون آبله با واکسیناسیون ویروس (دیگر ارتوپاکس ویروس) تقریباً 85 درصد در برابر آبله میمون محافظت می </a:t>
            </a:r>
            <a:r>
              <a:rPr lang="fa-IR" dirty="0" smtClean="0">
                <a:latin typeface="Arial" panose="020B0604020202020204" pitchFamily="34" charset="0"/>
                <a:cs typeface="Arial" panose="020B0604020202020204" pitchFamily="34" charset="0"/>
              </a:rPr>
              <a:t>کرد</a:t>
            </a:r>
            <a:endParaRPr lang="en-US" dirty="0">
              <a:latin typeface="Arial" panose="020B0604020202020204" pitchFamily="34" charset="0"/>
              <a:cs typeface="Arial" panose="020B0604020202020204" pitchFamily="34" charset="0"/>
            </a:endParaRPr>
          </a:p>
          <a:p>
            <a:pPr marL="0" indent="0">
              <a:buNone/>
            </a:pPr>
            <a:r>
              <a:rPr lang="fa-IR" dirty="0">
                <a:latin typeface="Arial" panose="020B0604020202020204" pitchFamily="34" charset="0"/>
                <a:cs typeface="Arial" panose="020B0604020202020204" pitchFamily="34" charset="0"/>
              </a:rPr>
              <a:t>با این حال، پس از ریشه کنی آبله در سال 1980، واکسیناسیون روتین علیه آبله دیگر نشان داده نشد [3]، و اکنون چهار دهه از واکسیناسیون ارتوپاکس ویروس می گذرد</a:t>
            </a:r>
            <a:r>
              <a:rPr lang="en-US" dirty="0">
                <a:latin typeface="Arial" panose="020B0604020202020204" pitchFamily="34" charset="0"/>
                <a:cs typeface="Arial" panose="020B0604020202020204" pitchFamily="34" charset="0"/>
              </a:rPr>
              <a:t>.</a:t>
            </a:r>
          </a:p>
          <a:p>
            <a:pPr marL="0" indent="0">
              <a:buNone/>
            </a:pPr>
            <a:endParaRPr lang="fa-IR" dirty="0"/>
          </a:p>
        </p:txBody>
      </p:sp>
    </p:spTree>
    <p:extLst>
      <p:ext uri="{BB962C8B-B14F-4D97-AF65-F5344CB8AC3E}">
        <p14:creationId xmlns:p14="http://schemas.microsoft.com/office/powerpoint/2010/main" val="2092766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59537"/>
            <a:ext cx="8713554" cy="5181826"/>
          </a:xfrm>
        </p:spPr>
        <p:txBody>
          <a:bodyPr/>
          <a:lstStyle/>
          <a:p>
            <a:pPr marL="0" indent="0">
              <a:buNone/>
            </a:pPr>
            <a:r>
              <a:rPr lang="fa-IR" dirty="0">
                <a:latin typeface="Arial" panose="020B0604020202020204" pitchFamily="34" charset="0"/>
                <a:cs typeface="Arial" panose="020B0604020202020204" pitchFamily="34" charset="0"/>
              </a:rPr>
              <a:t>نام آبله میمون از کشف اولیه ویروس در میمون‌ها درآزمایشگاه دانمارکی در سال 1958 اولین مورد در انسان در سال 1970 در یک نوزاد 9 ماهه تشخیص داده شد </a:t>
            </a:r>
            <a:r>
              <a:rPr lang="fa-IR" dirty="0" smtClean="0">
                <a:latin typeface="Arial" panose="020B0604020202020204" pitchFamily="34" charset="0"/>
                <a:cs typeface="Arial" panose="020B0604020202020204" pitchFamily="34" charset="0"/>
              </a:rPr>
              <a:t>.</a:t>
            </a:r>
          </a:p>
          <a:p>
            <a:pPr marL="0" indent="0">
              <a:buNone/>
            </a:pPr>
            <a:r>
              <a:rPr lang="fa-IR" dirty="0" smtClean="0">
                <a:latin typeface="Arial" panose="020B0604020202020204" pitchFamily="34" charset="0"/>
                <a:cs typeface="Arial" panose="020B0604020202020204" pitchFamily="34" charset="0"/>
              </a:rPr>
              <a:t>نوزاد </a:t>
            </a:r>
            <a:r>
              <a:rPr lang="fa-IR" dirty="0">
                <a:latin typeface="Arial" panose="020B0604020202020204" pitchFamily="34" charset="0"/>
                <a:cs typeface="Arial" panose="020B0604020202020204" pitchFamily="34" charset="0"/>
              </a:rPr>
              <a:t>پسر در زئیر (جمهوری دموکراتیک کنگو کنونی، جمهوری دموکراتیک کنگو</a:t>
            </a:r>
            <a:r>
              <a:rPr lang="fa-IR" dirty="0" smtClean="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a:p>
            <a:pPr marL="0" indent="0">
              <a:buNone/>
            </a:pPr>
            <a:r>
              <a:rPr lang="fa-IR" dirty="0">
                <a:latin typeface="Arial" panose="020B0604020202020204" pitchFamily="34" charset="0"/>
                <a:cs typeface="Arial" panose="020B0604020202020204" pitchFamily="34" charset="0"/>
              </a:rPr>
              <a:t>از آن زمان، آبله میمون در</a:t>
            </a:r>
            <a:r>
              <a:rPr lang="en-US" dirty="0">
                <a:latin typeface="Arial" panose="020B0604020202020204" pitchFamily="34" charset="0"/>
                <a:cs typeface="Arial" panose="020B0604020202020204" pitchFamily="34" charset="0"/>
              </a:rPr>
              <a:t> DRC </a:t>
            </a:r>
            <a:r>
              <a:rPr lang="fa-IR" dirty="0">
                <a:latin typeface="Arial" panose="020B0604020202020204" pitchFamily="34" charset="0"/>
                <a:cs typeface="Arial" panose="020B0604020202020204" pitchFamily="34" charset="0"/>
              </a:rPr>
              <a:t>بومی شده است و به سایر کشورهای آفریقایی گسترش یافته است</a:t>
            </a:r>
            <a:r>
              <a:rPr lang="en-US" dirty="0">
                <a:latin typeface="Arial" panose="020B0604020202020204" pitchFamily="34" charset="0"/>
                <a:cs typeface="Arial" panose="020B0604020202020204" pitchFamily="34" charset="0"/>
              </a:rPr>
              <a:t>.</a:t>
            </a:r>
            <a:r>
              <a:rPr lang="fa-IR" dirty="0">
                <a:latin typeface="Arial" panose="020B0604020202020204" pitchFamily="34" charset="0"/>
                <a:cs typeface="Arial" panose="020B0604020202020204" pitchFamily="34" charset="0"/>
              </a:rPr>
              <a:t>عمدتا در مرکز و غرب آفریقا</a:t>
            </a:r>
            <a:r>
              <a:rPr lang="fa-IR" dirty="0" smtClean="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a:p>
            <a:pPr marL="0" indent="0">
              <a:buNone/>
            </a:pPr>
            <a:r>
              <a:rPr lang="fa-IR" u="sng" dirty="0">
                <a:latin typeface="Arial" panose="020B0604020202020204" pitchFamily="34" charset="0"/>
                <a:cs typeface="Arial" panose="020B0604020202020204" pitchFamily="34" charset="0"/>
              </a:rPr>
              <a:t>در خارج از آفریقا، اولین موارد گزارش شده آبله میمون بود در سال 2003 [6] و در زمان این بررسی سیستماتیک، جدیدترین موارد در سال 2019 بود</a:t>
            </a:r>
            <a:r>
              <a:rPr lang="fa-IR" u="sng" dirty="0" smtClean="0">
                <a:latin typeface="Arial" panose="020B0604020202020204" pitchFamily="34" charset="0"/>
                <a:cs typeface="Arial" panose="020B0604020202020204" pitchFamily="34" charset="0"/>
              </a:rPr>
              <a:t>.</a:t>
            </a:r>
          </a:p>
          <a:p>
            <a:pPr marL="0" indent="0">
              <a:buNone/>
            </a:pPr>
            <a:endParaRPr lang="en-US" u="sng" dirty="0">
              <a:latin typeface="Arial" panose="020B0604020202020204" pitchFamily="34" charset="0"/>
              <a:cs typeface="Arial" panose="020B0604020202020204" pitchFamily="34" charset="0"/>
            </a:endParaRPr>
          </a:p>
          <a:p>
            <a:pPr marL="0" indent="0">
              <a:buNone/>
            </a:pPr>
            <a:r>
              <a:rPr lang="fa-IR" b="1" dirty="0">
                <a:latin typeface="Arial" panose="020B0604020202020204" pitchFamily="34" charset="0"/>
                <a:cs typeface="Arial" panose="020B0604020202020204" pitchFamily="34" charset="0"/>
              </a:rPr>
              <a:t>یک بررسی سیستماتیک قبلی، که </a:t>
            </a:r>
            <a:r>
              <a:rPr lang="fa-IR" b="1" dirty="0" smtClean="0">
                <a:latin typeface="Arial" panose="020B0604020202020204" pitchFamily="34" charset="0"/>
                <a:cs typeface="Arial" panose="020B0604020202020204" pitchFamily="34" charset="0"/>
              </a:rPr>
              <a:t>متون را </a:t>
            </a:r>
            <a:r>
              <a:rPr lang="fa-IR" b="1" dirty="0">
                <a:latin typeface="Arial" panose="020B0604020202020204" pitchFamily="34" charset="0"/>
                <a:cs typeface="Arial" panose="020B0604020202020204" pitchFamily="34" charset="0"/>
              </a:rPr>
              <a:t>تا تابستان 2018 ارزیابی کرد، اپیدمیولوژی شیوع آبله میمون را تشریح کردبا توجه به افزایش اخیر در گزارش‌هایی از نیجریه و جاهای دیگر، ما یک بازنگری نظام‌مند جدید را با استفاده از تمرکز بر تغییرات در تکامل اپیدمیولوژی آبله میمون انسان از اولین بار در دهه 1970 تا </a:t>
            </a:r>
            <a:r>
              <a:rPr lang="fa-IR" b="1" dirty="0" smtClean="0">
                <a:latin typeface="Arial" panose="020B0604020202020204" pitchFamily="34" charset="0"/>
                <a:cs typeface="Arial" panose="020B0604020202020204" pitchFamily="34" charset="0"/>
              </a:rPr>
              <a:t>امروز</a:t>
            </a:r>
            <a:r>
              <a:rPr lang="fa-IR" b="1" dirty="0">
                <a:latin typeface="Arial" panose="020B0604020202020204" pitchFamily="34" charset="0"/>
                <a:cs typeface="Arial" panose="020B0604020202020204" pitchFamily="34" charset="0"/>
              </a:rPr>
              <a:t> </a:t>
            </a:r>
            <a:r>
              <a:rPr lang="fa-IR" b="1" dirty="0" smtClean="0">
                <a:latin typeface="Arial" panose="020B0604020202020204" pitchFamily="34" charset="0"/>
                <a:cs typeface="Arial" panose="020B0604020202020204" pitchFamily="34" charset="0"/>
              </a:rPr>
              <a:t>انجام میدهیم</a:t>
            </a:r>
            <a:endParaRPr lang="en-US" b="1" dirty="0">
              <a:latin typeface="Arial" panose="020B0604020202020204" pitchFamily="34" charset="0"/>
              <a:cs typeface="Arial" panose="020B0604020202020204" pitchFamily="34" charset="0"/>
            </a:endParaRPr>
          </a:p>
          <a:p>
            <a:pPr marL="0" indent="0">
              <a:buNone/>
            </a:pPr>
            <a:endParaRPr lang="fa-IR" dirty="0"/>
          </a:p>
        </p:txBody>
      </p:sp>
    </p:spTree>
    <p:extLst>
      <p:ext uri="{BB962C8B-B14F-4D97-AF65-F5344CB8AC3E}">
        <p14:creationId xmlns:p14="http://schemas.microsoft.com/office/powerpoint/2010/main" val="70321104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302</TotalTime>
  <Words>4996</Words>
  <Application>Microsoft Office PowerPoint</Application>
  <PresentationFormat>Widescreen</PresentationFormat>
  <Paragraphs>194</Paragraphs>
  <Slides>43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43</vt:i4>
      </vt:variant>
    </vt:vector>
  </HeadingPairs>
  <TitlesOfParts>
    <vt:vector size="50" baseType="lpstr">
      <vt:lpstr>Arial</vt:lpstr>
      <vt:lpstr>B Nazanin</vt:lpstr>
      <vt:lpstr>Calibri</vt:lpstr>
      <vt:lpstr>Tahoma</vt:lpstr>
      <vt:lpstr>Trebuchet MS</vt:lpstr>
      <vt:lpstr>Wingdings 3</vt:lpstr>
      <vt:lpstr>Facet</vt:lpstr>
      <vt:lpstr>In the name of God </vt:lpstr>
      <vt:lpstr>The changing epidemiology of human monkeypox—A potential threat? A systematic review </vt:lpstr>
      <vt:lpstr>PowerPoint Presentation</vt:lpstr>
      <vt:lpstr>PowerPoint Presentation</vt:lpstr>
      <vt:lpstr>PowerPoint Presentation</vt:lpstr>
      <vt:lpstr>PowerPoint Presentation</vt:lpstr>
      <vt:lpstr>خلاصه نویسنده </vt:lpstr>
      <vt:lpstr> Introduction</vt:lpstr>
      <vt:lpstr>PowerPoint Presentation</vt:lpstr>
      <vt:lpstr>Methods </vt:lpstr>
      <vt:lpstr>PowerPoint Presentation</vt:lpstr>
      <vt:lpstr>PowerPoint Presentation</vt:lpstr>
      <vt:lpstr>تحلیل تلفیقی</vt:lpstr>
      <vt:lpstr>PowerPoint Presentation</vt:lpstr>
      <vt:lpstr>PowerPoint Presentation</vt:lpstr>
      <vt:lpstr>تعداد گزارش ها بر اساس کشور </vt:lpstr>
      <vt:lpstr>جدول 1</vt:lpstr>
      <vt:lpstr>PowerPoint Presentation</vt:lpstr>
      <vt:lpstr>تعداد موارد بر اساس کشور </vt:lpstr>
      <vt:lpstr>PowerPoint Presentation</vt:lpstr>
      <vt:lpstr>PowerPoint Presentation</vt:lpstr>
      <vt:lpstr>PowerPoint Presentation</vt:lpstr>
      <vt:lpstr>PowerPoint Presentation</vt:lpstr>
      <vt:lpstr>PowerPoint Presentation</vt:lpstr>
      <vt:lpstr>شکل 7. تکامل تعداد موارد در هر کلاد. برای سال‌های 2000 تا 2019، طبق سیستم گزارش‌دهی جمهوری دموکراتیک کنگو، اعداد کلاد آفریقای مرکزی عمدتاً بر اساس موارد مشکوک است.</vt:lpstr>
      <vt:lpstr>بروز آبله میمون </vt:lpstr>
      <vt:lpstr>نرخ حمله ثانویه </vt:lpstr>
      <vt:lpstr>شکل 8. میزان بروز موارد مشکوک به آبله میمون در هر 100000 نفردر جمهوری کنگو، 2001-2013</vt:lpstr>
      <vt:lpstr>شکل 9. سن متوسط و دامنه موارد تایید شده، موارد احتمالی و/یا ممکن آبله میمون در آفریقا در هر دهه. نوارهای آبی بدون محدوده به سن یک مورد اشاره دارد. خط افقی خاکستری نشان دهنده میانگین وزنی است. هیچ داده ای در مورد میانگین سنی برای دهه 1990 قابل بازیابی نیست.</vt:lpstr>
      <vt:lpstr>PowerPoint Presentation</vt:lpstr>
      <vt:lpstr>• وضعیت واکسیناسیون آبله:</vt:lpstr>
      <vt:lpstr>• میزان تلفات موارد:</vt:lpstr>
      <vt:lpstr>بحث: </vt:lpstr>
      <vt:lpstr>PowerPoint Presentation</vt:lpstr>
      <vt:lpstr>PowerPoint Presentation</vt:lpstr>
      <vt:lpstr>PowerPoint Presentation</vt:lpstr>
      <vt:lpstr>PowerPoint Presentation</vt:lpstr>
      <vt:lpstr>PowerPoint Presentation</vt:lpstr>
      <vt:lpstr>PowerPoint Presentation</vt:lpstr>
      <vt:lpstr>نقاط قوت و محدودیت ها</vt:lpstr>
      <vt:lpstr>PowerPoint Presentation</vt:lpstr>
      <vt:lpstr>PowerPoint Presentation</vt:lpstr>
      <vt:lpstr>نتیجه گیری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aylin</cp:lastModifiedBy>
  <cp:revision>18</cp:revision>
  <dcterms:created xsi:type="dcterms:W3CDTF">2022-06-14T11:03:40Z</dcterms:created>
  <dcterms:modified xsi:type="dcterms:W3CDTF">2022-08-31T05:50:40Z</dcterms:modified>
</cp:coreProperties>
</file>