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6" r:id="rId4"/>
    <p:sldId id="257" r:id="rId5"/>
    <p:sldId id="272" r:id="rId6"/>
    <p:sldId id="258" r:id="rId7"/>
    <p:sldId id="259" r:id="rId8"/>
    <p:sldId id="261" r:id="rId9"/>
    <p:sldId id="260" r:id="rId10"/>
    <p:sldId id="269" r:id="rId11"/>
    <p:sldId id="273" r:id="rId12"/>
    <p:sldId id="274" r:id="rId13"/>
    <p:sldId id="262" r:id="rId14"/>
    <p:sldId id="26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54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1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4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2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06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3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1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5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8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9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88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63571-02E3-440F-9DE2-EF1A709E1101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01D2-7982-4CBA-BA44-E69949387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65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METHODOLOGY, DATA AND MEASUREMENT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1784"/>
          </a:xfrm>
        </p:spPr>
        <p:txBody>
          <a:bodyPr>
            <a:normAutofit/>
          </a:bodyPr>
          <a:lstStyle/>
          <a:p>
            <a:r>
              <a:rPr lang="en-US" dirty="0" smtClean="0"/>
              <a:t>Tabriz </a:t>
            </a:r>
          </a:p>
          <a:p>
            <a:pPr marL="0" indent="0">
              <a:buNone/>
            </a:pPr>
            <a:r>
              <a:rPr lang="en-US" sz="2000" dirty="0" smtClean="0"/>
              <a:t>fourth most populous city in Iran </a:t>
            </a:r>
          </a:p>
          <a:p>
            <a:r>
              <a:rPr lang="en-US" dirty="0" smtClean="0"/>
              <a:t>The sample size was 682.</a:t>
            </a:r>
          </a:p>
          <a:p>
            <a:r>
              <a:rPr lang="en-US" dirty="0" smtClean="0"/>
              <a:t> The multi-stage stratified sampling model was used. </a:t>
            </a:r>
          </a:p>
          <a:p>
            <a:r>
              <a:rPr lang="en-US" dirty="0" smtClean="0"/>
              <a:t>Pro-environmental behaviors were measured by 24 items in the Likert scale. Environmental attitude is measured by 15 items in the Likert scale. Items were coded 1 to 6 where (1) = strongly disagree, (2) = disagree, (3) = somewhat disagree, (4) = somewhat agree, (5) = agree, and (6) = strongly agree.</a:t>
            </a:r>
          </a:p>
        </p:txBody>
      </p:sp>
    </p:spTree>
    <p:extLst>
      <p:ext uri="{BB962C8B-B14F-4D97-AF65-F5344CB8AC3E}">
        <p14:creationId xmlns:p14="http://schemas.microsoft.com/office/powerpoint/2010/main" val="3772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07128" y="2113646"/>
            <a:ext cx="9777743" cy="377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1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9200" y="1825625"/>
            <a:ext cx="9357385" cy="454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50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8295" y="2005004"/>
            <a:ext cx="10082979" cy="487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51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1348" y="1913206"/>
            <a:ext cx="10242452" cy="393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457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results of this research suggested that women pay more attention to the environment in attitude and behavior, and the theory of ecofeminism was confirmed.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9545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2000">
              <a:srgbClr val="00B0F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ژورنال کلاب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1292" y="1550011"/>
            <a:ext cx="4151142" cy="3753509"/>
          </a:xfrm>
        </p:spPr>
        <p:txBody>
          <a:bodyPr/>
          <a:lstStyle/>
          <a:p>
            <a:pPr algn="ctr" rtl="1"/>
            <a:r>
              <a:rPr lang="fa-IR" dirty="0" smtClean="0"/>
              <a:t>ارائه دهنده :</a:t>
            </a:r>
          </a:p>
          <a:p>
            <a:pPr marL="0" indent="0" algn="ctr" rtl="1">
              <a:buNone/>
            </a:pPr>
            <a:r>
              <a:rPr lang="fa-IR" dirty="0" smtClean="0"/>
              <a:t> مهدیه عالی</a:t>
            </a:r>
          </a:p>
          <a:p>
            <a:pPr marL="0" indent="0" algn="ctr" rtl="1">
              <a:buNone/>
            </a:pPr>
            <a:r>
              <a:rPr lang="fa-IR" dirty="0" smtClean="0"/>
              <a:t>علیرضا تیموری</a:t>
            </a:r>
          </a:p>
          <a:p>
            <a:pPr marL="0" indent="0" algn="ctr" rtl="1">
              <a:buNone/>
            </a:pPr>
            <a:r>
              <a:rPr lang="fa-IR" dirty="0" smtClean="0"/>
              <a:t>استاد راهنما:</a:t>
            </a:r>
          </a:p>
          <a:p>
            <a:pPr marL="0" indent="0" algn="ctr" rtl="1">
              <a:buNone/>
            </a:pPr>
            <a:r>
              <a:rPr lang="fa-IR" dirty="0" smtClean="0"/>
              <a:t>دکتر سعید صادقیه </a:t>
            </a:r>
          </a:p>
          <a:p>
            <a:pPr marL="0" indent="0" algn="ctr" rtl="1">
              <a:buNone/>
            </a:pPr>
            <a:r>
              <a:rPr lang="fa-IR" dirty="0" smtClean="0"/>
              <a:t>تاریخ :</a:t>
            </a:r>
          </a:p>
          <a:p>
            <a:pPr marL="0" indent="0" algn="ctr" rtl="1">
              <a:buNone/>
            </a:pPr>
            <a:r>
              <a:rPr lang="fa-IR" dirty="0" smtClean="0"/>
              <a:t>1401/2/28</a:t>
            </a:r>
          </a:p>
          <a:p>
            <a:pPr marL="0" indent="0" algn="r" rtl="1">
              <a:buNone/>
            </a:pPr>
            <a:endParaRPr lang="fa-IR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99019"/>
            <a:ext cx="9587132" cy="5655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59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8978" y="1294228"/>
            <a:ext cx="11226019" cy="1245773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Women and the Environment: Ecofeministic Approach to Environmental Attitudes and Behavior in Iran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85403"/>
            <a:ext cx="9144000" cy="2686929"/>
          </a:xfrm>
        </p:spPr>
        <p:txBody>
          <a:bodyPr/>
          <a:lstStyle/>
          <a:p>
            <a:r>
              <a:rPr lang="en-US" dirty="0" smtClean="0"/>
              <a:t>Fahimeh Hosseinnezhad</a:t>
            </a:r>
          </a:p>
          <a:p>
            <a:r>
              <a:rPr lang="en-US" dirty="0" smtClean="0"/>
              <a:t>Hacettepe University, TURKEY</a:t>
            </a:r>
          </a:p>
          <a:p>
            <a:r>
              <a:rPr lang="en-US" dirty="0" smtClean="0"/>
              <a:t>European Journal of Sustainable Development Research</a:t>
            </a:r>
          </a:p>
          <a:p>
            <a:r>
              <a:rPr lang="en-US" dirty="0" smtClean="0"/>
              <a:t>IF:0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50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37696"/>
            <a:ext cx="10515600" cy="492153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Ecofeminism Theory</a:t>
            </a:r>
          </a:p>
          <a:p>
            <a:r>
              <a:rPr lang="en-US" dirty="0" smtClean="0"/>
              <a:t>Barry</a:t>
            </a:r>
          </a:p>
          <a:p>
            <a:pPr marL="0" indent="0">
              <a:buNone/>
            </a:pPr>
            <a:r>
              <a:rPr lang="en-US" sz="2000" dirty="0" smtClean="0"/>
              <a:t>Women </a:t>
            </a:r>
            <a:r>
              <a:rPr lang="en-US" sz="2000" dirty="0"/>
              <a:t>were held to be physically and psychologically weaker than men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position </a:t>
            </a:r>
            <a:r>
              <a:rPr lang="en-US" sz="2000" dirty="0"/>
              <a:t>somewhere below man but above animals or nature.</a:t>
            </a:r>
            <a:endParaRPr lang="en-US" sz="2000" dirty="0" smtClean="0"/>
          </a:p>
          <a:p>
            <a:r>
              <a:rPr lang="en-US" dirty="0" smtClean="0"/>
              <a:t>Eckersley, 1992 Humphrey</a:t>
            </a:r>
            <a:r>
              <a:rPr lang="en-US" dirty="0"/>
              <a:t>, 2002</a:t>
            </a:r>
          </a:p>
          <a:p>
            <a:pPr marL="0" indent="0">
              <a:buNone/>
            </a:pPr>
            <a:r>
              <a:rPr lang="en-US" sz="2000" dirty="0"/>
              <a:t>masculine consciousness</a:t>
            </a:r>
          </a:p>
          <a:p>
            <a:r>
              <a:rPr lang="en-US" dirty="0" smtClean="0"/>
              <a:t>Cahil 2002</a:t>
            </a:r>
          </a:p>
          <a:p>
            <a:pPr marL="0" indent="0">
              <a:buNone/>
            </a:pPr>
            <a:r>
              <a:rPr lang="en-US" sz="2200" dirty="0"/>
              <a:t>women's bodies </a:t>
            </a:r>
            <a:r>
              <a:rPr lang="en-US" sz="2200" dirty="0" smtClean="0"/>
              <a:t>abilities cause  </a:t>
            </a:r>
            <a:r>
              <a:rPr lang="en-US" sz="2200" dirty="0"/>
              <a:t>close women to nature</a:t>
            </a:r>
            <a:endParaRPr lang="en-US" sz="22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5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37696"/>
            <a:ext cx="10515600" cy="4921539"/>
          </a:xfrm>
        </p:spPr>
        <p:txBody>
          <a:bodyPr>
            <a:normAutofit/>
          </a:bodyPr>
          <a:lstStyle/>
          <a:p>
            <a:r>
              <a:rPr lang="en-US" dirty="0"/>
              <a:t>Ruether (</a:t>
            </a:r>
            <a:r>
              <a:rPr lang="en-US" dirty="0" smtClean="0"/>
              <a:t>1975)</a:t>
            </a:r>
          </a:p>
          <a:p>
            <a:pPr marL="0" indent="0">
              <a:buNone/>
            </a:pPr>
            <a:r>
              <a:rPr lang="en-US" sz="2000" dirty="0" smtClean="0"/>
              <a:t>illustrates </a:t>
            </a:r>
            <a:r>
              <a:rPr lang="en-US" sz="2000" dirty="0"/>
              <a:t>several </a:t>
            </a:r>
            <a:r>
              <a:rPr lang="en-US" sz="2000" dirty="0" smtClean="0"/>
              <a:t>elements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nature </a:t>
            </a:r>
            <a:r>
              <a:rPr lang="en-US" sz="2000" dirty="0"/>
              <a:t>has been separate from </a:t>
            </a:r>
            <a:r>
              <a:rPr lang="en-US" sz="2000" dirty="0" smtClean="0"/>
              <a:t>humans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women and nature have </a:t>
            </a:r>
            <a:r>
              <a:rPr lang="en-US" sz="2000" dirty="0" smtClean="0"/>
              <a:t>been </a:t>
            </a:r>
            <a:r>
              <a:rPr lang="en-US" sz="2000" dirty="0"/>
              <a:t>aligned in terms of symbols and terminology</a:t>
            </a:r>
            <a:r>
              <a:rPr lang="en-US" sz="20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Feminis</a:t>
            </a:r>
          </a:p>
          <a:p>
            <a:r>
              <a:rPr lang="en-US" dirty="0"/>
              <a:t>Kronlid, </a:t>
            </a:r>
            <a:r>
              <a:rPr lang="en-US" dirty="0" smtClean="0"/>
              <a:t>2003</a:t>
            </a:r>
          </a:p>
          <a:p>
            <a:pPr marL="0" indent="0">
              <a:buNone/>
            </a:pPr>
            <a:r>
              <a:rPr lang="en-US" sz="2000" dirty="0"/>
              <a:t>ecofeminism is a social movement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96375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 review of the experimental background in Iran</a:t>
            </a:r>
          </a:p>
          <a:p>
            <a:r>
              <a:rPr lang="en-US" dirty="0" smtClean="0"/>
              <a:t>Jokar and Mirdamadi (2010)</a:t>
            </a:r>
          </a:p>
          <a:p>
            <a:r>
              <a:rPr lang="en-US" dirty="0" smtClean="0"/>
              <a:t>Rahmani and Majidi (2009)</a:t>
            </a:r>
          </a:p>
          <a:p>
            <a:r>
              <a:rPr lang="en-US" dirty="0" smtClean="0"/>
              <a:t>Mohammadiniya (2007)</a:t>
            </a:r>
          </a:p>
        </p:txBody>
      </p:sp>
    </p:spTree>
    <p:extLst>
      <p:ext uri="{BB962C8B-B14F-4D97-AF65-F5344CB8AC3E}">
        <p14:creationId xmlns:p14="http://schemas.microsoft.com/office/powerpoint/2010/main" val="3273128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Pro- Environmental Behavior</a:t>
            </a:r>
          </a:p>
          <a:p>
            <a:r>
              <a:rPr lang="en-US" dirty="0" smtClean="0"/>
              <a:t>The term “behavior” isbehavior is any active responding to current environmental issues, believed to be pro-environment of the person performing the response. </a:t>
            </a:r>
          </a:p>
          <a:p>
            <a:r>
              <a:rPr lang="en-US" dirty="0" smtClean="0"/>
              <a:t>Pro-environmental behavior refers to environment-related activities that include a wide range of emotions and desires as well as a willingness to act in a particular way toward the environment.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369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Environmental Attitude</a:t>
            </a:r>
            <a:endParaRPr lang="fa-IR" dirty="0" smtClean="0"/>
          </a:p>
          <a:p>
            <a:pPr algn="r" rtl="1"/>
            <a:r>
              <a:rPr lang="fa-IR" dirty="0" smtClean="0"/>
              <a:t>ترکیبی پایدار از فرآیندهای انگیزشی، عاطفی، ادراکی و شناختی با توجه به هر جنبه ای از محیط ما</a:t>
            </a:r>
            <a:endParaRPr lang="en-US" dirty="0" smtClean="0"/>
          </a:p>
          <a:p>
            <a:pPr algn="r" rtl="1"/>
            <a:r>
              <a:rPr lang="fa-IR" dirty="0" smtClean="0"/>
              <a:t>تمایل آموخته شده برای پاسخ دادن به شیوه ای مستمر مطلوب یا نامطلوب با توجه به یک شی معین.</a:t>
            </a:r>
          </a:p>
          <a:p>
            <a:pPr algn="r" rtl="1"/>
            <a:r>
              <a:rPr lang="fa-IR" dirty="0" smtClean="0"/>
              <a:t>ارزیابی کلی فرد از شخص (از جمله خود)، اشیا و مسائل</a:t>
            </a:r>
            <a:endParaRPr lang="en-US" dirty="0" smtClean="0"/>
          </a:p>
          <a:p>
            <a:pPr marL="0" indent="0" algn="ctr" rtl="1">
              <a:buNone/>
            </a:pPr>
            <a:r>
              <a:rPr lang="en-US" dirty="0" smtClean="0"/>
              <a:t>Environmental attitude</a:t>
            </a:r>
          </a:p>
          <a:p>
            <a:pPr marL="0" indent="0" algn="r" rtl="1">
              <a:buNone/>
            </a:pPr>
            <a:endParaRPr lang="fa-IR" dirty="0" smtClean="0"/>
          </a:p>
          <a:p>
            <a:pPr algn="r" rt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817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1. Gender has no difference on the average of evaluations for environmental behavior.</a:t>
            </a:r>
          </a:p>
          <a:p>
            <a:pPr marL="0" indent="0" algn="ctr">
              <a:buNone/>
            </a:pPr>
            <a:r>
              <a:rPr lang="en-US" dirty="0" smtClean="0"/>
              <a:t>2. Gender has no difference on the average of evaluations for attitude to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2161652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431</Words>
  <Application>Microsoft Office PowerPoint</Application>
  <PresentationFormat>Widescreen</PresentationFormat>
  <Paragraphs>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ژورنال کلاب</vt:lpstr>
      <vt:lpstr>Women and the Environment: Ecofeministic Approach to Environmental Attitudes and Behavior in Iran</vt:lpstr>
      <vt:lpstr>INTRODUCTION</vt:lpstr>
      <vt:lpstr>INTRODUCTION</vt:lpstr>
      <vt:lpstr>INTRODUCTION</vt:lpstr>
      <vt:lpstr>INTRODUCTION</vt:lpstr>
      <vt:lpstr>INTRODUCTION</vt:lpstr>
      <vt:lpstr>HYPOTHESES</vt:lpstr>
      <vt:lpstr>METHODOLOGY, DATA AND MEASUREMENT</vt:lpstr>
      <vt:lpstr>Results</vt:lpstr>
      <vt:lpstr>Results</vt:lpstr>
      <vt:lpstr>Results</vt:lpstr>
      <vt:lpstr>Results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and the Environment: Ecofeministic Approach to Environmental Attitudes and Behavior in Iran</dc:title>
  <dc:creator>alireza</dc:creator>
  <cp:lastModifiedBy>aylin</cp:lastModifiedBy>
  <cp:revision>19</cp:revision>
  <dcterms:created xsi:type="dcterms:W3CDTF">2022-05-14T17:04:36Z</dcterms:created>
  <dcterms:modified xsi:type="dcterms:W3CDTF">2022-05-25T17:16:22Z</dcterms:modified>
</cp:coreProperties>
</file>