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8"/>
  </p:notesMasterIdLst>
  <p:sldIdLst>
    <p:sldId id="281" r:id="rId2"/>
    <p:sldId id="256" r:id="rId3"/>
    <p:sldId id="257" r:id="rId4"/>
    <p:sldId id="269" r:id="rId5"/>
    <p:sldId id="268" r:id="rId6"/>
    <p:sldId id="258" r:id="rId7"/>
    <p:sldId id="270" r:id="rId8"/>
    <p:sldId id="259" r:id="rId9"/>
    <p:sldId id="271" r:id="rId10"/>
    <p:sldId id="260" r:id="rId11"/>
    <p:sldId id="272" r:id="rId12"/>
    <p:sldId id="261" r:id="rId13"/>
    <p:sldId id="273" r:id="rId14"/>
    <p:sldId id="262" r:id="rId15"/>
    <p:sldId id="274" r:id="rId16"/>
    <p:sldId id="263" r:id="rId17"/>
    <p:sldId id="275" r:id="rId18"/>
    <p:sldId id="264" r:id="rId19"/>
    <p:sldId id="276" r:id="rId20"/>
    <p:sldId id="265" r:id="rId21"/>
    <p:sldId id="277" r:id="rId22"/>
    <p:sldId id="266" r:id="rId23"/>
    <p:sldId id="278" r:id="rId24"/>
    <p:sldId id="267" r:id="rId25"/>
    <p:sldId id="279" r:id="rId26"/>
    <p:sldId id="28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40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CB871F-7DC3-4F5A-87E2-94B72D412B55}" type="datetimeFigureOut">
              <a:rPr lang="en-US" smtClean="0"/>
              <a:t>4/26/2022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FE94EB-BE9C-4F54-8FA5-86B33E12B85E}" type="slidenum">
              <a:rPr lang="en-US" smtClean="0"/>
              <a:t>‹#›</a:t>
            </a:fld>
            <a:endParaRPr lang="en-US"/>
          </a:p>
        </p:txBody>
      </p:sp>
    </p:spTree>
    <p:extLst>
      <p:ext uri="{BB962C8B-B14F-4D97-AF65-F5344CB8AC3E}">
        <p14:creationId xmlns:p14="http://schemas.microsoft.com/office/powerpoint/2010/main" val="2380782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FE94EB-BE9C-4F54-8FA5-86B33E12B85E}" type="slidenum">
              <a:rPr lang="en-US" smtClean="0"/>
              <a:t>2</a:t>
            </a:fld>
            <a:endParaRPr lang="en-US"/>
          </a:p>
        </p:txBody>
      </p:sp>
    </p:spTree>
    <p:extLst>
      <p:ext uri="{BB962C8B-B14F-4D97-AF65-F5344CB8AC3E}">
        <p14:creationId xmlns:p14="http://schemas.microsoft.com/office/powerpoint/2010/main" val="4036111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6414A38-E65A-4EF9-ACEB-C833151C0CFF}"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1913429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C2F651-C122-4552-90D1-83FF7C61A9A9}"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1476026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470D00-2350-46D5-B43F-AF2E6EF373E4}"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A5408D-D047-4851-BA47-E09E341711C1}"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6820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95539DD-6CEC-4B68-8E43-1C039CDD5450}" type="datetime1">
              <a:rPr lang="en-US" smtClean="0"/>
              <a:t>4/26/2022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3931451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7521A74-0B85-44E4-AB0C-CF8100597E7F}" type="datetime1">
              <a:rPr lang="en-US" smtClean="0"/>
              <a:t>4/26/2022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A5408D-D047-4851-BA47-E09E341711C1}"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66145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1685961-5C01-4F19-91F2-2BB7F40AB7E4}" type="datetime1">
              <a:rPr lang="en-US" smtClean="0"/>
              <a:t>4/26/2022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27997644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300542-9E21-4F96-A52C-B2DC8FF87BCB}"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1516410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9F4E98-FEC6-4C35-B10C-7B9F62DD9622}"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4124714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A68E37-A242-481F-BD38-FC1ABE5E10B1}"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3225484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07939E-7126-4083-BB41-B9FA1E111313}" type="datetime1">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4057658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667AE13-1315-4E7C-A7E2-2B12044426CD}" type="datetime1">
              <a:rPr lang="en-US" smtClean="0"/>
              <a:t>4/26/2022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819062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52C561-715B-4EE0-8C69-EAD095B61699}" type="datetime1">
              <a:rPr lang="en-US" smtClean="0"/>
              <a:t>4/26/2022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3783541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FE133B2-30A7-4FB1-A75F-5CEB1F93F7ED}" type="datetime1">
              <a:rPr lang="en-US" smtClean="0"/>
              <a:t>4/26/2022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1607574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F41CD3-AA22-41DA-B17E-0277B454A3FD}" type="datetime1">
              <a:rPr lang="en-US" smtClean="0"/>
              <a:t>4/26/2022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1571016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F289FB-CD5E-4204-9492-E6CE10C28FA5}" type="datetime1">
              <a:rPr lang="en-US" smtClean="0"/>
              <a:t>4/26/2022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3947121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490458-53B4-46A1-9046-051E69B1F9C9}" type="datetime1">
              <a:rPr lang="en-US" smtClean="0"/>
              <a:t>4/26/2022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A5408D-D047-4851-BA47-E09E341711C1}" type="slidenum">
              <a:rPr lang="en-US" smtClean="0"/>
              <a:t>‹#›</a:t>
            </a:fld>
            <a:endParaRPr lang="en-US"/>
          </a:p>
        </p:txBody>
      </p:sp>
    </p:spTree>
    <p:extLst>
      <p:ext uri="{BB962C8B-B14F-4D97-AF65-F5344CB8AC3E}">
        <p14:creationId xmlns:p14="http://schemas.microsoft.com/office/powerpoint/2010/main" val="1651775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623D574-6796-4130-AA96-73BC8AD0967E}" type="datetime1">
              <a:rPr lang="en-US" smtClean="0"/>
              <a:t>4/26/2022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7A5408D-D047-4851-BA47-E09E341711C1}" type="slidenum">
              <a:rPr lang="en-US" smtClean="0"/>
              <a:t>‹#›</a:t>
            </a:fld>
            <a:endParaRPr lang="en-US"/>
          </a:p>
        </p:txBody>
      </p:sp>
    </p:spTree>
    <p:extLst>
      <p:ext uri="{BB962C8B-B14F-4D97-AF65-F5344CB8AC3E}">
        <p14:creationId xmlns:p14="http://schemas.microsoft.com/office/powerpoint/2010/main" val="62719820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056069"/>
            <a:ext cx="8915399" cy="2511380"/>
          </a:xfrm>
        </p:spPr>
        <p:txBody>
          <a:bodyPr>
            <a:normAutofit/>
          </a:bodyPr>
          <a:lstStyle/>
          <a:p>
            <a:pPr algn="ctr" rtl="1"/>
            <a:r>
              <a:rPr lang="fa-IR" sz="8800" b="1" dirty="0" smtClean="0">
                <a:solidFill>
                  <a:schemeClr val="tx1"/>
                </a:solidFill>
                <a:latin typeface="Adobe Arabic" panose="02040503050201020203" pitchFamily="18" charset="-78"/>
                <a:ea typeface="Adobe Gothic Std B" panose="020B0800000000000000" pitchFamily="34" charset="-128"/>
                <a:cs typeface="Adobe Arabic" panose="02040503050201020203" pitchFamily="18" charset="-78"/>
              </a:rPr>
              <a:t>به نام خدا</a:t>
            </a:r>
            <a:endParaRPr lang="en-US" sz="8800" b="1" dirty="0">
              <a:solidFill>
                <a:schemeClr val="tx1"/>
              </a:solidFill>
              <a:latin typeface="Adobe Arabic" panose="02040503050201020203" pitchFamily="18" charset="-78"/>
              <a:ea typeface="Adobe Gothic Std B" panose="020B0800000000000000" pitchFamily="34" charset="-128"/>
              <a:cs typeface="Adobe Arabic" panose="02040503050201020203" pitchFamily="18" charset="-78"/>
            </a:endParaRPr>
          </a:p>
        </p:txBody>
      </p:sp>
      <p:sp>
        <p:nvSpPr>
          <p:cNvPr id="4" name="Slide Number Placeholder 3"/>
          <p:cNvSpPr>
            <a:spLocks noGrp="1"/>
          </p:cNvSpPr>
          <p:nvPr>
            <p:ph type="sldNum" sz="quarter" idx="12"/>
          </p:nvPr>
        </p:nvSpPr>
        <p:spPr/>
        <p:txBody>
          <a:bodyPr/>
          <a:lstStyle/>
          <a:p>
            <a:fld id="{C7A5408D-D047-4851-BA47-E09E341711C1}" type="slidenum">
              <a:rPr lang="en-US" smtClean="0"/>
              <a:t>1</a:t>
            </a:fld>
            <a:endParaRPr lang="en-US"/>
          </a:p>
        </p:txBody>
      </p:sp>
    </p:spTree>
    <p:extLst>
      <p:ext uri="{BB962C8B-B14F-4D97-AF65-F5344CB8AC3E}">
        <p14:creationId xmlns:p14="http://schemas.microsoft.com/office/powerpoint/2010/main" val="3470100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87782"/>
            <a:ext cx="10515600" cy="5389181"/>
          </a:xfrm>
        </p:spPr>
        <p:txBody>
          <a:bodyPr>
            <a:normAutofit/>
          </a:bodyPr>
          <a:lstStyle/>
          <a:p>
            <a:pPr algn="r" rtl="1"/>
            <a:r>
              <a:rPr lang="fa-IR" sz="3200" b="1" i="1" dirty="0" smtClean="0">
                <a:solidFill>
                  <a:schemeClr val="tx1"/>
                </a:solidFill>
              </a:rPr>
              <a:t>۱.۱ </a:t>
            </a:r>
            <a:r>
              <a:rPr lang="fa-IR" sz="3200" b="1" i="1" dirty="0">
                <a:solidFill>
                  <a:schemeClr val="tx1"/>
                </a:solidFill>
              </a:rPr>
              <a:t>ابتلا به کووید-19 پس از </a:t>
            </a:r>
            <a:r>
              <a:rPr lang="fa-IR" sz="3200" b="1" i="1" dirty="0" smtClean="0">
                <a:solidFill>
                  <a:schemeClr val="tx1"/>
                </a:solidFill>
              </a:rPr>
              <a:t>واکسیناسیون</a:t>
            </a:r>
          </a:p>
          <a:p>
            <a:pPr marL="0" indent="0" algn="r" rtl="1">
              <a:buNone/>
            </a:pPr>
            <a:endParaRPr lang="fa-IR" sz="3200" b="1" i="1" dirty="0" smtClean="0">
              <a:solidFill>
                <a:schemeClr val="tx1"/>
              </a:solidFill>
            </a:endParaRPr>
          </a:p>
          <a:p>
            <a:pPr marL="0" indent="0" algn="r" rtl="1">
              <a:buNone/>
            </a:pPr>
            <a:endParaRPr lang="en-US" sz="3200" b="1" i="1" dirty="0">
              <a:solidFill>
                <a:schemeClr val="tx1"/>
              </a:solidFill>
            </a:endParaRPr>
          </a:p>
          <a:p>
            <a:pPr algn="just" rtl="1">
              <a:lnSpc>
                <a:spcPct val="170000"/>
              </a:lnSpc>
            </a:pPr>
            <a:r>
              <a:rPr lang="fa-IR" sz="2800" dirty="0">
                <a:solidFill>
                  <a:schemeClr val="tx1"/>
                </a:solidFill>
              </a:rPr>
              <a:t>پس از ۱۴ روز از دریافت واکسن فایزر, ۰/۱۸٪(۴ از ۲۱۳۶) از زنان باردار به کووید-19 مبتلا شدند در حالی که ۰/۵۱٪(۱۱از ۲۱۳۶) در عرض ۲ هفته پس از واکسیناسیون مبتلا به کووید-19 شده بودند</a:t>
            </a:r>
            <a:r>
              <a:rPr lang="fa-IR" sz="2800" dirty="0" smtClean="0">
                <a:solidFill>
                  <a:schemeClr val="tx1"/>
                </a:solidFill>
              </a:rPr>
              <a:t>.</a:t>
            </a:r>
          </a:p>
          <a:p>
            <a:pPr marL="0" indent="0" algn="r" rtl="1">
              <a:lnSpc>
                <a:spcPct val="170000"/>
              </a:lnSpc>
              <a:buNone/>
            </a:pPr>
            <a:endParaRPr lang="en-US" sz="2800" dirty="0">
              <a:solidFill>
                <a:schemeClr val="tx1"/>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C7A5408D-D047-4851-BA47-E09E341711C1}" type="slidenum">
              <a:rPr lang="en-US" smtClean="0"/>
              <a:t>10</a:t>
            </a:fld>
            <a:endParaRPr lang="en-US"/>
          </a:p>
        </p:txBody>
      </p:sp>
    </p:spTree>
    <p:extLst>
      <p:ext uri="{BB962C8B-B14F-4D97-AF65-F5344CB8AC3E}">
        <p14:creationId xmlns:p14="http://schemas.microsoft.com/office/powerpoint/2010/main" val="3315631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34096"/>
            <a:ext cx="8915400" cy="5177126"/>
          </a:xfrm>
        </p:spPr>
        <p:txBody>
          <a:bodyPr>
            <a:normAutofit fontScale="92500" lnSpcReduction="10000"/>
          </a:bodyPr>
          <a:lstStyle/>
          <a:p>
            <a:pPr algn="just" rtl="1">
              <a:lnSpc>
                <a:spcPct val="150000"/>
              </a:lnSpc>
            </a:pPr>
            <a:r>
              <a:rPr lang="fa-IR" sz="2800" dirty="0">
                <a:solidFill>
                  <a:schemeClr val="tx1"/>
                </a:solidFill>
              </a:rPr>
              <a:t>حدود نیم درصد(۹ از ۱۸۲۲) از زنان بارداری که واکسن مدرنا دریافت کرده بودند در عرض ۲ هفته پس از واکسیناسیون دچار کووید-19 شدند و نیم درصد پس از ۱۴ روز از واکسیناسیون مبتلا به کووید-19 شدند.بیش از نصف این زنان باردار که در عرض ۱۴ روز پس از واکسیناسیون تشخیص کووید برایشان گذاشته شده بود،معلوم شدند که قبل از دریافت واکسن ویروس را گرفته بودند.واکسن های </a:t>
            </a:r>
            <a:r>
              <a:rPr lang="en-US" sz="2800" dirty="0">
                <a:solidFill>
                  <a:schemeClr val="tx1"/>
                </a:solidFill>
              </a:rPr>
              <a:t>mRNA </a:t>
            </a:r>
            <a:r>
              <a:rPr lang="fa-IR" sz="2800" dirty="0">
                <a:solidFill>
                  <a:schemeClr val="tx1"/>
                </a:solidFill>
              </a:rPr>
              <a:t>به طور قابل ملاحظه ای احتمال ابتلا به عفونت های </a:t>
            </a:r>
            <a:r>
              <a:rPr lang="en-US" sz="2800" dirty="0">
                <a:solidFill>
                  <a:schemeClr val="tx1"/>
                </a:solidFill>
              </a:rPr>
              <a:t>COVID-19 </a:t>
            </a:r>
            <a:r>
              <a:rPr lang="fa-IR" sz="2800" dirty="0">
                <a:solidFill>
                  <a:schemeClr val="tx1"/>
                </a:solidFill>
              </a:rPr>
              <a:t>را در زنان باردار کاهش داد.</a:t>
            </a:r>
            <a:endParaRPr lang="en-US" sz="2800" dirty="0">
              <a:solidFill>
                <a:schemeClr val="tx1"/>
              </a:solidFill>
            </a:endParaRPr>
          </a:p>
          <a:p>
            <a:endParaRPr lang="en-US"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11</a:t>
            </a:fld>
            <a:endParaRPr lang="en-US"/>
          </a:p>
        </p:txBody>
      </p:sp>
    </p:spTree>
    <p:extLst>
      <p:ext uri="{BB962C8B-B14F-4D97-AF65-F5344CB8AC3E}">
        <p14:creationId xmlns:p14="http://schemas.microsoft.com/office/powerpoint/2010/main" val="3026280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chemeClr val="tx1"/>
                </a:solidFill>
              </a:rPr>
              <a:t>1.2. Antibody reaction in mothers </a:t>
            </a:r>
            <a:endParaRPr lang="en-US" b="1" dirty="0">
              <a:solidFill>
                <a:schemeClr val="tx1"/>
              </a:solidFill>
            </a:endParaRPr>
          </a:p>
        </p:txBody>
      </p:sp>
      <p:sp>
        <p:nvSpPr>
          <p:cNvPr id="3" name="Content Placeholder 2"/>
          <p:cNvSpPr>
            <a:spLocks noGrp="1"/>
          </p:cNvSpPr>
          <p:nvPr>
            <p:ph idx="1"/>
          </p:nvPr>
        </p:nvSpPr>
        <p:spPr>
          <a:xfrm>
            <a:off x="2589212" y="1674254"/>
            <a:ext cx="8915400" cy="4430332"/>
          </a:xfrm>
        </p:spPr>
        <p:txBody>
          <a:bodyPr>
            <a:normAutofit fontScale="92500" lnSpcReduction="20000"/>
          </a:bodyPr>
          <a:lstStyle/>
          <a:p>
            <a:pPr algn="just" rtl="1">
              <a:lnSpc>
                <a:spcPct val="150000"/>
              </a:lnSpc>
            </a:pPr>
            <a:r>
              <a:rPr lang="fa-IR" sz="2800" dirty="0">
                <a:solidFill>
                  <a:schemeClr val="tx1"/>
                </a:solidFill>
              </a:rPr>
              <a:t>پاسخ های آنتی بادی به سرعت پس از واکسیناسیون ایجاد می </a:t>
            </a:r>
            <a:r>
              <a:rPr lang="fa-IR" sz="2800" dirty="0" smtClean="0">
                <a:solidFill>
                  <a:schemeClr val="tx1"/>
                </a:solidFill>
              </a:rPr>
              <a:t>شود، اما </a:t>
            </a:r>
            <a:r>
              <a:rPr lang="fa-IR" sz="2800" dirty="0">
                <a:solidFill>
                  <a:schemeClr val="tx1"/>
                </a:solidFill>
              </a:rPr>
              <a:t>چنین اثر مطلوبی با عفونت طبیعی مانند دومی دیده نمی </a:t>
            </a:r>
            <a:r>
              <a:rPr lang="fa-IR" sz="2800" dirty="0" smtClean="0">
                <a:solidFill>
                  <a:schemeClr val="tx1"/>
                </a:solidFill>
              </a:rPr>
              <a:t>شود تمایل </a:t>
            </a:r>
            <a:r>
              <a:rPr lang="fa-IR" sz="2800" dirty="0">
                <a:solidFill>
                  <a:schemeClr val="tx1"/>
                </a:solidFill>
              </a:rPr>
              <a:t>به ایجاد پاسخ های تدریجی تری </a:t>
            </a:r>
            <a:r>
              <a:rPr lang="fa-IR" sz="2800" dirty="0" smtClean="0">
                <a:solidFill>
                  <a:schemeClr val="tx1"/>
                </a:solidFill>
              </a:rPr>
              <a:t>دارد این </a:t>
            </a:r>
            <a:r>
              <a:rPr lang="fa-IR" sz="2800" dirty="0">
                <a:solidFill>
                  <a:schemeClr val="tx1"/>
                </a:solidFill>
              </a:rPr>
              <a:t>مفهوم برای به دست اوردن واکنش های بهتر با تجویز واکسن های بوستر اعمال میشود</a:t>
            </a:r>
            <a:endParaRPr lang="en-US" sz="2800" dirty="0">
              <a:solidFill>
                <a:schemeClr val="tx1"/>
              </a:solidFill>
            </a:endParaRPr>
          </a:p>
          <a:p>
            <a:pPr algn="just" rtl="1">
              <a:lnSpc>
                <a:spcPct val="150000"/>
              </a:lnSpc>
            </a:pPr>
            <a:r>
              <a:rPr lang="fa-IR" sz="2800" dirty="0" smtClean="0">
                <a:solidFill>
                  <a:schemeClr val="tx1"/>
                </a:solidFill>
              </a:rPr>
              <a:t>در بارداری</a:t>
            </a:r>
            <a:r>
              <a:rPr lang="fa-IR" sz="2800" dirty="0">
                <a:solidFill>
                  <a:schemeClr val="tx1"/>
                </a:solidFill>
              </a:rPr>
              <a:t>، پس از واکسیناسیون، افزایش غلظت </a:t>
            </a:r>
            <a:r>
              <a:rPr lang="en-US" sz="2800" dirty="0" err="1" smtClean="0">
                <a:solidFill>
                  <a:schemeClr val="tx1"/>
                </a:solidFill>
              </a:rPr>
              <a:t>IgG</a:t>
            </a:r>
            <a:r>
              <a:rPr lang="fa-IR" sz="2800" dirty="0" smtClean="0">
                <a:solidFill>
                  <a:schemeClr val="tx1"/>
                </a:solidFill>
              </a:rPr>
              <a:t> و </a:t>
            </a:r>
            <a:r>
              <a:rPr lang="fa-IR" sz="2800" dirty="0">
                <a:solidFill>
                  <a:schemeClr val="tx1"/>
                </a:solidFill>
              </a:rPr>
              <a:t>آنتی بادی های </a:t>
            </a:r>
            <a:r>
              <a:rPr lang="en-US" sz="2800" dirty="0" err="1">
                <a:solidFill>
                  <a:schemeClr val="tx1"/>
                </a:solidFill>
              </a:rPr>
              <a:t>IgM</a:t>
            </a:r>
            <a:r>
              <a:rPr lang="en-US" sz="2800" dirty="0">
                <a:solidFill>
                  <a:schemeClr val="tx1"/>
                </a:solidFill>
              </a:rPr>
              <a:t> </a:t>
            </a:r>
            <a:r>
              <a:rPr lang="fa-IR" sz="2800" dirty="0">
                <a:solidFill>
                  <a:schemeClr val="tx1"/>
                </a:solidFill>
              </a:rPr>
              <a:t>علیه </a:t>
            </a:r>
            <a:r>
              <a:rPr lang="en-US" sz="2800" dirty="0">
                <a:solidFill>
                  <a:schemeClr val="tx1"/>
                </a:solidFill>
              </a:rPr>
              <a:t>COVID-19 </a:t>
            </a:r>
            <a:r>
              <a:rPr lang="fa-IR" sz="2800" dirty="0">
                <a:solidFill>
                  <a:schemeClr val="tx1"/>
                </a:solidFill>
              </a:rPr>
              <a:t>به طور قابل توجهی مشاهده شد</a:t>
            </a:r>
            <a:endParaRPr lang="en-US" sz="2800" dirty="0">
              <a:solidFill>
                <a:schemeClr val="tx1"/>
              </a:solidFill>
            </a:endParaRPr>
          </a:p>
          <a:p>
            <a:pPr marL="0" indent="0">
              <a:buNone/>
            </a:pPr>
            <a:endParaRPr lang="en-US"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12</a:t>
            </a:fld>
            <a:endParaRPr lang="en-US"/>
          </a:p>
        </p:txBody>
      </p:sp>
    </p:spTree>
    <p:extLst>
      <p:ext uri="{BB962C8B-B14F-4D97-AF65-F5344CB8AC3E}">
        <p14:creationId xmlns:p14="http://schemas.microsoft.com/office/powerpoint/2010/main" val="1943099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850005"/>
            <a:ext cx="8915400" cy="5447763"/>
          </a:xfrm>
        </p:spPr>
        <p:txBody>
          <a:bodyPr>
            <a:normAutofit fontScale="85000" lnSpcReduction="20000"/>
          </a:bodyPr>
          <a:lstStyle/>
          <a:p>
            <a:pPr algn="just" rtl="1">
              <a:lnSpc>
                <a:spcPct val="150000"/>
              </a:lnSpc>
            </a:pPr>
            <a:r>
              <a:rPr lang="en-US" dirty="0">
                <a:solidFill>
                  <a:schemeClr val="tx1"/>
                </a:solidFill>
              </a:rPr>
              <a:t> </a:t>
            </a:r>
            <a:r>
              <a:rPr lang="fa-IR" sz="2800" dirty="0">
                <a:solidFill>
                  <a:schemeClr val="tx1"/>
                </a:solidFill>
              </a:rPr>
              <a:t>در اکثر موارد تبدیل سرمی </a:t>
            </a:r>
            <a:r>
              <a:rPr lang="en-US" sz="2800" dirty="0">
                <a:solidFill>
                  <a:schemeClr val="tx1"/>
                </a:solidFill>
              </a:rPr>
              <a:t>igg </a:t>
            </a:r>
            <a:r>
              <a:rPr lang="fa-IR" sz="2800" dirty="0">
                <a:solidFill>
                  <a:schemeClr val="tx1"/>
                </a:solidFill>
              </a:rPr>
              <a:t>در این مادران دیده شد اما تبدیل سرمی </a:t>
            </a:r>
            <a:r>
              <a:rPr lang="en-US" sz="2800" dirty="0" err="1">
                <a:solidFill>
                  <a:schemeClr val="tx1"/>
                </a:solidFill>
              </a:rPr>
              <a:t>igm</a:t>
            </a:r>
            <a:r>
              <a:rPr lang="en-US" sz="2800" dirty="0">
                <a:solidFill>
                  <a:schemeClr val="tx1"/>
                </a:solidFill>
              </a:rPr>
              <a:t> </a:t>
            </a:r>
            <a:r>
              <a:rPr lang="fa-IR" sz="2800" dirty="0">
                <a:solidFill>
                  <a:schemeClr val="tx1"/>
                </a:solidFill>
              </a:rPr>
              <a:t>به نسبت کمتر مشاهده شد</a:t>
            </a:r>
            <a:endParaRPr lang="en-US" sz="2800" dirty="0">
              <a:solidFill>
                <a:schemeClr val="tx1"/>
              </a:solidFill>
            </a:endParaRPr>
          </a:p>
          <a:p>
            <a:pPr algn="just" rtl="1">
              <a:lnSpc>
                <a:spcPct val="150000"/>
              </a:lnSpc>
            </a:pPr>
            <a:r>
              <a:rPr lang="fa-IR" sz="2800" dirty="0">
                <a:solidFill>
                  <a:schemeClr val="tx1"/>
                </a:solidFill>
              </a:rPr>
              <a:t>در پاسخ به کووید 19 در واکسیناسیون </a:t>
            </a:r>
            <a:r>
              <a:rPr lang="en-US" sz="2800" dirty="0">
                <a:solidFill>
                  <a:schemeClr val="tx1"/>
                </a:solidFill>
              </a:rPr>
              <a:t>IGG </a:t>
            </a:r>
            <a:r>
              <a:rPr lang="fa-IR" sz="2800" dirty="0">
                <a:solidFill>
                  <a:schemeClr val="tx1"/>
                </a:solidFill>
              </a:rPr>
              <a:t>علیه اسپایک های </a:t>
            </a:r>
            <a:r>
              <a:rPr lang="en-US" sz="2800" dirty="0">
                <a:solidFill>
                  <a:schemeClr val="tx1"/>
                </a:solidFill>
              </a:rPr>
              <a:t>S1 </a:t>
            </a:r>
            <a:r>
              <a:rPr lang="fa-IR" sz="2800" dirty="0">
                <a:solidFill>
                  <a:schemeClr val="tx1"/>
                </a:solidFill>
              </a:rPr>
              <a:t>و </a:t>
            </a:r>
            <a:r>
              <a:rPr lang="en-US" sz="2800" dirty="0">
                <a:solidFill>
                  <a:schemeClr val="tx1"/>
                </a:solidFill>
              </a:rPr>
              <a:t>S2</a:t>
            </a:r>
            <a:r>
              <a:rPr lang="fa-IR" sz="2800" dirty="0">
                <a:solidFill>
                  <a:schemeClr val="tx1"/>
                </a:solidFill>
              </a:rPr>
              <a:t>  وپروئین های </a:t>
            </a:r>
            <a:r>
              <a:rPr lang="en-US" sz="2800" dirty="0">
                <a:solidFill>
                  <a:schemeClr val="tx1"/>
                </a:solidFill>
              </a:rPr>
              <a:t>RBD </a:t>
            </a:r>
            <a:r>
              <a:rPr lang="fa-IR" sz="2800" dirty="0">
                <a:solidFill>
                  <a:schemeClr val="tx1"/>
                </a:solidFill>
              </a:rPr>
              <a:t>تولید میشود در حالی که در عفونت کووید 19 </a:t>
            </a:r>
            <a:r>
              <a:rPr lang="en-US" sz="2800" dirty="0">
                <a:solidFill>
                  <a:schemeClr val="tx1"/>
                </a:solidFill>
              </a:rPr>
              <a:t>IGG </a:t>
            </a:r>
            <a:r>
              <a:rPr lang="fa-IR" sz="2800" dirty="0">
                <a:solidFill>
                  <a:schemeClr val="tx1"/>
                </a:solidFill>
              </a:rPr>
              <a:t>علیه اسپایک های </a:t>
            </a:r>
            <a:r>
              <a:rPr lang="en-US" sz="2800" dirty="0">
                <a:solidFill>
                  <a:schemeClr val="tx1"/>
                </a:solidFill>
              </a:rPr>
              <a:t>S1</a:t>
            </a:r>
            <a:r>
              <a:rPr lang="fa-IR" sz="2800" dirty="0">
                <a:solidFill>
                  <a:schemeClr val="tx1"/>
                </a:solidFill>
              </a:rPr>
              <a:t>و</a:t>
            </a:r>
            <a:r>
              <a:rPr lang="en-US" sz="2800" dirty="0">
                <a:solidFill>
                  <a:schemeClr val="tx1"/>
                </a:solidFill>
              </a:rPr>
              <a:t>S2 </a:t>
            </a:r>
            <a:r>
              <a:rPr lang="fa-IR" sz="2800" dirty="0">
                <a:solidFill>
                  <a:schemeClr val="tx1"/>
                </a:solidFill>
              </a:rPr>
              <a:t>و پروتئین های </a:t>
            </a:r>
            <a:r>
              <a:rPr lang="en-US" sz="2800" dirty="0">
                <a:solidFill>
                  <a:schemeClr val="tx1"/>
                </a:solidFill>
              </a:rPr>
              <a:t>RBD </a:t>
            </a:r>
            <a:r>
              <a:rPr lang="fa-IR" sz="2800" dirty="0">
                <a:solidFill>
                  <a:schemeClr val="tx1"/>
                </a:solidFill>
              </a:rPr>
              <a:t>و پروتئین های خنثی کننده پس از عفونت تولید میگردد</a:t>
            </a:r>
            <a:endParaRPr lang="en-US" sz="2800" dirty="0">
              <a:solidFill>
                <a:schemeClr val="tx1"/>
              </a:solidFill>
            </a:endParaRPr>
          </a:p>
          <a:p>
            <a:pPr algn="just" rtl="1">
              <a:lnSpc>
                <a:spcPct val="150000"/>
              </a:lnSpc>
            </a:pPr>
            <a:r>
              <a:rPr lang="en-US" sz="2800" dirty="0">
                <a:solidFill>
                  <a:schemeClr val="tx1"/>
                </a:solidFill>
              </a:rPr>
              <a:t> </a:t>
            </a:r>
            <a:r>
              <a:rPr lang="fa-IR" sz="2800" dirty="0">
                <a:solidFill>
                  <a:schemeClr val="tx1"/>
                </a:solidFill>
              </a:rPr>
              <a:t> در 72 درصد از مادران باردار، </a:t>
            </a:r>
            <a:r>
              <a:rPr lang="en-US" sz="2800" dirty="0">
                <a:solidFill>
                  <a:schemeClr val="tx1"/>
                </a:solidFill>
              </a:rPr>
              <a:t>COVID-19</a:t>
            </a:r>
            <a:r>
              <a:rPr lang="fa-IR" sz="2800" dirty="0">
                <a:solidFill>
                  <a:schemeClr val="tx1"/>
                </a:solidFill>
              </a:rPr>
              <a:t> واکسیناسیون منجر به تولید آنتی بادی های </a:t>
            </a:r>
            <a:r>
              <a:rPr lang="en-US" sz="2800" dirty="0" err="1">
                <a:solidFill>
                  <a:schemeClr val="tx1"/>
                </a:solidFill>
              </a:rPr>
              <a:t>IgG</a:t>
            </a:r>
            <a:r>
              <a:rPr lang="en-US" sz="2800" dirty="0">
                <a:solidFill>
                  <a:schemeClr val="tx1"/>
                </a:solidFill>
              </a:rPr>
              <a:t> </a:t>
            </a:r>
            <a:r>
              <a:rPr lang="fa-IR" sz="2800" dirty="0">
                <a:solidFill>
                  <a:schemeClr val="tx1"/>
                </a:solidFill>
              </a:rPr>
              <a:t>و </a:t>
            </a:r>
            <a:r>
              <a:rPr lang="en-US" sz="2800" dirty="0" err="1">
                <a:solidFill>
                  <a:schemeClr val="tx1"/>
                </a:solidFill>
              </a:rPr>
              <a:t>IgM</a:t>
            </a:r>
            <a:r>
              <a:rPr lang="en-US" sz="2800" dirty="0">
                <a:solidFill>
                  <a:schemeClr val="tx1"/>
                </a:solidFill>
              </a:rPr>
              <a:t> </a:t>
            </a:r>
            <a:r>
              <a:rPr lang="fa-IR" sz="2800" dirty="0">
                <a:solidFill>
                  <a:schemeClr val="tx1"/>
                </a:solidFill>
              </a:rPr>
              <a:t>شده است که در آن 14 درصد فقط آنتی بادی </a:t>
            </a:r>
            <a:r>
              <a:rPr lang="en-US" sz="2800" dirty="0" err="1">
                <a:solidFill>
                  <a:schemeClr val="tx1"/>
                </a:solidFill>
              </a:rPr>
              <a:t>IgG</a:t>
            </a:r>
            <a:r>
              <a:rPr lang="en-US" sz="2800" dirty="0">
                <a:solidFill>
                  <a:schemeClr val="tx1"/>
                </a:solidFill>
              </a:rPr>
              <a:t> </a:t>
            </a:r>
            <a:r>
              <a:rPr lang="fa-IR" sz="2800" dirty="0">
                <a:solidFill>
                  <a:schemeClr val="tx1"/>
                </a:solidFill>
              </a:rPr>
              <a:t>تولید کردند و 14 درصد باقیمانده دارای سطوح آنتی بادی </a:t>
            </a:r>
            <a:r>
              <a:rPr lang="en-US" sz="2800" dirty="0" err="1">
                <a:solidFill>
                  <a:schemeClr val="tx1"/>
                </a:solidFill>
              </a:rPr>
              <a:t>IgG</a:t>
            </a:r>
            <a:r>
              <a:rPr lang="en-US" sz="2800" dirty="0">
                <a:solidFill>
                  <a:schemeClr val="tx1"/>
                </a:solidFill>
              </a:rPr>
              <a:t> </a:t>
            </a:r>
            <a:r>
              <a:rPr lang="fa-IR" sz="2800" dirty="0">
                <a:solidFill>
                  <a:schemeClr val="tx1"/>
                </a:solidFill>
              </a:rPr>
              <a:t>یا </a:t>
            </a:r>
            <a:r>
              <a:rPr lang="en-US" sz="2800" dirty="0" err="1">
                <a:solidFill>
                  <a:schemeClr val="tx1"/>
                </a:solidFill>
              </a:rPr>
              <a:t>IgM</a:t>
            </a:r>
            <a:r>
              <a:rPr lang="en-US" sz="2800" dirty="0">
                <a:solidFill>
                  <a:schemeClr val="tx1"/>
                </a:solidFill>
              </a:rPr>
              <a:t> </a:t>
            </a:r>
            <a:r>
              <a:rPr lang="fa-IR" sz="2800" dirty="0">
                <a:solidFill>
                  <a:schemeClr val="tx1"/>
                </a:solidFill>
              </a:rPr>
              <a:t>غیرقابل اندازه گیری بودند</a:t>
            </a:r>
            <a:endParaRPr lang="en-US" sz="2800" dirty="0">
              <a:solidFill>
                <a:schemeClr val="tx1"/>
              </a:solidFill>
            </a:endParaRPr>
          </a:p>
          <a:p>
            <a:endParaRPr lang="en-US"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13</a:t>
            </a:fld>
            <a:endParaRPr lang="en-US"/>
          </a:p>
        </p:txBody>
      </p:sp>
    </p:spTree>
    <p:extLst>
      <p:ext uri="{BB962C8B-B14F-4D97-AF65-F5344CB8AC3E}">
        <p14:creationId xmlns:p14="http://schemas.microsoft.com/office/powerpoint/2010/main" val="6454289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4110" y="833951"/>
            <a:ext cx="10515600" cy="5283514"/>
          </a:xfrm>
        </p:spPr>
        <p:txBody>
          <a:bodyPr>
            <a:normAutofit/>
          </a:bodyPr>
          <a:lstStyle/>
          <a:p>
            <a:pPr algn="just" rtl="1">
              <a:lnSpc>
                <a:spcPct val="200000"/>
              </a:lnSpc>
            </a:pPr>
            <a:r>
              <a:rPr lang="fa-IR" sz="2400" dirty="0">
                <a:solidFill>
                  <a:schemeClr val="tx1"/>
                </a:solidFill>
              </a:rPr>
              <a:t>پس از دریافت اولین دوز </a:t>
            </a:r>
            <a:r>
              <a:rPr lang="fa-IR" sz="2400" dirty="0" smtClean="0">
                <a:solidFill>
                  <a:schemeClr val="tx1"/>
                </a:solidFill>
              </a:rPr>
              <a:t>واکسن، تیترهای </a:t>
            </a:r>
            <a:r>
              <a:rPr lang="en-US" sz="2400" dirty="0">
                <a:solidFill>
                  <a:schemeClr val="tx1"/>
                </a:solidFill>
              </a:rPr>
              <a:t>spike-</a:t>
            </a:r>
            <a:r>
              <a:rPr lang="en-US" sz="2400" dirty="0" err="1">
                <a:solidFill>
                  <a:schemeClr val="tx1"/>
                </a:solidFill>
              </a:rPr>
              <a:t>IgG</a:t>
            </a:r>
            <a:r>
              <a:rPr lang="en-US" sz="2400" dirty="0">
                <a:solidFill>
                  <a:schemeClr val="tx1"/>
                </a:solidFill>
              </a:rPr>
              <a:t> </a:t>
            </a:r>
            <a:r>
              <a:rPr lang="fa-IR" sz="2400" dirty="0">
                <a:solidFill>
                  <a:schemeClr val="tx1"/>
                </a:solidFill>
              </a:rPr>
              <a:t>و </a:t>
            </a:r>
            <a:r>
              <a:rPr lang="en-US" sz="2400" dirty="0">
                <a:solidFill>
                  <a:schemeClr val="tx1"/>
                </a:solidFill>
              </a:rPr>
              <a:t>RBD-</a:t>
            </a:r>
            <a:r>
              <a:rPr lang="en-US" sz="2400" dirty="0" err="1">
                <a:solidFill>
                  <a:schemeClr val="tx1"/>
                </a:solidFill>
              </a:rPr>
              <a:t>IgG</a:t>
            </a:r>
            <a:r>
              <a:rPr lang="en-US" sz="2400" dirty="0">
                <a:solidFill>
                  <a:schemeClr val="tx1"/>
                </a:solidFill>
              </a:rPr>
              <a:t> </a:t>
            </a:r>
            <a:r>
              <a:rPr lang="fa-IR" sz="2400" dirty="0">
                <a:solidFill>
                  <a:schemeClr val="tx1"/>
                </a:solidFill>
              </a:rPr>
              <a:t>سریع بالا رفتند ولی این افزایش در دوز دوم نسبت به دوز اول بیشتر است</a:t>
            </a:r>
            <a:endParaRPr lang="en-US" sz="2400" dirty="0">
              <a:solidFill>
                <a:schemeClr val="tx1"/>
              </a:solidFill>
            </a:endParaRPr>
          </a:p>
          <a:p>
            <a:pPr algn="just" rtl="1">
              <a:lnSpc>
                <a:spcPct val="200000"/>
              </a:lnSpc>
            </a:pPr>
            <a:r>
              <a:rPr lang="en-US" sz="2400" dirty="0">
                <a:solidFill>
                  <a:schemeClr val="tx1"/>
                </a:solidFill>
              </a:rPr>
              <a:t> </a:t>
            </a:r>
            <a:r>
              <a:rPr lang="fa-IR" sz="2400" dirty="0" smtClean="0">
                <a:solidFill>
                  <a:schemeClr val="tx1"/>
                </a:solidFill>
              </a:rPr>
              <a:t>در </a:t>
            </a:r>
            <a:r>
              <a:rPr lang="fa-IR" sz="2400" dirty="0">
                <a:solidFill>
                  <a:schemeClr val="tx1"/>
                </a:solidFill>
              </a:rPr>
              <a:t>مادران باردار واکسینه شده سطوح </a:t>
            </a:r>
            <a:r>
              <a:rPr lang="en-US" sz="2400" dirty="0">
                <a:solidFill>
                  <a:schemeClr val="tx1"/>
                </a:solidFill>
              </a:rPr>
              <a:t>S1 IGG </a:t>
            </a:r>
            <a:r>
              <a:rPr lang="fa-IR" sz="2400" dirty="0">
                <a:solidFill>
                  <a:schemeClr val="tx1"/>
                </a:solidFill>
              </a:rPr>
              <a:t>و  </a:t>
            </a:r>
            <a:r>
              <a:rPr lang="en-US" sz="2400" dirty="0">
                <a:solidFill>
                  <a:schemeClr val="tx1"/>
                </a:solidFill>
              </a:rPr>
              <a:t>RBD IGG</a:t>
            </a:r>
            <a:r>
              <a:rPr lang="fa-IR" sz="2400" dirty="0">
                <a:solidFill>
                  <a:schemeClr val="tx1"/>
                </a:solidFill>
              </a:rPr>
              <a:t>  بالا هستند در حالی که در مادران الوده شده با کووید میزان </a:t>
            </a:r>
            <a:r>
              <a:rPr lang="en-US" sz="2400" dirty="0">
                <a:solidFill>
                  <a:schemeClr val="tx1"/>
                </a:solidFill>
              </a:rPr>
              <a:t>S2 IGG </a:t>
            </a:r>
            <a:r>
              <a:rPr lang="fa-IR" sz="2400" dirty="0">
                <a:solidFill>
                  <a:schemeClr val="tx1"/>
                </a:solidFill>
              </a:rPr>
              <a:t>و </a:t>
            </a:r>
            <a:r>
              <a:rPr lang="en-US" sz="2400" dirty="0">
                <a:solidFill>
                  <a:schemeClr val="tx1"/>
                </a:solidFill>
              </a:rPr>
              <a:t>IGG </a:t>
            </a:r>
            <a:r>
              <a:rPr lang="fa-IR" sz="2400" dirty="0">
                <a:solidFill>
                  <a:schemeClr val="tx1"/>
                </a:solidFill>
              </a:rPr>
              <a:t>خنثی کننده بالاتر است</a:t>
            </a:r>
            <a:endParaRPr lang="en-US" sz="2400" dirty="0">
              <a:solidFill>
                <a:schemeClr val="tx1"/>
              </a:solidFill>
            </a:endParaRPr>
          </a:p>
          <a:p>
            <a:pPr marL="0" indent="0" algn="r" rtl="1">
              <a:buNone/>
            </a:pPr>
            <a:endParaRPr lang="en-US" dirty="0">
              <a:solidFill>
                <a:schemeClr val="tx1"/>
              </a:solidFill>
            </a:endParaRPr>
          </a:p>
          <a:p>
            <a:pPr marL="0" indent="0">
              <a:buNone/>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C7A5408D-D047-4851-BA47-E09E341711C1}" type="slidenum">
              <a:rPr lang="en-US" smtClean="0"/>
              <a:t>14</a:t>
            </a:fld>
            <a:endParaRPr lang="en-US"/>
          </a:p>
        </p:txBody>
      </p:sp>
    </p:spTree>
    <p:extLst>
      <p:ext uri="{BB962C8B-B14F-4D97-AF65-F5344CB8AC3E}">
        <p14:creationId xmlns:p14="http://schemas.microsoft.com/office/powerpoint/2010/main" val="28712370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0772" y="682580"/>
            <a:ext cx="9263688" cy="5422007"/>
          </a:xfrm>
        </p:spPr>
        <p:txBody>
          <a:bodyPr>
            <a:noAutofit/>
          </a:bodyPr>
          <a:lstStyle/>
          <a:p>
            <a:pPr algn="just" rtl="1">
              <a:lnSpc>
                <a:spcPct val="150000"/>
              </a:lnSpc>
            </a:pPr>
            <a:r>
              <a:rPr lang="fa-IR" sz="2400" dirty="0">
                <a:solidFill>
                  <a:schemeClr val="tx1"/>
                </a:solidFill>
              </a:rPr>
              <a:t>در مادرانی که علایم شبیه انفولانزا داشتند  22.814.5 واحد    </a:t>
            </a:r>
            <a:r>
              <a:rPr lang="en-US" sz="2400" dirty="0">
                <a:solidFill>
                  <a:schemeClr val="tx1"/>
                </a:solidFill>
              </a:rPr>
              <a:t>IGG SPIKE</a:t>
            </a:r>
            <a:r>
              <a:rPr lang="fa-IR" sz="2400" dirty="0">
                <a:solidFill>
                  <a:schemeClr val="tx1"/>
                </a:solidFill>
              </a:rPr>
              <a:t>   و در مادران بدون علامت واکسینه شده این عدد   بود 0.040.05</a:t>
            </a:r>
          </a:p>
          <a:p>
            <a:pPr marL="0" indent="0" algn="just" rtl="1">
              <a:lnSpc>
                <a:spcPct val="150000"/>
              </a:lnSpc>
              <a:buNone/>
            </a:pPr>
            <a:endParaRPr lang="en-US" sz="2400" dirty="0">
              <a:solidFill>
                <a:schemeClr val="tx1"/>
              </a:solidFill>
            </a:endParaRPr>
          </a:p>
          <a:p>
            <a:pPr algn="just" rtl="1">
              <a:lnSpc>
                <a:spcPct val="150000"/>
              </a:lnSpc>
            </a:pPr>
            <a:r>
              <a:rPr lang="fa-IR" sz="2400" dirty="0">
                <a:solidFill>
                  <a:schemeClr val="tx1"/>
                </a:solidFill>
              </a:rPr>
              <a:t>سطح متوسط </a:t>
            </a:r>
            <a:r>
              <a:rPr lang="en-US" sz="2400" dirty="0">
                <a:solidFill>
                  <a:schemeClr val="tx1"/>
                </a:solidFill>
              </a:rPr>
              <a:t>​​RBD-</a:t>
            </a:r>
            <a:r>
              <a:rPr lang="en-US" sz="2400" dirty="0" err="1">
                <a:solidFill>
                  <a:schemeClr val="tx1"/>
                </a:solidFill>
              </a:rPr>
              <a:t>IgG</a:t>
            </a:r>
            <a:r>
              <a:rPr lang="fa-IR" sz="2400" dirty="0">
                <a:solidFill>
                  <a:schemeClr val="tx1"/>
                </a:solidFill>
              </a:rPr>
              <a:t> به ترتیب 27601 </a:t>
            </a:r>
            <a:r>
              <a:rPr lang="en-US" sz="2400" dirty="0">
                <a:solidFill>
                  <a:schemeClr val="tx1"/>
                </a:solidFill>
              </a:rPr>
              <a:t>AU </a:t>
            </a:r>
            <a:r>
              <a:rPr lang="fa-IR" sz="2400" dirty="0">
                <a:solidFill>
                  <a:schemeClr val="tx1"/>
                </a:solidFill>
              </a:rPr>
              <a:t>و 1321 </a:t>
            </a:r>
            <a:r>
              <a:rPr lang="en-US" sz="2400" dirty="0">
                <a:solidFill>
                  <a:schemeClr val="tx1"/>
                </a:solidFill>
              </a:rPr>
              <a:t>AU </a:t>
            </a:r>
            <a:r>
              <a:rPr lang="fa-IR" sz="2400" dirty="0">
                <a:solidFill>
                  <a:schemeClr val="tx1"/>
                </a:solidFill>
              </a:rPr>
              <a:t>و تیتر آنتی بادی </a:t>
            </a:r>
            <a:r>
              <a:rPr lang="en-US" sz="2400" dirty="0" err="1">
                <a:solidFill>
                  <a:schemeClr val="tx1"/>
                </a:solidFill>
              </a:rPr>
              <a:t>IgG</a:t>
            </a:r>
            <a:r>
              <a:rPr lang="en-US" sz="2400" dirty="0">
                <a:solidFill>
                  <a:schemeClr val="tx1"/>
                </a:solidFill>
              </a:rPr>
              <a:t> </a:t>
            </a:r>
            <a:r>
              <a:rPr lang="fa-IR" sz="2400" dirty="0">
                <a:solidFill>
                  <a:schemeClr val="tx1"/>
                </a:solidFill>
              </a:rPr>
              <a:t>خنثی کننده 900 </a:t>
            </a:r>
            <a:r>
              <a:rPr lang="en-US" sz="2400" dirty="0">
                <a:solidFill>
                  <a:schemeClr val="tx1"/>
                </a:solidFill>
              </a:rPr>
              <a:t>AU </a:t>
            </a:r>
            <a:r>
              <a:rPr lang="fa-IR" sz="2400" dirty="0">
                <a:solidFill>
                  <a:schemeClr val="tx1"/>
                </a:solidFill>
              </a:rPr>
              <a:t>و 150 </a:t>
            </a:r>
            <a:r>
              <a:rPr lang="en-US" sz="2400" dirty="0">
                <a:solidFill>
                  <a:schemeClr val="tx1"/>
                </a:solidFill>
              </a:rPr>
              <a:t>AU </a:t>
            </a:r>
            <a:r>
              <a:rPr lang="fa-IR" sz="2400" dirty="0">
                <a:solidFill>
                  <a:schemeClr val="tx1"/>
                </a:solidFill>
              </a:rPr>
              <a:t>در مادران واکسینه شده و الوده بود</a:t>
            </a:r>
            <a:endParaRPr lang="en-US" sz="2400" dirty="0">
              <a:solidFill>
                <a:schemeClr val="tx1"/>
              </a:solidFill>
            </a:endParaRPr>
          </a:p>
          <a:p>
            <a:pPr algn="just" rtl="1">
              <a:lnSpc>
                <a:spcPct val="150000"/>
              </a:lnSpc>
            </a:pPr>
            <a:r>
              <a:rPr lang="en-US" sz="2400" dirty="0">
                <a:solidFill>
                  <a:schemeClr val="tx1"/>
                </a:solidFill>
              </a:rPr>
              <a:t> </a:t>
            </a:r>
            <a:r>
              <a:rPr lang="fa-IR" sz="2400" dirty="0">
                <a:solidFill>
                  <a:schemeClr val="tx1"/>
                </a:solidFill>
              </a:rPr>
              <a:t>در سوی دیگر در زنان غیر باردار واکسینه شده میزان تیتر متوسط  بود .</a:t>
            </a:r>
            <a:r>
              <a:rPr lang="en-US" sz="2400" dirty="0">
                <a:solidFill>
                  <a:schemeClr val="tx1"/>
                </a:solidFill>
              </a:rPr>
              <a:t>RBD IGG 38000</a:t>
            </a:r>
            <a:r>
              <a:rPr lang="fa-IR" sz="2400" dirty="0">
                <a:solidFill>
                  <a:schemeClr val="tx1"/>
                </a:solidFill>
              </a:rPr>
              <a:t>این عدد در زنان غیر بتردار الوده شده 800 بود .هم چنین میزان پروتئین خنثی کننده به ترتیب در 2 گروه 900 و200 بود</a:t>
            </a:r>
            <a:endParaRPr lang="en-US" sz="2400" dirty="0">
              <a:solidFill>
                <a:schemeClr val="tx1"/>
              </a:solidFill>
            </a:endParaRPr>
          </a:p>
          <a:p>
            <a:endParaRPr lang="en-US" sz="2400"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15</a:t>
            </a:fld>
            <a:endParaRPr lang="en-US"/>
          </a:p>
        </p:txBody>
      </p:sp>
    </p:spTree>
    <p:extLst>
      <p:ext uri="{BB962C8B-B14F-4D97-AF65-F5344CB8AC3E}">
        <p14:creationId xmlns:p14="http://schemas.microsoft.com/office/powerpoint/2010/main" val="26565210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i="1" dirty="0">
                <a:solidFill>
                  <a:schemeClr val="tx1"/>
                </a:solidFill>
              </a:rPr>
              <a:t>1.3. انتقال آنتی بادی ها</a:t>
            </a:r>
            <a:r>
              <a:rPr lang="en-US" dirty="0"/>
              <a:t/>
            </a:r>
            <a:br>
              <a:rPr lang="en-US" dirty="0"/>
            </a:br>
            <a:endParaRPr lang="en-US" dirty="0"/>
          </a:p>
        </p:txBody>
      </p:sp>
      <p:sp>
        <p:nvSpPr>
          <p:cNvPr id="3" name="Content Placeholder 2"/>
          <p:cNvSpPr>
            <a:spLocks noGrp="1"/>
          </p:cNvSpPr>
          <p:nvPr>
            <p:ph idx="1"/>
          </p:nvPr>
        </p:nvSpPr>
        <p:spPr>
          <a:xfrm>
            <a:off x="838200" y="1390918"/>
            <a:ext cx="10515600" cy="4786045"/>
          </a:xfrm>
        </p:spPr>
        <p:txBody>
          <a:bodyPr>
            <a:normAutofit/>
          </a:bodyPr>
          <a:lstStyle/>
          <a:p>
            <a:pPr algn="just" rtl="1">
              <a:lnSpc>
                <a:spcPct val="200000"/>
              </a:lnSpc>
            </a:pPr>
            <a:r>
              <a:rPr lang="fa-IR" sz="2800" dirty="0">
                <a:solidFill>
                  <a:schemeClr val="tx1"/>
                </a:solidFill>
              </a:rPr>
              <a:t>پس از واکسیناسیون </a:t>
            </a:r>
            <a:r>
              <a:rPr lang="en-US" sz="2800" dirty="0">
                <a:solidFill>
                  <a:schemeClr val="tx1"/>
                </a:solidFill>
              </a:rPr>
              <a:t>COVID-19</a:t>
            </a:r>
            <a:r>
              <a:rPr lang="fa-IR" sz="2800" dirty="0">
                <a:solidFill>
                  <a:schemeClr val="tx1"/>
                </a:solidFill>
              </a:rPr>
              <a:t>، آنتی بادی های تولید شده </a:t>
            </a:r>
            <a:r>
              <a:rPr lang="fa-IR" sz="2800" dirty="0" smtClean="0">
                <a:solidFill>
                  <a:schemeClr val="tx1"/>
                </a:solidFill>
              </a:rPr>
              <a:t> به </a:t>
            </a:r>
            <a:r>
              <a:rPr lang="fa-IR" sz="2800" dirty="0">
                <a:solidFill>
                  <a:schemeClr val="tx1"/>
                </a:solidFill>
              </a:rPr>
              <a:t>جنین منتقل می </a:t>
            </a:r>
            <a:r>
              <a:rPr lang="fa-IR" sz="2800" dirty="0" smtClean="0">
                <a:solidFill>
                  <a:schemeClr val="tx1"/>
                </a:solidFill>
              </a:rPr>
              <a:t>شود  انتی </a:t>
            </a:r>
            <a:r>
              <a:rPr lang="fa-IR" sz="2800" dirty="0">
                <a:solidFill>
                  <a:schemeClr val="tx1"/>
                </a:solidFill>
              </a:rPr>
              <a:t>بادی های یافت شده در خون مادر و جنین تقریبا مشابه </a:t>
            </a:r>
            <a:r>
              <a:rPr lang="fa-IR" sz="2800" dirty="0" smtClean="0">
                <a:solidFill>
                  <a:schemeClr val="tx1"/>
                </a:solidFill>
              </a:rPr>
              <a:t>است در </a:t>
            </a:r>
            <a:r>
              <a:rPr lang="fa-IR" sz="2800" dirty="0">
                <a:solidFill>
                  <a:schemeClr val="tx1"/>
                </a:solidFill>
              </a:rPr>
              <a:t>مادرانی که 2 دوز واکسن فایزر و یک دوز واکسن مدرنا دریافت کرده بودند غلظت پلاسمایی انتی بادی های </a:t>
            </a:r>
            <a:r>
              <a:rPr lang="en-US" sz="2800" dirty="0">
                <a:solidFill>
                  <a:schemeClr val="tx1"/>
                </a:solidFill>
              </a:rPr>
              <a:t>IGG 1.31</a:t>
            </a:r>
            <a:r>
              <a:rPr lang="fa-IR" sz="2800" dirty="0">
                <a:solidFill>
                  <a:schemeClr val="tx1"/>
                </a:solidFill>
              </a:rPr>
              <a:t> , واحد بر میلی لیتر </a:t>
            </a:r>
            <a:r>
              <a:rPr lang="fa-IR" sz="2800" dirty="0" smtClean="0">
                <a:solidFill>
                  <a:schemeClr val="tx1"/>
                </a:solidFill>
              </a:rPr>
              <a:t>بود </a:t>
            </a:r>
          </a:p>
          <a:p>
            <a:pPr marL="0" indent="0" algn="r" rtl="1">
              <a:buNone/>
            </a:pPr>
            <a:endParaRPr lang="fa-IR" sz="2800" dirty="0" smtClean="0">
              <a:solidFill>
                <a:schemeClr val="tx1"/>
              </a:solidFill>
            </a:endParaRPr>
          </a:p>
          <a:p>
            <a:endParaRPr lang="en-US" sz="2800"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16</a:t>
            </a:fld>
            <a:endParaRPr lang="en-US"/>
          </a:p>
        </p:txBody>
      </p:sp>
    </p:spTree>
    <p:extLst>
      <p:ext uri="{BB962C8B-B14F-4D97-AF65-F5344CB8AC3E}">
        <p14:creationId xmlns:p14="http://schemas.microsoft.com/office/powerpoint/2010/main" val="749802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95459"/>
            <a:ext cx="8915400" cy="5215763"/>
          </a:xfrm>
        </p:spPr>
        <p:txBody>
          <a:bodyPr>
            <a:noAutofit/>
          </a:bodyPr>
          <a:lstStyle/>
          <a:p>
            <a:pPr algn="just" rtl="1">
              <a:lnSpc>
                <a:spcPct val="150000"/>
              </a:lnSpc>
            </a:pPr>
            <a:r>
              <a:rPr lang="fa-IR" sz="2000" dirty="0">
                <a:solidFill>
                  <a:schemeClr val="tx1"/>
                </a:solidFill>
              </a:rPr>
              <a:t>در نوزادان متولد شده از مادرانی که 2 دوز واکسن فایزر دریافت کرده بودند میزان انتی بادی های </a:t>
            </a:r>
            <a:r>
              <a:rPr lang="en-US" sz="2000" dirty="0">
                <a:solidFill>
                  <a:schemeClr val="tx1"/>
                </a:solidFill>
              </a:rPr>
              <a:t>IGG 98.5 </a:t>
            </a:r>
            <a:r>
              <a:rPr lang="fa-IR" sz="2000" dirty="0">
                <a:solidFill>
                  <a:schemeClr val="tx1"/>
                </a:solidFill>
              </a:rPr>
              <a:t>در صد بود در مقابل در 43.6  درصد  نوزادانی که مادر انها یک دوز واکسن فیزر دریافت کرده بودند شوهدی از وجود انتی بادی </a:t>
            </a:r>
            <a:r>
              <a:rPr lang="en-US" sz="2000" dirty="0">
                <a:solidFill>
                  <a:schemeClr val="tx1"/>
                </a:solidFill>
              </a:rPr>
              <a:t>IGG </a:t>
            </a:r>
            <a:r>
              <a:rPr lang="fa-IR" sz="2000" dirty="0">
                <a:solidFill>
                  <a:schemeClr val="tx1"/>
                </a:solidFill>
              </a:rPr>
              <a:t>یافت شد هر دو آنتی بادی </a:t>
            </a:r>
            <a:r>
              <a:rPr lang="en-US" sz="2000" dirty="0">
                <a:solidFill>
                  <a:schemeClr val="tx1"/>
                </a:solidFill>
              </a:rPr>
              <a:t>RBD-</a:t>
            </a:r>
            <a:r>
              <a:rPr lang="en-US" sz="2000" dirty="0" err="1">
                <a:solidFill>
                  <a:schemeClr val="tx1"/>
                </a:solidFill>
              </a:rPr>
              <a:t>IgG</a:t>
            </a:r>
            <a:r>
              <a:rPr lang="en-US" sz="2000" dirty="0">
                <a:solidFill>
                  <a:schemeClr val="tx1"/>
                </a:solidFill>
              </a:rPr>
              <a:t> </a:t>
            </a:r>
            <a:r>
              <a:rPr lang="fa-IR" sz="2000" dirty="0">
                <a:solidFill>
                  <a:schemeClr val="tx1"/>
                </a:solidFill>
              </a:rPr>
              <a:t>و خنثی کننده-</a:t>
            </a:r>
            <a:r>
              <a:rPr lang="en-US" sz="2000" dirty="0" err="1">
                <a:solidFill>
                  <a:schemeClr val="tx1"/>
                </a:solidFill>
              </a:rPr>
              <a:t>IgG</a:t>
            </a:r>
            <a:r>
              <a:rPr lang="en-US" sz="2000" dirty="0">
                <a:solidFill>
                  <a:schemeClr val="tx1"/>
                </a:solidFill>
              </a:rPr>
              <a:t> </a:t>
            </a:r>
            <a:r>
              <a:rPr lang="fa-IR" sz="2000" dirty="0">
                <a:solidFill>
                  <a:schemeClr val="tx1"/>
                </a:solidFill>
              </a:rPr>
              <a:t>در نمونه های خون جنین یافت شد پس از واکسیناسیون کووید-19آنتی بادی </a:t>
            </a:r>
            <a:r>
              <a:rPr lang="en-US" sz="2000" dirty="0">
                <a:solidFill>
                  <a:schemeClr val="tx1"/>
                </a:solidFill>
              </a:rPr>
              <a:t>RBD-</a:t>
            </a:r>
            <a:r>
              <a:rPr lang="en-US" sz="2000" dirty="0" err="1">
                <a:solidFill>
                  <a:schemeClr val="tx1"/>
                </a:solidFill>
              </a:rPr>
              <a:t>IgG</a:t>
            </a:r>
            <a:r>
              <a:rPr lang="en-US" sz="2000" dirty="0">
                <a:solidFill>
                  <a:schemeClr val="tx1"/>
                </a:solidFill>
              </a:rPr>
              <a:t> </a:t>
            </a:r>
            <a:r>
              <a:rPr lang="fa-IR" sz="2000" dirty="0">
                <a:solidFill>
                  <a:schemeClr val="tx1"/>
                </a:solidFill>
              </a:rPr>
              <a:t>حدود 15000 </a:t>
            </a:r>
            <a:r>
              <a:rPr lang="en-US" sz="2000" dirty="0">
                <a:solidFill>
                  <a:schemeClr val="tx1"/>
                </a:solidFill>
              </a:rPr>
              <a:t>AU </a:t>
            </a:r>
            <a:r>
              <a:rPr lang="fa-IR" sz="2000" dirty="0">
                <a:solidFill>
                  <a:schemeClr val="tx1"/>
                </a:solidFill>
              </a:rPr>
              <a:t>و 20000 </a:t>
            </a:r>
            <a:r>
              <a:rPr lang="en-US" sz="2000" dirty="0">
                <a:solidFill>
                  <a:schemeClr val="tx1"/>
                </a:solidFill>
              </a:rPr>
              <a:t>AU </a:t>
            </a:r>
            <a:r>
              <a:rPr lang="fa-IR" sz="2000" dirty="0">
                <a:solidFill>
                  <a:schemeClr val="tx1"/>
                </a:solidFill>
              </a:rPr>
              <a:t>با تیتر آنتی بادی </a:t>
            </a:r>
            <a:r>
              <a:rPr lang="en-US" sz="2000" dirty="0" err="1">
                <a:solidFill>
                  <a:schemeClr val="tx1"/>
                </a:solidFill>
              </a:rPr>
              <a:t>IgG</a:t>
            </a:r>
            <a:r>
              <a:rPr lang="en-US" sz="2000" dirty="0">
                <a:solidFill>
                  <a:schemeClr val="tx1"/>
                </a:solidFill>
              </a:rPr>
              <a:t> </a:t>
            </a:r>
            <a:r>
              <a:rPr lang="fa-IR" sz="2000" dirty="0">
                <a:solidFill>
                  <a:schemeClr val="tx1"/>
                </a:solidFill>
              </a:rPr>
              <a:t>خنثی کننده 1000 </a:t>
            </a:r>
            <a:r>
              <a:rPr lang="en-US" sz="2000" dirty="0">
                <a:solidFill>
                  <a:schemeClr val="tx1"/>
                </a:solidFill>
              </a:rPr>
              <a:t>AU </a:t>
            </a:r>
            <a:r>
              <a:rPr lang="fa-IR" sz="2000" dirty="0">
                <a:solidFill>
                  <a:schemeClr val="tx1"/>
                </a:solidFill>
              </a:rPr>
              <a:t>و 300 </a:t>
            </a:r>
            <a:r>
              <a:rPr lang="en-US" sz="2000" dirty="0">
                <a:solidFill>
                  <a:schemeClr val="tx1"/>
                </a:solidFill>
              </a:rPr>
              <a:t>AU </a:t>
            </a:r>
            <a:r>
              <a:rPr lang="fa-IR" sz="2000" dirty="0">
                <a:solidFill>
                  <a:schemeClr val="tx1"/>
                </a:solidFill>
              </a:rPr>
              <a:t>به ترتیب در نمونه خون مادر و جنین بود جدای از تعداد دوزهای واکسن، زمان بین واکسیناسیون و تولد در میزان  تیتر انتی بادی و نسبت انتقال ان موثر است هر قدر زمان بین تکمیل واکسیناسیون و زایمان طولانی تر باشد نسبت انتقال انتی بادی بیشتر است نسبت انتقال، با تقسیم غلظت آنتی بادی </a:t>
            </a:r>
            <a:r>
              <a:rPr lang="en-US" sz="2000" dirty="0" err="1">
                <a:solidFill>
                  <a:schemeClr val="tx1"/>
                </a:solidFill>
              </a:rPr>
              <a:t>IgG</a:t>
            </a:r>
            <a:r>
              <a:rPr lang="fa-IR" sz="2000" dirty="0">
                <a:solidFill>
                  <a:schemeClr val="tx1"/>
                </a:solidFill>
              </a:rPr>
              <a:t>در خون بند ناف جنین با غلظت آنتی بادی </a:t>
            </a:r>
            <a:r>
              <a:rPr lang="en-US" sz="2000" dirty="0" err="1">
                <a:solidFill>
                  <a:schemeClr val="tx1"/>
                </a:solidFill>
              </a:rPr>
              <a:t>IgG</a:t>
            </a:r>
            <a:r>
              <a:rPr lang="en-US" sz="2000" dirty="0">
                <a:solidFill>
                  <a:schemeClr val="tx1"/>
                </a:solidFill>
              </a:rPr>
              <a:t> </a:t>
            </a:r>
            <a:r>
              <a:rPr lang="fa-IR" sz="2000" dirty="0">
                <a:solidFill>
                  <a:schemeClr val="tx1"/>
                </a:solidFill>
              </a:rPr>
              <a:t>در خون مادر،گزارش شده است که آنتی بادی </a:t>
            </a:r>
            <a:r>
              <a:rPr lang="en-US" sz="2000" dirty="0">
                <a:solidFill>
                  <a:schemeClr val="tx1"/>
                </a:solidFill>
              </a:rPr>
              <a:t>spike-</a:t>
            </a:r>
            <a:r>
              <a:rPr lang="en-US" sz="2000" dirty="0" err="1">
                <a:solidFill>
                  <a:schemeClr val="tx1"/>
                </a:solidFill>
              </a:rPr>
              <a:t>IgG</a:t>
            </a:r>
            <a:r>
              <a:rPr lang="en-US" sz="2000" dirty="0">
                <a:solidFill>
                  <a:schemeClr val="tx1"/>
                </a:solidFill>
              </a:rPr>
              <a:t> </a:t>
            </a:r>
            <a:r>
              <a:rPr lang="fa-IR" sz="2000" dirty="0">
                <a:solidFill>
                  <a:schemeClr val="tx1"/>
                </a:solidFill>
              </a:rPr>
              <a:t>تقریباً به نصف کاهش یافته است</a:t>
            </a:r>
            <a:endParaRPr lang="en-US" sz="2000" dirty="0">
              <a:solidFill>
                <a:schemeClr val="tx1"/>
              </a:solidFill>
            </a:endParaRPr>
          </a:p>
          <a:p>
            <a:endParaRPr lang="en-US" sz="2000"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17</a:t>
            </a:fld>
            <a:endParaRPr lang="en-US"/>
          </a:p>
        </p:txBody>
      </p:sp>
    </p:spTree>
    <p:extLst>
      <p:ext uri="{BB962C8B-B14F-4D97-AF65-F5344CB8AC3E}">
        <p14:creationId xmlns:p14="http://schemas.microsoft.com/office/powerpoint/2010/main" val="4262879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en-US" b="1" i="1" dirty="0">
                <a:solidFill>
                  <a:schemeClr val="tx1"/>
                </a:solidFill>
              </a:rPr>
              <a:t>1.4. Adverse reactions</a:t>
            </a:r>
            <a:r>
              <a:rPr lang="en-US" b="1" dirty="0"/>
              <a:t> </a:t>
            </a:r>
          </a:p>
        </p:txBody>
      </p:sp>
      <p:sp>
        <p:nvSpPr>
          <p:cNvPr id="3" name="Content Placeholder 2"/>
          <p:cNvSpPr>
            <a:spLocks noGrp="1"/>
          </p:cNvSpPr>
          <p:nvPr>
            <p:ph idx="1"/>
          </p:nvPr>
        </p:nvSpPr>
        <p:spPr>
          <a:xfrm>
            <a:off x="1970468" y="1571223"/>
            <a:ext cx="9534144" cy="4906850"/>
          </a:xfrm>
        </p:spPr>
        <p:txBody>
          <a:bodyPr>
            <a:normAutofit/>
          </a:bodyPr>
          <a:lstStyle/>
          <a:p>
            <a:pPr algn="just" rtl="1">
              <a:lnSpc>
                <a:spcPct val="200000"/>
              </a:lnSpc>
            </a:pPr>
            <a:r>
              <a:rPr lang="fa-IR" sz="2000" dirty="0">
                <a:solidFill>
                  <a:schemeClr val="tx1"/>
                </a:solidFill>
              </a:rPr>
              <a:t>‎(اولیه)ایمنی واکسیناسیون کووید-19 نگرانی اصلی هم برای مادران باردار و هم برای پزشکان(متخصصین بالینی) است. طبق نظرسنجی انجام شده در 16 کشور، مادران باردار تمایل کمتری به پذیرش واکسیناسیون برای خود داشتند [14]. علیرغم (با وجود)گزارش ثابت شده(ایجاد شده) واکسیناسیون کووید-19 که تا 90 درصد اثربخشی دارد، تقریباً سه چهارم زنان غیرباردار با واکسیناسیون موافقت کردند، در حالی که این رقم در زنان باردار حدود 50 درصد است. </a:t>
            </a:r>
            <a:endParaRPr lang="en-US" sz="2000"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18</a:t>
            </a:fld>
            <a:endParaRPr lang="en-US"/>
          </a:p>
        </p:txBody>
      </p:sp>
    </p:spTree>
    <p:extLst>
      <p:ext uri="{BB962C8B-B14F-4D97-AF65-F5344CB8AC3E}">
        <p14:creationId xmlns:p14="http://schemas.microsoft.com/office/powerpoint/2010/main" val="23159189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98490"/>
            <a:ext cx="8915400" cy="5112732"/>
          </a:xfrm>
        </p:spPr>
        <p:txBody>
          <a:bodyPr>
            <a:normAutofit fontScale="92500" lnSpcReduction="10000"/>
          </a:bodyPr>
          <a:lstStyle/>
          <a:p>
            <a:pPr algn="just" rtl="1">
              <a:lnSpc>
                <a:spcPct val="200000"/>
              </a:lnSpc>
            </a:pPr>
            <a:r>
              <a:rPr lang="fa-IR" sz="2000" dirty="0">
                <a:solidFill>
                  <a:schemeClr val="tx1"/>
                </a:solidFill>
              </a:rPr>
              <a:t>یکی از عوامل مهم پیش بینی کننده واکسیناسیون، اعتماد به کارایی و ایمنی واکسیناسیون بود. با کمال تعجب، ایمنی واکسن به عنوان یک عامل کمک کننده (اثربخش) مهم در زنان باردار و غیر باردار در نظر گرفته نشد. لازم به ذکر است که واکنش های ناخوشایند و عوارض جانبی هم بر مادران باردار و هم زنان غیر باردار تأثیر می گذارد [15]. در هر دو واکسن </a:t>
            </a:r>
            <a:r>
              <a:rPr lang="en-US" sz="2000" dirty="0" err="1">
                <a:solidFill>
                  <a:schemeClr val="tx1"/>
                </a:solidFill>
              </a:rPr>
              <a:t>Moderna</a:t>
            </a:r>
            <a:r>
              <a:rPr lang="en-US" sz="2000" dirty="0">
                <a:solidFill>
                  <a:schemeClr val="tx1"/>
                </a:solidFill>
              </a:rPr>
              <a:t> </a:t>
            </a:r>
            <a:r>
              <a:rPr lang="fa-IR" sz="2000" dirty="0">
                <a:solidFill>
                  <a:schemeClr val="tx1"/>
                </a:solidFill>
              </a:rPr>
              <a:t>و </a:t>
            </a:r>
            <a:r>
              <a:rPr lang="en-US" sz="2000" dirty="0">
                <a:solidFill>
                  <a:schemeClr val="tx1"/>
                </a:solidFill>
              </a:rPr>
              <a:t>Pfizer-</a:t>
            </a:r>
            <a:r>
              <a:rPr lang="en-US" sz="2000" dirty="0" err="1">
                <a:solidFill>
                  <a:schemeClr val="tx1"/>
                </a:solidFill>
              </a:rPr>
              <a:t>BioNTech</a:t>
            </a:r>
            <a:r>
              <a:rPr lang="fa-IR" sz="2000" dirty="0">
                <a:solidFill>
                  <a:schemeClr val="tx1"/>
                </a:solidFill>
              </a:rPr>
              <a:t>، ناراحتی در محل تزریق شایع ترین عارضه در مادران باردار است. پس از واکسن </a:t>
            </a:r>
            <a:r>
              <a:rPr lang="en-US" sz="2000" dirty="0">
                <a:solidFill>
                  <a:schemeClr val="tx1"/>
                </a:solidFill>
              </a:rPr>
              <a:t>Pfizer-</a:t>
            </a:r>
            <a:r>
              <a:rPr lang="en-US" sz="2000" dirty="0" err="1">
                <a:solidFill>
                  <a:schemeClr val="tx1"/>
                </a:solidFill>
              </a:rPr>
              <a:t>BioNTech</a:t>
            </a:r>
            <a:r>
              <a:rPr lang="fa-IR" sz="2000" dirty="0">
                <a:solidFill>
                  <a:schemeClr val="tx1"/>
                </a:solidFill>
              </a:rPr>
              <a:t>، تا 84٪ و 89٪ از مادران باردار که به ترتیب یک و دو دوز دریافت کردند، ناراحتی در محل تزریق را گزارش کردند [16]. برای واکسیناسیون مدرنا، 93% و 96% به ترتیب پس از اولین و دوزهای بعدی، ناراحتی در محل تزریق داشتند.</a:t>
            </a:r>
            <a:endParaRPr lang="en-US" sz="2000" dirty="0">
              <a:solidFill>
                <a:schemeClr val="tx1"/>
              </a:solidFill>
            </a:endParaRPr>
          </a:p>
          <a:p>
            <a:pPr>
              <a:lnSpc>
                <a:spcPct val="200000"/>
              </a:lnSpc>
            </a:pPr>
            <a:endParaRPr lang="en-US"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19</a:t>
            </a:fld>
            <a:endParaRPr lang="en-US"/>
          </a:p>
        </p:txBody>
      </p:sp>
    </p:spTree>
    <p:extLst>
      <p:ext uri="{BB962C8B-B14F-4D97-AF65-F5344CB8AC3E}">
        <p14:creationId xmlns:p14="http://schemas.microsoft.com/office/powerpoint/2010/main" val="2737147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7128" y="1122363"/>
            <a:ext cx="9830872" cy="925378"/>
          </a:xfrm>
        </p:spPr>
        <p:txBody>
          <a:bodyPr>
            <a:normAutofit fontScale="90000"/>
          </a:bodyPr>
          <a:lstStyle/>
          <a:p>
            <a:r>
              <a:rPr lang="en-US" b="1" dirty="0" smtClean="0">
                <a:solidFill>
                  <a:schemeClr val="tx1"/>
                </a:solidFill>
                <a:effectLst>
                  <a:outerShdw blurRad="38100" dist="38100" dir="2700000" algn="tl">
                    <a:srgbClr val="000000">
                      <a:alpha val="43137"/>
                    </a:srgbClr>
                  </a:outerShdw>
                </a:effectLst>
              </a:rPr>
              <a:t>Covid-19 vaccine and its consequences in pregnancy</a:t>
            </a:r>
            <a:endParaRPr lang="en-US" b="1" dirty="0">
              <a:solidFill>
                <a:schemeClr val="tx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lnSpcReduction="10000"/>
          </a:bodyPr>
          <a:lstStyle/>
          <a:p>
            <a:pPr algn="r"/>
            <a:r>
              <a:rPr lang="fa-IR" dirty="0" smtClean="0">
                <a:solidFill>
                  <a:schemeClr val="tx1"/>
                </a:solidFill>
              </a:rPr>
              <a:t>استاد مربوط:دکتر ایرانپور</a:t>
            </a:r>
          </a:p>
          <a:p>
            <a:pPr algn="r"/>
            <a:r>
              <a:rPr lang="fa-IR" dirty="0" smtClean="0">
                <a:solidFill>
                  <a:schemeClr val="tx1"/>
                </a:solidFill>
              </a:rPr>
              <a:t>ارائه دهنده:گل صنم لو</a:t>
            </a:r>
          </a:p>
          <a:p>
            <a:pPr algn="r"/>
            <a:r>
              <a:rPr lang="fa-IR" dirty="0" smtClean="0">
                <a:solidFill>
                  <a:schemeClr val="tx1"/>
                </a:solidFill>
              </a:rPr>
              <a:t>تهیه کنندگان:محمدی.دهقانی.حاجی پور.علیزاده</a:t>
            </a:r>
            <a:endParaRPr lang="en-US"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2</a:t>
            </a:fld>
            <a:endParaRPr lang="en-US"/>
          </a:p>
        </p:txBody>
      </p:sp>
    </p:spTree>
    <p:extLst>
      <p:ext uri="{BB962C8B-B14F-4D97-AF65-F5344CB8AC3E}">
        <p14:creationId xmlns:p14="http://schemas.microsoft.com/office/powerpoint/2010/main" val="24459463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5155"/>
            <a:ext cx="10515600" cy="5661808"/>
          </a:xfrm>
        </p:spPr>
        <p:txBody>
          <a:bodyPr>
            <a:normAutofit lnSpcReduction="10000"/>
          </a:bodyPr>
          <a:lstStyle/>
          <a:p>
            <a:pPr algn="r" rtl="1"/>
            <a:endParaRPr lang="fa-IR" sz="2000" dirty="0" smtClean="0">
              <a:solidFill>
                <a:schemeClr val="tx1"/>
              </a:solidFill>
            </a:endParaRPr>
          </a:p>
          <a:p>
            <a:pPr algn="just" rtl="1">
              <a:lnSpc>
                <a:spcPct val="150000"/>
              </a:lnSpc>
            </a:pPr>
            <a:r>
              <a:rPr lang="fa-IR" sz="2400" dirty="0" smtClean="0">
                <a:solidFill>
                  <a:schemeClr val="tx1"/>
                </a:solidFill>
              </a:rPr>
              <a:t>در </a:t>
            </a:r>
            <a:r>
              <a:rPr lang="fa-IR" sz="2400" dirty="0">
                <a:solidFill>
                  <a:schemeClr val="tx1"/>
                </a:solidFill>
              </a:rPr>
              <a:t>مطالعه دیگری، 88 درصد از زنان باردار از ناراحتی در محل تزریق پس از اولین دوز و 57 درصد پس از دوز دوم شکایت داشتند. متقابلا، پس از دوز اول و دوم واکسیناسیون، 75 درصد از زنان غیر باردار عارضه جانبی مشابهی را گزارش کردند. درد شانه یا ناراحتی در 97 درصد از مادران باردار و 90 درصد از زنان غیرباردار پس از دریافت واکسیناسیون </a:t>
            </a:r>
            <a:r>
              <a:rPr lang="en-US" sz="2400" dirty="0" err="1">
                <a:solidFill>
                  <a:schemeClr val="tx1"/>
                </a:solidFill>
              </a:rPr>
              <a:t>Moderna</a:t>
            </a:r>
            <a:r>
              <a:rPr lang="en-US" sz="2400" dirty="0">
                <a:solidFill>
                  <a:schemeClr val="tx1"/>
                </a:solidFill>
              </a:rPr>
              <a:t> </a:t>
            </a:r>
            <a:r>
              <a:rPr lang="fa-IR" sz="2400" dirty="0">
                <a:solidFill>
                  <a:schemeClr val="tx1"/>
                </a:solidFill>
              </a:rPr>
              <a:t>و </a:t>
            </a:r>
            <a:r>
              <a:rPr lang="en-US" sz="2400" dirty="0">
                <a:solidFill>
                  <a:schemeClr val="tx1"/>
                </a:solidFill>
              </a:rPr>
              <a:t>Pfizer-</a:t>
            </a:r>
            <a:r>
              <a:rPr lang="en-US" sz="2400" dirty="0" err="1">
                <a:solidFill>
                  <a:schemeClr val="tx1"/>
                </a:solidFill>
              </a:rPr>
              <a:t>BioNTech</a:t>
            </a:r>
            <a:r>
              <a:rPr lang="en-US" sz="2400" dirty="0">
                <a:solidFill>
                  <a:schemeClr val="tx1"/>
                </a:solidFill>
              </a:rPr>
              <a:t> </a:t>
            </a:r>
            <a:r>
              <a:rPr lang="fa-IR" sz="2400" dirty="0">
                <a:solidFill>
                  <a:schemeClr val="tx1"/>
                </a:solidFill>
              </a:rPr>
              <a:t>گزارش شده است. بروز عوارض جانبی سیستمیک پس از دوز دوم واکسیناسیون در واکسیناسیون مدرنا و فایزر-</a:t>
            </a:r>
            <a:r>
              <a:rPr lang="en-US" sz="2400" dirty="0" err="1">
                <a:solidFill>
                  <a:schemeClr val="tx1"/>
                </a:solidFill>
              </a:rPr>
              <a:t>BioNTech</a:t>
            </a:r>
            <a:r>
              <a:rPr lang="en-US" sz="2400" dirty="0">
                <a:solidFill>
                  <a:schemeClr val="tx1"/>
                </a:solidFill>
              </a:rPr>
              <a:t> </a:t>
            </a:r>
            <a:r>
              <a:rPr lang="fa-IR" sz="2400" dirty="0">
                <a:solidFill>
                  <a:schemeClr val="tx1"/>
                </a:solidFill>
              </a:rPr>
              <a:t>افزایش یافت [17]. خستگی، میگرن، لرز، بی حالی، بثورات پوستی(راش) و استفراغ از شایع ترین عوارض جانبی سیستمیک گزارش شده بودند. در بیشتر موارد، این موارد موقتی(زودگذر)بود و به ندرت بیش از سه روز ادامه داشت. </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C7A5408D-D047-4851-BA47-E09E341711C1}" type="slidenum">
              <a:rPr lang="en-US" smtClean="0"/>
              <a:t>20</a:t>
            </a:fld>
            <a:endParaRPr lang="en-US"/>
          </a:p>
        </p:txBody>
      </p:sp>
    </p:spTree>
    <p:extLst>
      <p:ext uri="{BB962C8B-B14F-4D97-AF65-F5344CB8AC3E}">
        <p14:creationId xmlns:p14="http://schemas.microsoft.com/office/powerpoint/2010/main" val="15522066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59854"/>
            <a:ext cx="8915400" cy="5151368"/>
          </a:xfrm>
        </p:spPr>
        <p:txBody>
          <a:bodyPr>
            <a:normAutofit fontScale="92500" lnSpcReduction="10000"/>
          </a:bodyPr>
          <a:lstStyle/>
          <a:p>
            <a:pPr algn="just" rtl="1">
              <a:lnSpc>
                <a:spcPct val="200000"/>
              </a:lnSpc>
            </a:pPr>
            <a:r>
              <a:rPr lang="fa-IR" sz="2000" dirty="0">
                <a:solidFill>
                  <a:schemeClr val="tx1"/>
                </a:solidFill>
              </a:rPr>
              <a:t>در مقایسه با دوز اول، فرکانس بروز این عوارض جانبی سیستمیک پس از دوز دوم به طور قابل توجهی بیشتر بود. از نظر تعداد، گروه واکسیناسیون </a:t>
            </a:r>
            <a:r>
              <a:rPr lang="en-US" sz="2000" dirty="0" err="1">
                <a:solidFill>
                  <a:schemeClr val="tx1"/>
                </a:solidFill>
              </a:rPr>
              <a:t>Moderna</a:t>
            </a:r>
            <a:r>
              <a:rPr lang="en-US" sz="2000" dirty="0">
                <a:solidFill>
                  <a:schemeClr val="tx1"/>
                </a:solidFill>
              </a:rPr>
              <a:t> </a:t>
            </a:r>
            <a:r>
              <a:rPr lang="fa-IR" sz="2000" dirty="0">
                <a:solidFill>
                  <a:schemeClr val="tx1"/>
                </a:solidFill>
              </a:rPr>
              <a:t>افراد بیشتری نسبت به دسته </a:t>
            </a:r>
            <a:r>
              <a:rPr lang="en-US" sz="2000" dirty="0">
                <a:solidFill>
                  <a:schemeClr val="tx1"/>
                </a:solidFill>
              </a:rPr>
              <a:t>Pfizer-</a:t>
            </a:r>
            <a:r>
              <a:rPr lang="en-US" sz="2000" dirty="0" err="1">
                <a:solidFill>
                  <a:schemeClr val="tx1"/>
                </a:solidFill>
              </a:rPr>
              <a:t>BioNTech</a:t>
            </a:r>
            <a:r>
              <a:rPr lang="en-US" sz="2000" dirty="0">
                <a:solidFill>
                  <a:schemeClr val="tx1"/>
                </a:solidFill>
              </a:rPr>
              <a:t> </a:t>
            </a:r>
            <a:r>
              <a:rPr lang="fa-IR" sz="2000" dirty="0">
                <a:solidFill>
                  <a:schemeClr val="tx1"/>
                </a:solidFill>
              </a:rPr>
              <a:t>داشت که این عوارض جانبی سیستمیک را داشتند. واکسیناسیون در مقایسه با مادران باردار واکسینه نشده تأثیری بر بارداری یا زایمان ندارد. هیچ تفاوت قابل توجهی در مورد فراوانی فشار خون یا ترومبوز حاملگی بین زنان باردار واکسینه شده و واکسینه نشده وجود نداشت [18]. از منظر زایمان، هیچ تاثیر منفی قابل توجهی بر بروز زایمان زودرس، شکستگی آندومتر(</a:t>
            </a:r>
            <a:r>
              <a:rPr lang="en-US" sz="2000" dirty="0">
                <a:solidFill>
                  <a:schemeClr val="tx1"/>
                </a:solidFill>
              </a:rPr>
              <a:t>endometrial break</a:t>
            </a:r>
            <a:r>
              <a:rPr lang="fa-IR" sz="2000" dirty="0">
                <a:solidFill>
                  <a:schemeClr val="tx1"/>
                </a:solidFill>
              </a:rPr>
              <a:t>) ، یا بستری غیرمنتظره </a:t>
            </a:r>
            <a:r>
              <a:rPr lang="en-US" sz="2000" dirty="0">
                <a:solidFill>
                  <a:schemeClr val="tx1"/>
                </a:solidFill>
              </a:rPr>
              <a:t>ICU </a:t>
            </a:r>
            <a:r>
              <a:rPr lang="fa-IR" sz="2000" dirty="0">
                <a:solidFill>
                  <a:schemeClr val="tx1"/>
                </a:solidFill>
              </a:rPr>
              <a:t>در بیمارستان در بین مادران باردار واکسینه شده وجود نداشت</a:t>
            </a:r>
            <a:endParaRPr lang="en-US" sz="2000" dirty="0">
              <a:solidFill>
                <a:schemeClr val="tx1"/>
              </a:solidFill>
            </a:endParaRPr>
          </a:p>
          <a:p>
            <a:pPr marL="0" indent="0" algn="just" rtl="1">
              <a:buNone/>
            </a:pPr>
            <a:endParaRPr lang="en-US"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21</a:t>
            </a:fld>
            <a:endParaRPr lang="en-US"/>
          </a:p>
        </p:txBody>
      </p:sp>
    </p:spTree>
    <p:extLst>
      <p:ext uri="{BB962C8B-B14F-4D97-AF65-F5344CB8AC3E}">
        <p14:creationId xmlns:p14="http://schemas.microsoft.com/office/powerpoint/2010/main" val="42140494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b="1" i="1" dirty="0">
                <a:solidFill>
                  <a:schemeClr val="tx1"/>
                </a:solidFill>
              </a:rPr>
              <a:t>2</a:t>
            </a:r>
            <a:r>
              <a:rPr lang="fa-IR" b="1" i="1" dirty="0">
                <a:solidFill>
                  <a:schemeClr val="tx1"/>
                </a:solidFill>
              </a:rPr>
              <a:t>. محدودیت های بررسی </a:t>
            </a:r>
            <a:endParaRPr lang="en-US" b="1" i="1" dirty="0">
              <a:solidFill>
                <a:schemeClr val="tx1"/>
              </a:solidFill>
            </a:endParaRPr>
          </a:p>
        </p:txBody>
      </p:sp>
      <p:sp>
        <p:nvSpPr>
          <p:cNvPr id="3" name="Content Placeholder 2"/>
          <p:cNvSpPr>
            <a:spLocks noGrp="1"/>
          </p:cNvSpPr>
          <p:nvPr>
            <p:ph idx="1"/>
          </p:nvPr>
        </p:nvSpPr>
        <p:spPr>
          <a:xfrm>
            <a:off x="838200" y="1690688"/>
            <a:ext cx="10515600" cy="4486275"/>
          </a:xfrm>
        </p:spPr>
        <p:txBody>
          <a:bodyPr>
            <a:normAutofit/>
          </a:bodyPr>
          <a:lstStyle/>
          <a:p>
            <a:pPr algn="just" rtl="1">
              <a:lnSpc>
                <a:spcPct val="200000"/>
              </a:lnSpc>
            </a:pPr>
            <a:r>
              <a:rPr lang="fa-IR" sz="2000" dirty="0">
                <a:solidFill>
                  <a:schemeClr val="tx1"/>
                </a:solidFill>
              </a:rPr>
              <a:t>این بررسی، به رغم تلاش آن برای گردآوری هرچه بیشتر(تا حد امکان) شواهد، بدون محدودیت نیست. اولاً، گردآوری شواهد برای بررسی در غیاب جستجوی متون سیستماتیک و ارزیابی کیفی روش‌شناختی(متودولوژیکال)انجام شد. بنابراین، بررسی فاقد توانایی خود برای ارائه توصیه‌های واضح است، همانطور که با بررسی سیستماتیک یا مقالات بررسی محدود انتظار می‌رفت. با این وجود، شواهد گنجانده شده به عنوان معدود مطالعات موجود در میان زنان باردار انجام شده است که نمایه ایمنی و اثربخشی مورد نیاز را بر روی واکسن‌های </a:t>
            </a:r>
            <a:r>
              <a:rPr lang="en-US" sz="2000" dirty="0">
                <a:solidFill>
                  <a:schemeClr val="tx1"/>
                </a:solidFill>
              </a:rPr>
              <a:t>mRNA </a:t>
            </a:r>
            <a:r>
              <a:rPr lang="fa-IR" sz="2000" dirty="0" smtClean="0">
                <a:solidFill>
                  <a:schemeClr val="tx1"/>
                </a:solidFill>
              </a:rPr>
              <a:t> ‎</a:t>
            </a:r>
            <a:r>
              <a:rPr lang="fa-IR" sz="2000" dirty="0">
                <a:solidFill>
                  <a:schemeClr val="tx1"/>
                </a:solidFill>
              </a:rPr>
              <a:t>برای مبارزه با کووید-19 ارائه می‌کنند</a:t>
            </a:r>
            <a:r>
              <a:rPr lang="fa-IR" sz="2000" dirty="0" smtClean="0">
                <a:solidFill>
                  <a:schemeClr val="tx1"/>
                </a:solidFill>
              </a:rPr>
              <a:t>.</a:t>
            </a:r>
            <a:endParaRPr lang="en-US" sz="2000"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22</a:t>
            </a:fld>
            <a:endParaRPr lang="en-US"/>
          </a:p>
        </p:txBody>
      </p:sp>
    </p:spTree>
    <p:extLst>
      <p:ext uri="{BB962C8B-B14F-4D97-AF65-F5344CB8AC3E}">
        <p14:creationId xmlns:p14="http://schemas.microsoft.com/office/powerpoint/2010/main" val="39467446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69701"/>
            <a:ext cx="8915400" cy="5241521"/>
          </a:xfrm>
        </p:spPr>
        <p:txBody>
          <a:bodyPr/>
          <a:lstStyle/>
          <a:p>
            <a:pPr algn="just" rtl="1">
              <a:lnSpc>
                <a:spcPct val="150000"/>
              </a:lnSpc>
            </a:pPr>
            <a:r>
              <a:rPr lang="fa-IR" sz="2000" dirty="0">
                <a:solidFill>
                  <a:schemeClr val="tx1"/>
                </a:solidFill>
              </a:rPr>
              <a:t> ثانیاً، بررسی چندین موضوع کلیدی نگران کننده در مورد استفاده از این واکسن در این گروه آسیب پذیر خاص را پوشش می دهد. اگرچه بررسی صرفاً بر روی یک نمایه ایمنی واحد یا کاوش در زاویه خاصی از اثربخشی واکسن تمرکز نمی کند، داده های مختصر ارائه شده تمایل زیادی به استفاده از واکسن دارد. ثالثاً، نوشته های(مطبوعات) مربوط(مشمول) عمدتاً مطالعات مشاهده‌ای هستند که در مناطق خاصی از جهان انجام می‌شوند. یک سوال مهم قابل تأمل این است که پزشکان برای توصیه این واکسن به زنان باردار در کشورهایی که ساختار ژنتیکی و باورهای فرهنگی کاملاً متفاوتی دارند، نتایج مشابهی را در نظر بگیرند و انتظار داشته باشند که نتایج مشابهی داشته باشند. با این حال، با توجه به عوارض غمگین عفونت </a:t>
            </a:r>
            <a:r>
              <a:rPr lang="en-US" sz="2000" dirty="0">
                <a:solidFill>
                  <a:schemeClr val="tx1"/>
                </a:solidFill>
              </a:rPr>
              <a:t>COVID-19 </a:t>
            </a:r>
            <a:r>
              <a:rPr lang="fa-IR" sz="2000" dirty="0">
                <a:solidFill>
                  <a:schemeClr val="tx1"/>
                </a:solidFill>
              </a:rPr>
              <a:t>در بارداری، شواهد حاصل از این بررسی می‌تواند نیاز به توصیه این واکسن به مادران باردار را بیشتر کند</a:t>
            </a:r>
            <a:endParaRPr lang="en-US" sz="2000" dirty="0">
              <a:solidFill>
                <a:schemeClr val="tx1"/>
              </a:solidFill>
            </a:endParaRPr>
          </a:p>
          <a:p>
            <a:pPr marL="0" indent="0" algn="just" rtl="1">
              <a:buNone/>
            </a:pPr>
            <a:endParaRPr lang="en-US"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23</a:t>
            </a:fld>
            <a:endParaRPr lang="en-US"/>
          </a:p>
        </p:txBody>
      </p:sp>
    </p:spTree>
    <p:extLst>
      <p:ext uri="{BB962C8B-B14F-4D97-AF65-F5344CB8AC3E}">
        <p14:creationId xmlns:p14="http://schemas.microsoft.com/office/powerpoint/2010/main" val="38548407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i="1" dirty="0">
                <a:solidFill>
                  <a:schemeClr val="tx1"/>
                </a:solidFill>
              </a:rPr>
              <a:t>نتیجه</a:t>
            </a:r>
            <a:r>
              <a:rPr lang="fa-IR" dirty="0"/>
              <a:t> </a:t>
            </a:r>
            <a:r>
              <a:rPr lang="en-US" dirty="0"/>
              <a:t/>
            </a:r>
            <a:br>
              <a:rPr lang="en-US" dirty="0"/>
            </a:br>
            <a:endParaRPr lang="en-US" dirty="0"/>
          </a:p>
        </p:txBody>
      </p:sp>
      <p:sp>
        <p:nvSpPr>
          <p:cNvPr id="3" name="Content Placeholder 2"/>
          <p:cNvSpPr>
            <a:spLocks noGrp="1"/>
          </p:cNvSpPr>
          <p:nvPr>
            <p:ph idx="1"/>
          </p:nvPr>
        </p:nvSpPr>
        <p:spPr/>
        <p:txBody>
          <a:bodyPr>
            <a:noAutofit/>
          </a:bodyPr>
          <a:lstStyle/>
          <a:p>
            <a:pPr marL="0" indent="0" algn="just" rtl="1">
              <a:lnSpc>
                <a:spcPct val="150000"/>
              </a:lnSpc>
              <a:buNone/>
            </a:pPr>
            <a:r>
              <a:rPr lang="fa-IR" sz="2400" dirty="0">
                <a:solidFill>
                  <a:schemeClr val="tx1"/>
                </a:solidFill>
              </a:rPr>
              <a:t>از آنجایی که کارآزمایی‌های تصادفی و کنترل‌شده در مورد واکسیناسیون کووید-19 در بارداری وجود ندارد، نتایج به دست آمده صرفاً مشاهده‌ای از مطالعات اپیدمیولوژیک ارزیابی واکسن‌های </a:t>
            </a:r>
            <a:r>
              <a:rPr lang="en-US" sz="2400" dirty="0">
                <a:solidFill>
                  <a:schemeClr val="tx1"/>
                </a:solidFill>
              </a:rPr>
              <a:t>mRNA </a:t>
            </a:r>
            <a:r>
              <a:rPr lang="fa-IR" sz="2400" dirty="0">
                <a:solidFill>
                  <a:schemeClr val="tx1"/>
                </a:solidFill>
              </a:rPr>
              <a:t>است. ثابت شده است که واکسن‌های </a:t>
            </a:r>
            <a:r>
              <a:rPr lang="en-US" sz="2400" dirty="0">
                <a:solidFill>
                  <a:schemeClr val="tx1"/>
                </a:solidFill>
              </a:rPr>
              <a:t>mRNA </a:t>
            </a:r>
            <a:r>
              <a:rPr lang="fa-IR" sz="2400" dirty="0">
                <a:solidFill>
                  <a:schemeClr val="tx1"/>
                </a:solidFill>
              </a:rPr>
              <a:t>در جلوگیری از کووید-19 در زنان باردار مفید هستند و توانایی القای واکنش‌های آنتی‌بادی را در این جمعیت آسیب‌پذیر و جنین داخل رحم آنها نشان داده‌اند. </a:t>
            </a:r>
            <a:endParaRPr lang="en-US" sz="2400"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24</a:t>
            </a:fld>
            <a:endParaRPr lang="en-US"/>
          </a:p>
        </p:txBody>
      </p:sp>
    </p:spTree>
    <p:extLst>
      <p:ext uri="{BB962C8B-B14F-4D97-AF65-F5344CB8AC3E}">
        <p14:creationId xmlns:p14="http://schemas.microsoft.com/office/powerpoint/2010/main" val="8695861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21217"/>
            <a:ext cx="8915400" cy="5190005"/>
          </a:xfrm>
        </p:spPr>
        <p:txBody>
          <a:bodyPr>
            <a:normAutofit lnSpcReduction="10000"/>
          </a:bodyPr>
          <a:lstStyle/>
          <a:p>
            <a:pPr algn="just" rtl="1">
              <a:lnSpc>
                <a:spcPct val="200000"/>
              </a:lnSpc>
            </a:pPr>
            <a:r>
              <a:rPr lang="fa-IR" sz="2400" dirty="0">
                <a:solidFill>
                  <a:schemeClr val="tx1"/>
                </a:solidFill>
              </a:rPr>
              <a:t>برای زنان باردار توصیه می شود که دو دوز واکسیناسیون را دریافت کنند و زودتر به اتمام برسند تا سطح بالاتری از تیتر آنتی بادی و نسبت انتقال را داشته باشند. واکسن </a:t>
            </a:r>
            <a:r>
              <a:rPr lang="en-US" sz="2400" dirty="0">
                <a:solidFill>
                  <a:schemeClr val="tx1"/>
                </a:solidFill>
              </a:rPr>
              <a:t>mRNA </a:t>
            </a:r>
            <a:r>
              <a:rPr lang="fa-IR" sz="2400" dirty="0">
                <a:solidFill>
                  <a:schemeClr val="tx1"/>
                </a:solidFill>
              </a:rPr>
              <a:t>در درجه اول برای مادران باردار بی خطر است و عوارض جانبی رایج مشابه با افراد غیر باردار از جمله تب و ناراحتی در محل تزریق است. هیچ مدرکی مبنی بر اینکه واکسیناسیون کووید-19 بر بارداری، تولد یا عوارض زایمان تأثیر می گذارد وجود ندارد.</a:t>
            </a:r>
            <a:endParaRPr lang="en-US" sz="2400" dirty="0">
              <a:solidFill>
                <a:schemeClr val="tx1"/>
              </a:solidFill>
            </a:endParaRPr>
          </a:p>
          <a:p>
            <a:pPr marL="0" indent="0" algn="just" rtl="1">
              <a:buNone/>
            </a:pPr>
            <a:endParaRPr lang="en-US"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25</a:t>
            </a:fld>
            <a:endParaRPr lang="en-US"/>
          </a:p>
        </p:txBody>
      </p:sp>
    </p:spTree>
    <p:extLst>
      <p:ext uri="{BB962C8B-B14F-4D97-AF65-F5344CB8AC3E}">
        <p14:creationId xmlns:p14="http://schemas.microsoft.com/office/powerpoint/2010/main" val="3679967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87782"/>
            <a:ext cx="8915400" cy="5123440"/>
          </a:xfrm>
        </p:spPr>
        <p:txBody>
          <a:bodyPr/>
          <a:lstStyle/>
          <a:p>
            <a:pPr marL="0" indent="0" algn="ctr" rtl="1">
              <a:buNone/>
            </a:pPr>
            <a:endParaRPr lang="fa-IR" dirty="0" smtClean="0"/>
          </a:p>
          <a:p>
            <a:pPr marL="0" indent="0" algn="ctr" rtl="1">
              <a:buNone/>
            </a:pPr>
            <a:endParaRPr lang="fa-IR" dirty="0"/>
          </a:p>
          <a:p>
            <a:pPr marL="0" indent="0" algn="ctr" rtl="1">
              <a:buNone/>
            </a:pPr>
            <a:endParaRPr lang="fa-IR" dirty="0" smtClean="0"/>
          </a:p>
          <a:p>
            <a:pPr marL="0" indent="0" algn="ctr" rtl="1">
              <a:buNone/>
            </a:pPr>
            <a:endParaRPr lang="fa-IR" dirty="0"/>
          </a:p>
          <a:p>
            <a:pPr marL="0" indent="0" algn="ctr" rtl="1">
              <a:buNone/>
            </a:pPr>
            <a:endParaRPr lang="fa-IR" dirty="0" smtClean="0"/>
          </a:p>
          <a:p>
            <a:pPr marL="0" indent="0" algn="ctr" rtl="1">
              <a:buNone/>
            </a:pPr>
            <a:r>
              <a:rPr lang="fa-IR" sz="6000" b="1" i="1" dirty="0" smtClean="0">
                <a:solidFill>
                  <a:schemeClr val="tx1"/>
                </a:solidFill>
                <a:effectLst>
                  <a:outerShdw blurRad="38100" dist="38100" dir="2700000" algn="tl">
                    <a:srgbClr val="000000">
                      <a:alpha val="43137"/>
                    </a:srgbClr>
                  </a:outerShdw>
                </a:effectLst>
              </a:rPr>
              <a:t>با تشکر از توجه شما</a:t>
            </a:r>
          </a:p>
        </p:txBody>
      </p:sp>
      <p:sp>
        <p:nvSpPr>
          <p:cNvPr id="4" name="Slide Number Placeholder 3"/>
          <p:cNvSpPr>
            <a:spLocks noGrp="1"/>
          </p:cNvSpPr>
          <p:nvPr>
            <p:ph type="sldNum" sz="quarter" idx="12"/>
          </p:nvPr>
        </p:nvSpPr>
        <p:spPr/>
        <p:txBody>
          <a:bodyPr/>
          <a:lstStyle/>
          <a:p>
            <a:fld id="{C7A5408D-D047-4851-BA47-E09E341711C1}" type="slidenum">
              <a:rPr lang="en-US" smtClean="0"/>
              <a:t>26</a:t>
            </a:fld>
            <a:endParaRPr lang="en-US"/>
          </a:p>
        </p:txBody>
      </p:sp>
    </p:spTree>
    <p:extLst>
      <p:ext uri="{BB962C8B-B14F-4D97-AF65-F5344CB8AC3E}">
        <p14:creationId xmlns:p14="http://schemas.microsoft.com/office/powerpoint/2010/main" val="4022255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37882"/>
            <a:ext cx="9144000" cy="811369"/>
          </a:xfrm>
        </p:spPr>
        <p:txBody>
          <a:bodyPr>
            <a:normAutofit/>
          </a:bodyPr>
          <a:lstStyle/>
          <a:p>
            <a:pPr algn="r"/>
            <a:r>
              <a:rPr lang="pt-BR" sz="4000" dirty="0" smtClean="0"/>
              <a:t> </a:t>
            </a:r>
            <a:r>
              <a:rPr lang="pt-BR" sz="4000" b="1" dirty="0">
                <a:solidFill>
                  <a:schemeClr val="tx1"/>
                </a:solidFill>
              </a:rPr>
              <a:t>A B S T R A C </a:t>
            </a:r>
            <a:r>
              <a:rPr lang="pt-BR" sz="4000" b="1" dirty="0" smtClean="0">
                <a:solidFill>
                  <a:schemeClr val="tx1"/>
                </a:solidFill>
              </a:rPr>
              <a:t>T </a:t>
            </a:r>
            <a:endParaRPr lang="en-US" sz="4000" b="1" dirty="0">
              <a:solidFill>
                <a:schemeClr val="tx1"/>
              </a:solidFill>
            </a:endParaRPr>
          </a:p>
        </p:txBody>
      </p:sp>
      <p:sp>
        <p:nvSpPr>
          <p:cNvPr id="3" name="Content Placeholder 2"/>
          <p:cNvSpPr>
            <a:spLocks noGrp="1"/>
          </p:cNvSpPr>
          <p:nvPr>
            <p:ph type="subTitle" idx="1"/>
          </p:nvPr>
        </p:nvSpPr>
        <p:spPr>
          <a:xfrm>
            <a:off x="1524000" y="1571223"/>
            <a:ext cx="9144000" cy="4855335"/>
          </a:xfrm>
        </p:spPr>
        <p:txBody>
          <a:bodyPr>
            <a:normAutofit fontScale="70000" lnSpcReduction="20000"/>
          </a:bodyPr>
          <a:lstStyle/>
          <a:p>
            <a:pPr algn="just" rtl="1">
              <a:lnSpc>
                <a:spcPct val="150000"/>
              </a:lnSpc>
            </a:pPr>
            <a:r>
              <a:rPr lang="fa-IR" sz="3300" dirty="0">
                <a:solidFill>
                  <a:schemeClr val="tx1"/>
                </a:solidFill>
              </a:rPr>
              <a:t>بارداری با بروز بیشتر کووید-19 شدید مرتبط است.</a:t>
            </a:r>
            <a:endParaRPr lang="en-US" sz="3300" dirty="0">
              <a:solidFill>
                <a:schemeClr val="tx1"/>
              </a:solidFill>
            </a:endParaRPr>
          </a:p>
          <a:p>
            <a:pPr algn="just" rtl="1">
              <a:lnSpc>
                <a:spcPct val="220000"/>
              </a:lnSpc>
            </a:pPr>
            <a:r>
              <a:rPr lang="fa-IR" sz="3300" dirty="0">
                <a:solidFill>
                  <a:schemeClr val="tx1"/>
                </a:solidFill>
              </a:rPr>
              <a:t>یافتن واکسن‌های بی‌خطری که باعث حاملگی ایمن و </a:t>
            </a:r>
            <a:r>
              <a:rPr lang="fa-IR" sz="3300" dirty="0" smtClean="0">
                <a:solidFill>
                  <a:schemeClr val="tx1"/>
                </a:solidFill>
              </a:rPr>
              <a:t>پاسخ </a:t>
            </a:r>
            <a:r>
              <a:rPr lang="fa-IR" sz="3300" dirty="0">
                <a:solidFill>
                  <a:schemeClr val="tx1"/>
                </a:solidFill>
              </a:rPr>
              <a:t>های ایمنی جنین باشد ضروری است.</a:t>
            </a:r>
            <a:endParaRPr lang="en-US" sz="3300" dirty="0">
              <a:solidFill>
                <a:schemeClr val="tx1"/>
              </a:solidFill>
            </a:endParaRPr>
          </a:p>
          <a:p>
            <a:pPr algn="just" rtl="1">
              <a:lnSpc>
                <a:spcPct val="150000"/>
              </a:lnSpc>
            </a:pPr>
            <a:r>
              <a:rPr lang="fa-IR" sz="3300" dirty="0">
                <a:solidFill>
                  <a:schemeClr val="tx1"/>
                </a:solidFill>
              </a:rPr>
              <a:t>این بررسی میزان عفونت </a:t>
            </a:r>
            <a:r>
              <a:rPr lang="en-US" sz="3300" dirty="0">
                <a:solidFill>
                  <a:schemeClr val="tx1"/>
                </a:solidFill>
              </a:rPr>
              <a:t>COVID-19</a:t>
            </a:r>
            <a:r>
              <a:rPr lang="fa-IR" sz="3300" dirty="0">
                <a:solidFill>
                  <a:schemeClr val="tx1"/>
                </a:solidFill>
              </a:rPr>
              <a:t>،پاسخ به آنتی بادی های مادر، انتقال آنتی بادی جفت، و عوارض جانبی پس از واکسیناسیون کووید-19 در بارداری در مطالعات اپیدمیولوژیک که ارزیابی واکسن های </a:t>
            </a:r>
            <a:r>
              <a:rPr lang="en-US" sz="3300" dirty="0">
                <a:solidFill>
                  <a:schemeClr val="tx1"/>
                </a:solidFill>
              </a:rPr>
              <a:t>mRNA </a:t>
            </a:r>
            <a:r>
              <a:rPr lang="fa-IR" sz="3300" dirty="0">
                <a:solidFill>
                  <a:schemeClr val="tx1"/>
                </a:solidFill>
              </a:rPr>
              <a:t>مورد مطالعه قرار گرفت را خلاصه می کند.</a:t>
            </a:r>
            <a:endParaRPr lang="en-US" sz="3300" dirty="0">
              <a:solidFill>
                <a:schemeClr val="tx1"/>
              </a:solidFill>
            </a:endParaRPr>
          </a:p>
          <a:p>
            <a:pPr algn="ctr" rtl="1"/>
            <a:endParaRPr lang="en-US" dirty="0"/>
          </a:p>
        </p:txBody>
      </p:sp>
      <p:sp>
        <p:nvSpPr>
          <p:cNvPr id="5" name="Slide Number Placeholder 4"/>
          <p:cNvSpPr>
            <a:spLocks noGrp="1"/>
          </p:cNvSpPr>
          <p:nvPr>
            <p:ph type="sldNum" sz="quarter" idx="12"/>
          </p:nvPr>
        </p:nvSpPr>
        <p:spPr/>
        <p:txBody>
          <a:bodyPr/>
          <a:lstStyle/>
          <a:p>
            <a:fld id="{C7A5408D-D047-4851-BA47-E09E341711C1}" type="slidenum">
              <a:rPr lang="en-US" smtClean="0"/>
              <a:t>3</a:t>
            </a:fld>
            <a:endParaRPr lang="en-US"/>
          </a:p>
        </p:txBody>
      </p:sp>
    </p:spTree>
    <p:extLst>
      <p:ext uri="{BB962C8B-B14F-4D97-AF65-F5344CB8AC3E}">
        <p14:creationId xmlns:p14="http://schemas.microsoft.com/office/powerpoint/2010/main" val="3424636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566670"/>
            <a:ext cx="8915400" cy="5344552"/>
          </a:xfrm>
        </p:spPr>
        <p:txBody>
          <a:bodyPr>
            <a:normAutofit fontScale="85000" lnSpcReduction="10000"/>
          </a:bodyPr>
          <a:lstStyle/>
          <a:p>
            <a:pPr algn="just" rtl="1">
              <a:lnSpc>
                <a:spcPct val="160000"/>
              </a:lnSpc>
            </a:pPr>
            <a:r>
              <a:rPr lang="fa-IR" sz="3200" dirty="0">
                <a:solidFill>
                  <a:schemeClr val="tx1"/>
                </a:solidFill>
              </a:rPr>
              <a:t>عفونت بالقوه </a:t>
            </a:r>
            <a:r>
              <a:rPr lang="en-US" sz="3200" dirty="0">
                <a:solidFill>
                  <a:schemeClr val="tx1"/>
                </a:solidFill>
              </a:rPr>
              <a:t>COVID-19 </a:t>
            </a:r>
            <a:r>
              <a:rPr lang="fa-IR" sz="3200" dirty="0">
                <a:solidFill>
                  <a:schemeClr val="tx1"/>
                </a:solidFill>
              </a:rPr>
              <a:t>در زنان باردار می تواند با استفاده از واکسیناسیون بر پایه </a:t>
            </a:r>
            <a:r>
              <a:rPr lang="en-US" sz="3200" dirty="0">
                <a:solidFill>
                  <a:schemeClr val="tx1"/>
                </a:solidFill>
              </a:rPr>
              <a:t>mRNA </a:t>
            </a:r>
            <a:r>
              <a:rPr lang="fa-IR" sz="3200" dirty="0">
                <a:solidFill>
                  <a:schemeClr val="tx1"/>
                </a:solidFill>
              </a:rPr>
              <a:t>جلوگیری شود. ثابت شد که واکسیناسیون کووید-19در بارداری، زایمان و مرگ و میر های پری ناتال تأثیری ندارد. ناراحتی محل تزریق، خستگی و میگرن شایع ترین عوارض جانبی هستند، اما موقتی هستند.پس از اولین دوز واکسیناسیون،پاسخ های سریع آنتی بادی تظاهر یافت.مصونیت تطبیقی ​​بعد از واکسیناسیون تقویت‌کننده قابل توجه بوده است.</a:t>
            </a:r>
            <a:endParaRPr lang="en-US" sz="3200" dirty="0">
              <a:solidFill>
                <a:schemeClr val="tx1"/>
              </a:solidFill>
            </a:endParaRPr>
          </a:p>
          <a:p>
            <a:pPr marL="0" indent="0">
              <a:buNone/>
            </a:pPr>
            <a:endParaRPr lang="en-US" dirty="0"/>
          </a:p>
        </p:txBody>
      </p:sp>
      <p:sp>
        <p:nvSpPr>
          <p:cNvPr id="5" name="Slide Number Placeholder 4"/>
          <p:cNvSpPr>
            <a:spLocks noGrp="1"/>
          </p:cNvSpPr>
          <p:nvPr>
            <p:ph type="sldNum" sz="quarter" idx="12"/>
          </p:nvPr>
        </p:nvSpPr>
        <p:spPr/>
        <p:txBody>
          <a:bodyPr/>
          <a:lstStyle/>
          <a:p>
            <a:fld id="{C7A5408D-D047-4851-BA47-E09E341711C1}" type="slidenum">
              <a:rPr lang="en-US" smtClean="0"/>
              <a:t>4</a:t>
            </a:fld>
            <a:endParaRPr lang="en-US"/>
          </a:p>
        </p:txBody>
      </p:sp>
    </p:spTree>
    <p:extLst>
      <p:ext uri="{BB962C8B-B14F-4D97-AF65-F5344CB8AC3E}">
        <p14:creationId xmlns:p14="http://schemas.microsoft.com/office/powerpoint/2010/main" val="3101459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69701"/>
            <a:ext cx="8915400" cy="5241521"/>
          </a:xfrm>
        </p:spPr>
        <p:txBody>
          <a:bodyPr>
            <a:noAutofit/>
          </a:bodyPr>
          <a:lstStyle/>
          <a:p>
            <a:pPr algn="just" rtl="1">
              <a:lnSpc>
                <a:spcPct val="150000"/>
              </a:lnSpc>
            </a:pPr>
            <a:r>
              <a:rPr lang="fa-IR" sz="2800" dirty="0">
                <a:solidFill>
                  <a:schemeClr val="tx1"/>
                </a:solidFill>
              </a:rPr>
              <a:t>و با بهبود انتقال آنتی ژن جفتی مرتبط است.دو دوز واکسیناسیون با مقدار بیشتر آنتی بادی ها در مادر و جنین همراه است.تأخیر طولانی‌تر بین اولین دوز واکسیناسیون و تولد با سطوح بیشتر  آنتی بادی </a:t>
            </a:r>
            <a:r>
              <a:rPr lang="en-US" sz="2800" dirty="0" err="1">
                <a:solidFill>
                  <a:schemeClr val="tx1"/>
                </a:solidFill>
              </a:rPr>
              <a:t>IgG</a:t>
            </a:r>
            <a:r>
              <a:rPr lang="en-US" sz="2800" dirty="0">
                <a:solidFill>
                  <a:schemeClr val="tx1"/>
                </a:solidFill>
              </a:rPr>
              <a:t> </a:t>
            </a:r>
            <a:r>
              <a:rPr lang="fa-IR" sz="2800" dirty="0">
                <a:solidFill>
                  <a:schemeClr val="tx1"/>
                </a:solidFill>
              </a:rPr>
              <a:t>در جنین و کاهش نسبت انتقال آنتی ژن همراه است.واکسن های </a:t>
            </a:r>
            <a:r>
              <a:rPr lang="en-US" sz="2800" dirty="0">
                <a:solidFill>
                  <a:schemeClr val="tx1"/>
                </a:solidFill>
              </a:rPr>
              <a:t>mRNA </a:t>
            </a:r>
            <a:r>
              <a:rPr lang="fa-IR" sz="2800" dirty="0">
                <a:solidFill>
                  <a:schemeClr val="tx1"/>
                </a:solidFill>
              </a:rPr>
              <a:t>در کاهش شدت عفونت کووید-19 موثر اند و این واکسن ها برای مادران باردار و جنین بی خطر می باشند</a:t>
            </a:r>
            <a:r>
              <a:rPr lang="fa-IR" sz="2800" dirty="0" smtClean="0">
                <a:solidFill>
                  <a:schemeClr val="tx1"/>
                </a:solidFill>
              </a:rPr>
              <a:t>.</a:t>
            </a:r>
            <a:endParaRPr lang="en-US" sz="2800"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5</a:t>
            </a:fld>
            <a:endParaRPr lang="en-US"/>
          </a:p>
        </p:txBody>
      </p:sp>
    </p:spTree>
    <p:extLst>
      <p:ext uri="{BB962C8B-B14F-4D97-AF65-F5344CB8AC3E}">
        <p14:creationId xmlns:p14="http://schemas.microsoft.com/office/powerpoint/2010/main" val="1544990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a:t>۱</a:t>
            </a:r>
            <a:r>
              <a:rPr lang="fa-IR" b="1" dirty="0">
                <a:solidFill>
                  <a:schemeClr val="tx1"/>
                </a:solidFill>
              </a:rPr>
              <a:t>-معرفی</a:t>
            </a:r>
            <a:r>
              <a:rPr lang="en-US" dirty="0"/>
              <a:t/>
            </a:r>
            <a:br>
              <a:rPr lang="en-US" dirty="0"/>
            </a:br>
            <a:endParaRPr lang="en-US" dirty="0"/>
          </a:p>
        </p:txBody>
      </p:sp>
      <p:sp>
        <p:nvSpPr>
          <p:cNvPr id="3" name="Content Placeholder 2"/>
          <p:cNvSpPr>
            <a:spLocks noGrp="1"/>
          </p:cNvSpPr>
          <p:nvPr>
            <p:ph idx="1"/>
          </p:nvPr>
        </p:nvSpPr>
        <p:spPr>
          <a:xfrm>
            <a:off x="2589212" y="1545465"/>
            <a:ext cx="8915400" cy="4365757"/>
          </a:xfrm>
        </p:spPr>
        <p:txBody>
          <a:bodyPr>
            <a:noAutofit/>
          </a:bodyPr>
          <a:lstStyle/>
          <a:p>
            <a:pPr algn="just" rtl="1">
              <a:lnSpc>
                <a:spcPct val="150000"/>
              </a:lnSpc>
            </a:pPr>
            <a:r>
              <a:rPr lang="fa-IR" sz="2400" dirty="0">
                <a:solidFill>
                  <a:schemeClr val="tx1"/>
                </a:solidFill>
              </a:rPr>
              <a:t>عفونت </a:t>
            </a:r>
            <a:r>
              <a:rPr lang="en-US" sz="2400" dirty="0">
                <a:solidFill>
                  <a:schemeClr val="tx1"/>
                </a:solidFill>
              </a:rPr>
              <a:t>COVID-19 </a:t>
            </a:r>
            <a:r>
              <a:rPr lang="fa-IR" sz="2400" dirty="0">
                <a:solidFill>
                  <a:schemeClr val="tx1"/>
                </a:solidFill>
              </a:rPr>
              <a:t>در بارداری منجر به گشاد شدن مجاری تنفسی و افزایش استعداد ابتلا به بیماریهای تنفسی در مادر باردار می شود.</a:t>
            </a:r>
            <a:endParaRPr lang="en-US" sz="2400" dirty="0">
              <a:solidFill>
                <a:schemeClr val="tx1"/>
              </a:solidFill>
            </a:endParaRPr>
          </a:p>
          <a:p>
            <a:pPr algn="just" rtl="1">
              <a:lnSpc>
                <a:spcPct val="150000"/>
              </a:lnSpc>
            </a:pPr>
            <a:r>
              <a:rPr lang="fa-IR" sz="2400" dirty="0">
                <a:solidFill>
                  <a:schemeClr val="tx1"/>
                </a:solidFill>
              </a:rPr>
              <a:t>یک مرحله پیش التهابی بیشتر در سه ماهه اول که در آن لانه گزینی جنین و جفت اتفاق می افتد ، و همچنین در سه ماهه سوم برای سازگاری جهت زایمان مشهود است.</a:t>
            </a:r>
            <a:endParaRPr lang="en-US" sz="2400" dirty="0">
              <a:solidFill>
                <a:schemeClr val="tx1"/>
              </a:solidFill>
            </a:endParaRPr>
          </a:p>
          <a:p>
            <a:pPr algn="just" rtl="1">
              <a:lnSpc>
                <a:spcPct val="150000"/>
              </a:lnSpc>
            </a:pPr>
            <a:r>
              <a:rPr lang="fa-IR" sz="2400" dirty="0">
                <a:solidFill>
                  <a:schemeClr val="tx1"/>
                </a:solidFill>
              </a:rPr>
              <a:t>به طور خاص، تولید فورانی سیتوکین مرتبط با </a:t>
            </a:r>
            <a:r>
              <a:rPr lang="en-US" sz="2400" dirty="0">
                <a:solidFill>
                  <a:schemeClr val="tx1"/>
                </a:solidFill>
              </a:rPr>
              <a:t>COVID-19 </a:t>
            </a:r>
            <a:r>
              <a:rPr lang="fa-IR" sz="2400" dirty="0">
                <a:solidFill>
                  <a:schemeClr val="tx1"/>
                </a:solidFill>
              </a:rPr>
              <a:t>حاد است</a:t>
            </a:r>
            <a:r>
              <a:rPr lang="fa-IR" sz="2400" dirty="0" smtClean="0">
                <a:solidFill>
                  <a:schemeClr val="tx1"/>
                </a:solidFill>
              </a:rPr>
              <a:t>.</a:t>
            </a:r>
            <a:endParaRPr lang="en-US" sz="2400"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6</a:t>
            </a:fld>
            <a:endParaRPr lang="en-US"/>
          </a:p>
        </p:txBody>
      </p:sp>
    </p:spTree>
    <p:extLst>
      <p:ext uri="{BB962C8B-B14F-4D97-AF65-F5344CB8AC3E}">
        <p14:creationId xmlns:p14="http://schemas.microsoft.com/office/powerpoint/2010/main" val="269215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34096"/>
            <a:ext cx="8915400" cy="5576552"/>
          </a:xfrm>
        </p:spPr>
        <p:txBody>
          <a:bodyPr>
            <a:normAutofit fontScale="70000" lnSpcReduction="20000"/>
          </a:bodyPr>
          <a:lstStyle/>
          <a:p>
            <a:pPr algn="just" rtl="1">
              <a:lnSpc>
                <a:spcPct val="160000"/>
              </a:lnSpc>
            </a:pPr>
            <a:r>
              <a:rPr lang="fa-IR" sz="4000" dirty="0">
                <a:solidFill>
                  <a:schemeClr val="tx1"/>
                </a:solidFill>
              </a:rPr>
              <a:t>این مرحله پیش التهابی در  بارداری در طول سه ماهه اول و سوم،باعث شد زنان باردار بیشتر مستعد تظاهرات شدیدتر عفونت </a:t>
            </a:r>
            <a:r>
              <a:rPr lang="en-US" sz="4000" dirty="0">
                <a:solidFill>
                  <a:schemeClr val="tx1"/>
                </a:solidFill>
              </a:rPr>
              <a:t>COVID-19 </a:t>
            </a:r>
            <a:r>
              <a:rPr lang="fa-IR" sz="4000" dirty="0">
                <a:solidFill>
                  <a:schemeClr val="tx1"/>
                </a:solidFill>
              </a:rPr>
              <a:t>باشند.اگرچه اکثر مادران باردار علائم خفیف تا متوسط ​​را با عفونت </a:t>
            </a:r>
            <a:r>
              <a:rPr lang="en-US" sz="4000" dirty="0">
                <a:solidFill>
                  <a:schemeClr val="tx1"/>
                </a:solidFill>
              </a:rPr>
              <a:t>COVID-19 </a:t>
            </a:r>
            <a:r>
              <a:rPr lang="fa-IR" sz="4000" dirty="0">
                <a:solidFill>
                  <a:schemeClr val="tx1"/>
                </a:solidFill>
              </a:rPr>
              <a:t>تجربه کردند، اما این بیماری در این افراد در مقایسه با زنان غیر باردار شدیدتر بوده و با خطر بیشتری جهت بستری شدن همراه است.اکثر مادران باردار بستری شده در بیمارستان با عفونت </a:t>
            </a:r>
            <a:r>
              <a:rPr lang="en-US" sz="4000" dirty="0">
                <a:solidFill>
                  <a:schemeClr val="tx1"/>
                </a:solidFill>
              </a:rPr>
              <a:t>COVID-19 </a:t>
            </a:r>
            <a:r>
              <a:rPr lang="fa-IR" sz="4000" dirty="0">
                <a:solidFill>
                  <a:schemeClr val="tx1"/>
                </a:solidFill>
              </a:rPr>
              <a:t>بدون علامت بوده و باعث پخش ویروس به صورت نامحسوس می‌شده اند.</a:t>
            </a:r>
            <a:endParaRPr lang="en-US" sz="4000" dirty="0">
              <a:solidFill>
                <a:schemeClr val="tx1"/>
              </a:solidFill>
            </a:endParaRPr>
          </a:p>
          <a:p>
            <a:pPr marL="0" indent="0">
              <a:buNone/>
            </a:pPr>
            <a:endParaRPr lang="en-US"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7</a:t>
            </a:fld>
            <a:endParaRPr lang="en-US"/>
          </a:p>
        </p:txBody>
      </p:sp>
    </p:spTree>
    <p:extLst>
      <p:ext uri="{BB962C8B-B14F-4D97-AF65-F5344CB8AC3E}">
        <p14:creationId xmlns:p14="http://schemas.microsoft.com/office/powerpoint/2010/main" val="26652558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6823"/>
            <a:ext cx="10515600" cy="5520140"/>
          </a:xfrm>
        </p:spPr>
        <p:txBody>
          <a:bodyPr>
            <a:normAutofit fontScale="92500"/>
          </a:bodyPr>
          <a:lstStyle/>
          <a:p>
            <a:pPr algn="r" rtl="1"/>
            <a:endParaRPr lang="fa-IR" dirty="0" smtClean="0">
              <a:solidFill>
                <a:schemeClr val="tx1"/>
              </a:solidFill>
            </a:endParaRPr>
          </a:p>
          <a:p>
            <a:pPr algn="just" rtl="1">
              <a:lnSpc>
                <a:spcPct val="150000"/>
              </a:lnSpc>
            </a:pPr>
            <a:r>
              <a:rPr lang="fa-IR" sz="2400" dirty="0" smtClean="0">
                <a:solidFill>
                  <a:schemeClr val="tx1"/>
                </a:solidFill>
              </a:rPr>
              <a:t>این نشان دهنده اهمیت اندازه گیری موثرکه انتقال ویروس از فردی به فرد دیگر را متوقف می کند، است.یکی از موثرترین اقدامات بهداشت عمومی برای مقابله با</a:t>
            </a:r>
            <a:r>
              <a:rPr lang="fa-IR" sz="2400" dirty="0">
                <a:solidFill>
                  <a:schemeClr val="tx1"/>
                </a:solidFill>
              </a:rPr>
              <a:t> </a:t>
            </a:r>
            <a:r>
              <a:rPr lang="fa-IR" sz="2400" dirty="0" smtClean="0">
                <a:solidFill>
                  <a:schemeClr val="tx1"/>
                </a:solidFill>
              </a:rPr>
              <a:t>شیوع </a:t>
            </a:r>
            <a:r>
              <a:rPr lang="fa-IR" sz="2400" dirty="0">
                <a:solidFill>
                  <a:schemeClr val="tx1"/>
                </a:solidFill>
              </a:rPr>
              <a:t>بیماری های واگیر از طریق واکسیناسیون است</a:t>
            </a:r>
            <a:r>
              <a:rPr lang="fa-IR" sz="2400" dirty="0" smtClean="0">
                <a:solidFill>
                  <a:schemeClr val="tx1"/>
                </a:solidFill>
              </a:rPr>
              <a:t>.</a:t>
            </a:r>
          </a:p>
          <a:p>
            <a:pPr marL="0" indent="0" algn="just" rtl="1">
              <a:lnSpc>
                <a:spcPct val="150000"/>
              </a:lnSpc>
              <a:buNone/>
            </a:pPr>
            <a:endParaRPr lang="fa-IR" sz="2400" dirty="0" smtClean="0">
              <a:solidFill>
                <a:schemeClr val="tx1"/>
              </a:solidFill>
            </a:endParaRPr>
          </a:p>
          <a:p>
            <a:pPr algn="just" rtl="1">
              <a:lnSpc>
                <a:spcPct val="150000"/>
              </a:lnSpc>
            </a:pPr>
            <a:r>
              <a:rPr lang="fa-IR" sz="2400" dirty="0" smtClean="0">
                <a:solidFill>
                  <a:schemeClr val="tx1"/>
                </a:solidFill>
              </a:rPr>
              <a:t>هدف </a:t>
            </a:r>
            <a:r>
              <a:rPr lang="fa-IR" sz="2400" dirty="0">
                <a:solidFill>
                  <a:schemeClr val="tx1"/>
                </a:solidFill>
              </a:rPr>
              <a:t>اصلی از برنامه های واکسیناسیون سراسری این است که ایمنی گله ای مورد نظر را انجام دهد، اما تنها در صورتی که میزان واکسیناسیون بالا به دست آید انجام می شود.واکسن های </a:t>
            </a:r>
            <a:r>
              <a:rPr lang="en-US" sz="2400" dirty="0">
                <a:solidFill>
                  <a:schemeClr val="tx1"/>
                </a:solidFill>
              </a:rPr>
              <a:t>mRNA </a:t>
            </a:r>
            <a:r>
              <a:rPr lang="fa-IR" sz="2400" dirty="0">
                <a:solidFill>
                  <a:schemeClr val="tx1"/>
                </a:solidFill>
              </a:rPr>
              <a:t>مدرنا و فایزر ثابت شده است که </a:t>
            </a:r>
            <a:r>
              <a:rPr lang="fa-IR" sz="2400" dirty="0" smtClean="0">
                <a:solidFill>
                  <a:schemeClr val="tx1"/>
                </a:solidFill>
              </a:rPr>
              <a:t>زمینه پیشگیری </a:t>
            </a:r>
            <a:r>
              <a:rPr lang="fa-IR" sz="2400" dirty="0">
                <a:solidFill>
                  <a:schemeClr val="tx1"/>
                </a:solidFill>
              </a:rPr>
              <a:t>و کاهش شدت عفونت های </a:t>
            </a:r>
            <a:r>
              <a:rPr lang="en-US" sz="2400" dirty="0">
                <a:solidFill>
                  <a:schemeClr val="tx1"/>
                </a:solidFill>
              </a:rPr>
              <a:t>COVID-19 </a:t>
            </a:r>
            <a:r>
              <a:rPr lang="fa-IR" sz="2400" dirty="0">
                <a:solidFill>
                  <a:schemeClr val="tx1"/>
                </a:solidFill>
              </a:rPr>
              <a:t>موثر هستند. با این حال،شواهد در مورد مشخصات ایمنی و اثربخشی واکسن‌های </a:t>
            </a:r>
            <a:r>
              <a:rPr lang="en-US" sz="2400" dirty="0">
                <a:solidFill>
                  <a:schemeClr val="tx1"/>
                </a:solidFill>
              </a:rPr>
              <a:t>mRNA </a:t>
            </a:r>
            <a:r>
              <a:rPr lang="fa-IR" sz="2400" dirty="0">
                <a:solidFill>
                  <a:schemeClr val="tx1"/>
                </a:solidFill>
              </a:rPr>
              <a:t>در طول بارداری به تدریج در حال ظهور است</a:t>
            </a:r>
            <a:r>
              <a:rPr lang="fa-IR" sz="2400" dirty="0" smtClean="0">
                <a:solidFill>
                  <a:schemeClr val="tx1"/>
                </a:solidFill>
              </a:rPr>
              <a:t>.</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C7A5408D-D047-4851-BA47-E09E341711C1}" type="slidenum">
              <a:rPr lang="en-US" smtClean="0"/>
              <a:t>8</a:t>
            </a:fld>
            <a:endParaRPr lang="en-US"/>
          </a:p>
        </p:txBody>
      </p:sp>
    </p:spTree>
    <p:extLst>
      <p:ext uri="{BB962C8B-B14F-4D97-AF65-F5344CB8AC3E}">
        <p14:creationId xmlns:p14="http://schemas.microsoft.com/office/powerpoint/2010/main" val="3409015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98490"/>
            <a:ext cx="8915400" cy="5112732"/>
          </a:xfrm>
        </p:spPr>
        <p:txBody>
          <a:bodyPr>
            <a:normAutofit fontScale="92500" lnSpcReduction="10000"/>
          </a:bodyPr>
          <a:lstStyle/>
          <a:p>
            <a:pPr algn="just" rtl="1">
              <a:lnSpc>
                <a:spcPct val="150000"/>
              </a:lnSpc>
            </a:pPr>
            <a:r>
              <a:rPr lang="fa-IR" sz="2800" dirty="0">
                <a:solidFill>
                  <a:schemeClr val="tx1"/>
                </a:solidFill>
              </a:rPr>
              <a:t>این بررسی مختصر قصد دارد میزان آلودگی به کووید-19، پاسخ دهی به آنتی بادی های مادر، انتقال آنتی بادی جفت، و عوارض جانبی پس از واکسیناسیون کووید-19 در بارداری را خلاصه کند.داده ها شامل نتایج مطالعات اپیدمیولوژیکی که دو واکسن مختلف </a:t>
            </a:r>
            <a:r>
              <a:rPr lang="en-US" sz="2800" dirty="0">
                <a:solidFill>
                  <a:schemeClr val="tx1"/>
                </a:solidFill>
              </a:rPr>
              <a:t>mRNA,  Pfizer–</a:t>
            </a:r>
            <a:r>
              <a:rPr lang="en-US" sz="2800" dirty="0" err="1">
                <a:solidFill>
                  <a:schemeClr val="tx1"/>
                </a:solidFill>
              </a:rPr>
              <a:t>BioNTech</a:t>
            </a:r>
            <a:r>
              <a:rPr lang="en-US" sz="2800" dirty="0">
                <a:solidFill>
                  <a:schemeClr val="tx1"/>
                </a:solidFill>
              </a:rPr>
              <a:t> </a:t>
            </a:r>
            <a:r>
              <a:rPr lang="fa-IR" sz="2800" dirty="0">
                <a:solidFill>
                  <a:schemeClr val="tx1"/>
                </a:solidFill>
              </a:rPr>
              <a:t>و واکسن </a:t>
            </a:r>
            <a:r>
              <a:rPr lang="en-US" sz="2800" dirty="0" err="1">
                <a:solidFill>
                  <a:schemeClr val="tx1"/>
                </a:solidFill>
              </a:rPr>
              <a:t>Moderna</a:t>
            </a:r>
            <a:r>
              <a:rPr lang="en-US" sz="2800" dirty="0">
                <a:solidFill>
                  <a:schemeClr val="tx1"/>
                </a:solidFill>
              </a:rPr>
              <a:t> </a:t>
            </a:r>
            <a:r>
              <a:rPr lang="fa-IR" sz="2800" dirty="0">
                <a:solidFill>
                  <a:schemeClr val="tx1"/>
                </a:solidFill>
              </a:rPr>
              <a:t>را ارزیابی کردند، بود.نتایج حاصل از این بررسی باید در درک واکسیناسیون </a:t>
            </a:r>
            <a:r>
              <a:rPr lang="en-US" sz="2800" dirty="0">
                <a:solidFill>
                  <a:schemeClr val="tx1"/>
                </a:solidFill>
              </a:rPr>
              <a:t>COVID-19 </a:t>
            </a:r>
            <a:r>
              <a:rPr lang="fa-IR" sz="2800" dirty="0">
                <a:solidFill>
                  <a:schemeClr val="tx1"/>
                </a:solidFill>
              </a:rPr>
              <a:t>در دوران بارداری به متخصصان مراقبت های بهداشتی کمک کند تا مادران باردار را مشاوره دهند.</a:t>
            </a:r>
            <a:endParaRPr lang="en-US" sz="2800" dirty="0">
              <a:solidFill>
                <a:schemeClr val="tx1"/>
              </a:solidFill>
            </a:endParaRPr>
          </a:p>
          <a:p>
            <a:pPr marL="0" indent="0">
              <a:buNone/>
            </a:pPr>
            <a:endParaRPr lang="en-US" dirty="0">
              <a:solidFill>
                <a:schemeClr val="tx1"/>
              </a:solidFill>
            </a:endParaRPr>
          </a:p>
        </p:txBody>
      </p:sp>
      <p:sp>
        <p:nvSpPr>
          <p:cNvPr id="5" name="Slide Number Placeholder 4"/>
          <p:cNvSpPr>
            <a:spLocks noGrp="1"/>
          </p:cNvSpPr>
          <p:nvPr>
            <p:ph type="sldNum" sz="quarter" idx="12"/>
          </p:nvPr>
        </p:nvSpPr>
        <p:spPr/>
        <p:txBody>
          <a:bodyPr/>
          <a:lstStyle/>
          <a:p>
            <a:fld id="{C7A5408D-D047-4851-BA47-E09E341711C1}" type="slidenum">
              <a:rPr lang="en-US" smtClean="0"/>
              <a:t>9</a:t>
            </a:fld>
            <a:endParaRPr lang="en-US"/>
          </a:p>
        </p:txBody>
      </p:sp>
    </p:spTree>
    <p:extLst>
      <p:ext uri="{BB962C8B-B14F-4D97-AF65-F5344CB8AC3E}">
        <p14:creationId xmlns:p14="http://schemas.microsoft.com/office/powerpoint/2010/main" val="2374048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TM02892315[[fn=Wisp]]</Template>
  <TotalTime>89</TotalTime>
  <Words>2037</Words>
  <Application>Microsoft Office PowerPoint</Application>
  <PresentationFormat>Widescreen</PresentationFormat>
  <Paragraphs>86</Paragraphs>
  <Slides>26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Adobe Arabic</vt:lpstr>
      <vt:lpstr>Adobe Gothic Std B</vt:lpstr>
      <vt:lpstr>Arial</vt:lpstr>
      <vt:lpstr>Calibri</vt:lpstr>
      <vt:lpstr>Century Gothic</vt:lpstr>
      <vt:lpstr>Tahoma</vt:lpstr>
      <vt:lpstr>Wingdings 3</vt:lpstr>
      <vt:lpstr>Wisp</vt:lpstr>
      <vt:lpstr>به نام خدا</vt:lpstr>
      <vt:lpstr>Covid-19 vaccine and its consequences in pregnancy</vt:lpstr>
      <vt:lpstr> A B S T R A C T </vt:lpstr>
      <vt:lpstr>PowerPoint Presentation</vt:lpstr>
      <vt:lpstr>PowerPoint Presentation</vt:lpstr>
      <vt:lpstr>۱-معرفی </vt:lpstr>
      <vt:lpstr>PowerPoint Presentation</vt:lpstr>
      <vt:lpstr>PowerPoint Presentation</vt:lpstr>
      <vt:lpstr>PowerPoint Presentation</vt:lpstr>
      <vt:lpstr>PowerPoint Presentation</vt:lpstr>
      <vt:lpstr>PowerPoint Presentation</vt:lpstr>
      <vt:lpstr>1.2. Antibody reaction in mothers </vt:lpstr>
      <vt:lpstr>PowerPoint Presentation</vt:lpstr>
      <vt:lpstr>PowerPoint Presentation</vt:lpstr>
      <vt:lpstr>PowerPoint Presentation</vt:lpstr>
      <vt:lpstr>1.3. انتقال آنتی بادی ها </vt:lpstr>
      <vt:lpstr>PowerPoint Presentation</vt:lpstr>
      <vt:lpstr>1.4. Adverse reactions </vt:lpstr>
      <vt:lpstr>PowerPoint Presentation</vt:lpstr>
      <vt:lpstr>PowerPoint Presentation</vt:lpstr>
      <vt:lpstr>PowerPoint Presentation</vt:lpstr>
      <vt:lpstr>2. محدودیت های بررسی </vt:lpstr>
      <vt:lpstr>PowerPoint Presentation</vt:lpstr>
      <vt:lpstr>نتیجه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ali90tab</dc:creator>
  <cp:lastModifiedBy>aylin</cp:lastModifiedBy>
  <cp:revision>16</cp:revision>
  <dcterms:created xsi:type="dcterms:W3CDTF">2022-04-13T20:33:21Z</dcterms:created>
  <dcterms:modified xsi:type="dcterms:W3CDTF">2022-04-26T17:09:21Z</dcterms:modified>
</cp:coreProperties>
</file>