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77" r:id="rId6"/>
    <p:sldId id="260" r:id="rId7"/>
    <p:sldId id="278" r:id="rId8"/>
    <p:sldId id="261" r:id="rId9"/>
    <p:sldId id="262" r:id="rId10"/>
    <p:sldId id="263" r:id="rId11"/>
    <p:sldId id="264" r:id="rId12"/>
    <p:sldId id="265" r:id="rId13"/>
    <p:sldId id="268" r:id="rId14"/>
    <p:sldId id="267" r:id="rId15"/>
    <p:sldId id="269" r:id="rId16"/>
    <p:sldId id="270" r:id="rId17"/>
    <p:sldId id="271" r:id="rId18"/>
    <p:sldId id="279" r:id="rId19"/>
    <p:sldId id="272" r:id="rId20"/>
    <p:sldId id="274" r:id="rId21"/>
    <p:sldId id="275" r:id="rId22"/>
    <p:sldId id="276" r:id="rId2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78" autoAdjust="0"/>
    <p:restoredTop sz="94660"/>
  </p:normalViewPr>
  <p:slideViewPr>
    <p:cSldViewPr snapToGrid="0">
      <p:cViewPr varScale="1">
        <p:scale>
          <a:sx n="60" d="100"/>
          <a:sy n="60" d="100"/>
        </p:scale>
        <p:origin x="4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E69054B0-C1C8-45ED-85D7-BC4DABF91149}" type="datetimeFigureOut">
              <a:rPr lang="fa-IR" smtClean="0"/>
              <a:t>1443/07/22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794367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69054B0-C1C8-45ED-85D7-BC4DABF91149}" type="datetimeFigureOut">
              <a:rPr lang="fa-IR" smtClean="0"/>
              <a:t>1443/07/22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42466980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69054B0-C1C8-45ED-85D7-BC4DABF91149}" type="datetimeFigureOut">
              <a:rPr lang="fa-IR" smtClean="0"/>
              <a:t>1443/07/22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16221657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69054B0-C1C8-45ED-85D7-BC4DABF91149}" type="datetimeFigureOut">
              <a:rPr lang="fa-IR" smtClean="0"/>
              <a:t>1443/07/22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18260921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9054B0-C1C8-45ED-85D7-BC4DABF91149}" type="datetimeFigureOut">
              <a:rPr lang="fa-IR" smtClean="0"/>
              <a:t>1443/07/22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11706812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E69054B0-C1C8-45ED-85D7-BC4DABF91149}" type="datetimeFigureOut">
              <a:rPr lang="fa-IR" smtClean="0"/>
              <a:t>1443/07/22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30197075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E69054B0-C1C8-45ED-85D7-BC4DABF91149}" type="datetimeFigureOut">
              <a:rPr lang="fa-IR" smtClean="0"/>
              <a:t>1443/07/22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160628596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E69054B0-C1C8-45ED-85D7-BC4DABF91149}" type="datetimeFigureOut">
              <a:rPr lang="fa-IR" smtClean="0"/>
              <a:t>1443/07/22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17611003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054B0-C1C8-45ED-85D7-BC4DABF91149}" type="datetimeFigureOut">
              <a:rPr lang="fa-IR" smtClean="0"/>
              <a:t>1443/07/22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33317442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054B0-C1C8-45ED-85D7-BC4DABF91149}" type="datetimeFigureOut">
              <a:rPr lang="fa-IR" smtClean="0"/>
              <a:t>1443/07/22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37477815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054B0-C1C8-45ED-85D7-BC4DABF91149}" type="datetimeFigureOut">
              <a:rPr lang="fa-IR" smtClean="0"/>
              <a:t>1443/07/22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B7A5BCB-BEF1-4FCC-98A0-102020C5A249}" type="slidenum">
              <a:rPr lang="fa-IR" smtClean="0"/>
              <a:t>‹#›</a:t>
            </a:fld>
            <a:endParaRPr lang="fa-IR"/>
          </a:p>
        </p:txBody>
      </p:sp>
    </p:spTree>
    <p:extLst>
      <p:ext uri="{BB962C8B-B14F-4D97-AF65-F5344CB8AC3E}">
        <p14:creationId xmlns:p14="http://schemas.microsoft.com/office/powerpoint/2010/main" val="2173305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69054B0-C1C8-45ED-85D7-BC4DABF91149}" type="datetimeFigureOut">
              <a:rPr lang="fa-IR" smtClean="0"/>
              <a:t>1443/07/22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B7A5BCB-BEF1-4FCC-98A0-102020C5A249}" type="slidenum">
              <a:rPr lang="fa-IR" smtClean="0"/>
              <a:t>‹#›</a:t>
            </a:fld>
            <a:endParaRPr lang="fa-IR"/>
          </a:p>
        </p:txBody>
      </p:sp>
    </p:spTree>
    <p:extLst>
      <p:ext uri="{BB962C8B-B14F-4D97-AF65-F5344CB8AC3E}">
        <p14:creationId xmlns:p14="http://schemas.microsoft.com/office/powerpoint/2010/main" val="72329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7577"/>
            <a:ext cx="9144000" cy="515155"/>
          </a:xfrm>
        </p:spPr>
        <p:txBody>
          <a:bodyPr>
            <a:normAutofit fontScale="90000"/>
          </a:bodyPr>
          <a:lstStyle/>
          <a:p>
            <a:endParaRPr lang="fa-IR" dirty="0"/>
          </a:p>
        </p:txBody>
      </p:sp>
      <p:sp>
        <p:nvSpPr>
          <p:cNvPr id="3" name="Subtitle 2"/>
          <p:cNvSpPr>
            <a:spLocks noGrp="1"/>
          </p:cNvSpPr>
          <p:nvPr>
            <p:ph type="subTitle" idx="1"/>
          </p:nvPr>
        </p:nvSpPr>
        <p:spPr>
          <a:xfrm>
            <a:off x="1524000" y="1378039"/>
            <a:ext cx="9144000" cy="3879761"/>
          </a:xfrm>
        </p:spPr>
        <p:txBody>
          <a:bodyPr>
            <a:normAutofit/>
          </a:bodyPr>
          <a:lstStyle/>
          <a:p>
            <a:r>
              <a:rPr lang="fa-IR" sz="4800" dirty="0">
                <a:solidFill>
                  <a:prstClr val="black"/>
                </a:solidFill>
                <a:latin typeface="Baskerville Old Face" panose="02020602080505020303" pitchFamily="18" charset="0"/>
                <a:cs typeface="B Arshia" panose="00000400000000000000" pitchFamily="2" charset="-78"/>
              </a:rPr>
              <a:t/>
            </a:r>
            <a:br>
              <a:rPr lang="fa-IR" sz="4800" dirty="0">
                <a:solidFill>
                  <a:prstClr val="black"/>
                </a:solidFill>
                <a:latin typeface="Baskerville Old Face" panose="02020602080505020303" pitchFamily="18" charset="0"/>
                <a:cs typeface="B Arshia" panose="00000400000000000000" pitchFamily="2" charset="-78"/>
              </a:rPr>
            </a:br>
            <a:r>
              <a:rPr lang="en-US" sz="4800" dirty="0">
                <a:solidFill>
                  <a:prstClr val="black"/>
                </a:solidFill>
                <a:latin typeface="Baskerville Old Face" panose="02020602080505020303" pitchFamily="18" charset="0"/>
                <a:cs typeface="B Arshia" panose="00000400000000000000" pitchFamily="2" charset="-78"/>
              </a:rPr>
              <a:t> The Effect of COVID-19 Vaccination on Reducing the Risk of Infection, Hospitalization, and Death in Isfahan Province, Iran </a:t>
            </a:r>
            <a:endParaRPr lang="fa-IR" sz="4800" dirty="0">
              <a:latin typeface="Baskerville Old Face" panose="02020602080505020303" pitchFamily="18" charset="0"/>
              <a:cs typeface="B Arshia" panose="00000400000000000000" pitchFamily="2" charset="-78"/>
            </a:endParaRPr>
          </a:p>
        </p:txBody>
      </p:sp>
    </p:spTree>
    <p:extLst>
      <p:ext uri="{BB962C8B-B14F-4D97-AF65-F5344CB8AC3E}">
        <p14:creationId xmlns:p14="http://schemas.microsoft.com/office/powerpoint/2010/main" val="2353945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55676"/>
          </a:xfrm>
        </p:spPr>
        <p:txBody>
          <a:bodyPr>
            <a:normAutofit fontScale="90000"/>
          </a:bodyPr>
          <a:lstStyle/>
          <a:p>
            <a:endParaRPr lang="fa-IR" dirty="0"/>
          </a:p>
        </p:txBody>
      </p:sp>
      <p:sp>
        <p:nvSpPr>
          <p:cNvPr id="3" name="Subtitle 2"/>
          <p:cNvSpPr>
            <a:spLocks noGrp="1"/>
          </p:cNvSpPr>
          <p:nvPr>
            <p:ph type="subTitle" idx="1"/>
          </p:nvPr>
        </p:nvSpPr>
        <p:spPr>
          <a:xfrm>
            <a:off x="1524000" y="1622738"/>
            <a:ext cx="9144000" cy="4597758"/>
          </a:xfrm>
        </p:spPr>
        <p:txBody>
          <a:bodyPr/>
          <a:lstStyle/>
          <a:p>
            <a:pPr marL="342900" indent="-342900" algn="r">
              <a:buFont typeface="Arial" panose="020B0604020202020204" pitchFamily="34" charset="0"/>
              <a:buChar char="•"/>
            </a:pPr>
            <a:r>
              <a:rPr lang="fa-IR" dirty="0" smtClean="0">
                <a:cs typeface="B Badr" panose="00000400000000000000" pitchFamily="2" charset="-78"/>
              </a:rPr>
              <a:t>درصد ابتلا و بستری و فوتی ها در هردو گروه واکسینه شده و واکسینه نشده اندازه گیری شد </a:t>
            </a:r>
          </a:p>
          <a:p>
            <a:pPr marL="342900" indent="-342900" algn="r">
              <a:buFont typeface="Arial" panose="020B0604020202020204" pitchFamily="34" charset="0"/>
              <a:buChar char="•"/>
            </a:pPr>
            <a:endParaRPr lang="fa-IR" dirty="0" smtClean="0">
              <a:cs typeface="B Badr" panose="00000400000000000000" pitchFamily="2" charset="-78"/>
            </a:endParaRPr>
          </a:p>
          <a:p>
            <a:pPr marL="342900" indent="-342900" algn="r">
              <a:buFont typeface="Arial" panose="020B0604020202020204" pitchFamily="34" charset="0"/>
              <a:buChar char="•"/>
            </a:pPr>
            <a:r>
              <a:rPr lang="en-US" dirty="0" smtClean="0">
                <a:cs typeface="B Badr" panose="00000400000000000000" pitchFamily="2" charset="-78"/>
              </a:rPr>
              <a:t>RR</a:t>
            </a:r>
            <a:r>
              <a:rPr lang="fa-IR" dirty="0" smtClean="0">
                <a:cs typeface="B Badr" panose="00000400000000000000" pitchFamily="2" charset="-78"/>
              </a:rPr>
              <a:t> (</a:t>
            </a:r>
            <a:r>
              <a:rPr lang="en-US" dirty="0" smtClean="0">
                <a:cs typeface="B Badr" panose="00000400000000000000" pitchFamily="2" charset="-78"/>
              </a:rPr>
              <a:t>relative risk</a:t>
            </a:r>
            <a:r>
              <a:rPr lang="fa-IR" dirty="0" smtClean="0">
                <a:cs typeface="B Badr" panose="00000400000000000000" pitchFamily="2" charset="-78"/>
              </a:rPr>
              <a:t>) ابتلا و بستری و فوتی برای هردو گروه برآورد شد</a:t>
            </a:r>
          </a:p>
          <a:p>
            <a:pPr marL="342900" indent="-342900" algn="r">
              <a:buFont typeface="Arial" panose="020B0604020202020204" pitchFamily="34" charset="0"/>
              <a:buChar char="•"/>
            </a:pPr>
            <a:endParaRPr lang="fa-IR" dirty="0" smtClean="0">
              <a:cs typeface="B Badr" panose="00000400000000000000" pitchFamily="2" charset="-78"/>
            </a:endParaRPr>
          </a:p>
          <a:p>
            <a:pPr marL="342900" indent="-342900" algn="r">
              <a:buFont typeface="Arial" panose="020B0604020202020204" pitchFamily="34" charset="0"/>
              <a:buChar char="•"/>
            </a:pPr>
            <a:r>
              <a:rPr lang="fa-IR" dirty="0" smtClean="0">
                <a:cs typeface="B Badr" panose="00000400000000000000" pitchFamily="2" charset="-78"/>
              </a:rPr>
              <a:t>بستری و فوتی های هردو گروه توسط تست </a:t>
            </a:r>
            <a:r>
              <a:rPr lang="en-US" dirty="0" smtClean="0">
                <a:cs typeface="B Badr" panose="00000400000000000000" pitchFamily="2" charset="-78"/>
              </a:rPr>
              <a:t>Chi-square</a:t>
            </a:r>
            <a:r>
              <a:rPr lang="fa-IR" dirty="0" smtClean="0">
                <a:cs typeface="B Badr" panose="00000400000000000000" pitchFamily="2" charset="-78"/>
              </a:rPr>
              <a:t> با یکدیگر مقایسه و از منحنی </a:t>
            </a:r>
            <a:r>
              <a:rPr lang="en-US" dirty="0" smtClean="0">
                <a:cs typeface="B Badr" panose="00000400000000000000" pitchFamily="2" charset="-78"/>
              </a:rPr>
              <a:t>Kaplan-</a:t>
            </a:r>
            <a:r>
              <a:rPr lang="en-US" dirty="0" err="1" smtClean="0">
                <a:cs typeface="B Badr" panose="00000400000000000000" pitchFamily="2" charset="-78"/>
              </a:rPr>
              <a:t>meyer</a:t>
            </a:r>
            <a:r>
              <a:rPr lang="fa-IR" dirty="0">
                <a:cs typeface="B Badr" panose="00000400000000000000" pitchFamily="2" charset="-78"/>
              </a:rPr>
              <a:t> </a:t>
            </a:r>
            <a:r>
              <a:rPr lang="fa-IR" dirty="0" smtClean="0">
                <a:cs typeface="B Badr" panose="00000400000000000000" pitchFamily="2" charset="-78"/>
              </a:rPr>
              <a:t>برای محاسبه ی فاصله متوسط بین تزریق واکسن و نتیجه (ابتلا و بستری و فوت) استفاده گردیده است.</a:t>
            </a:r>
          </a:p>
        </p:txBody>
      </p:sp>
    </p:spTree>
    <p:extLst>
      <p:ext uri="{BB962C8B-B14F-4D97-AF65-F5344CB8AC3E}">
        <p14:creationId xmlns:p14="http://schemas.microsoft.com/office/powerpoint/2010/main" val="1067179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4850"/>
            <a:ext cx="9144000" cy="734095"/>
          </a:xfrm>
        </p:spPr>
        <p:txBody>
          <a:bodyPr>
            <a:normAutofit fontScale="90000"/>
          </a:bodyPr>
          <a:lstStyle/>
          <a:p>
            <a:pPr algn="r"/>
            <a:r>
              <a:rPr lang="fa-IR" dirty="0" smtClean="0">
                <a:latin typeface="Arabic Typesetting" panose="03020402040406030203" pitchFamily="66" charset="-78"/>
                <a:cs typeface="Arabic Typesetting" panose="03020402040406030203" pitchFamily="66" charset="-78"/>
              </a:rPr>
              <a:t>نتایج :</a:t>
            </a:r>
            <a:endParaRPr lang="fa-IR" dirty="0">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a:xfrm>
            <a:off x="1524000" y="1378039"/>
            <a:ext cx="9144000" cy="5138670"/>
          </a:xfrm>
        </p:spPr>
        <p:txBody>
          <a:bodyPr/>
          <a:lstStyle/>
          <a:p>
            <a:pPr marL="342900" indent="-342900" algn="r">
              <a:buFont typeface="Arial" panose="020B0604020202020204" pitchFamily="34" charset="0"/>
              <a:buChar char="•"/>
            </a:pPr>
            <a:r>
              <a:rPr lang="fa-IR" dirty="0" smtClean="0">
                <a:cs typeface="B Badr" panose="00000400000000000000" pitchFamily="2" charset="-78"/>
              </a:rPr>
              <a:t>583434 نفر دوز دوم واکسن را از مارس 2020 تا 15 اوت 2021 دریافت کرده اند </a:t>
            </a:r>
          </a:p>
          <a:p>
            <a:pPr marL="342900" indent="-342900" algn="r">
              <a:buFont typeface="Wingdings" panose="05000000000000000000" pitchFamily="2" charset="2"/>
              <a:buChar char="Ø"/>
            </a:pPr>
            <a:r>
              <a:rPr lang="fa-IR" dirty="0" smtClean="0">
                <a:cs typeface="B Badr" panose="00000400000000000000" pitchFamily="2" charset="-78"/>
              </a:rPr>
              <a:t>سینوفارم 74% (433,403 نفر)</a:t>
            </a:r>
          </a:p>
          <a:p>
            <a:pPr marL="342900" indent="-342900" algn="r">
              <a:buFont typeface="Wingdings" panose="05000000000000000000" pitchFamily="2" charset="2"/>
              <a:buChar char="Ø"/>
            </a:pPr>
            <a:r>
              <a:rPr lang="fa-IR" dirty="0" smtClean="0">
                <a:cs typeface="B Badr" panose="00000400000000000000" pitchFamily="2" charset="-78"/>
              </a:rPr>
              <a:t>آسترازنکا 18/2%(106,027نفر)</a:t>
            </a:r>
          </a:p>
          <a:p>
            <a:pPr marL="342900" indent="-342900" algn="r">
              <a:buFont typeface="Wingdings" panose="05000000000000000000" pitchFamily="2" charset="2"/>
              <a:buChar char="Ø"/>
            </a:pPr>
            <a:r>
              <a:rPr lang="fa-IR" dirty="0" smtClean="0">
                <a:cs typeface="B Badr" panose="00000400000000000000" pitchFamily="2" charset="-78"/>
              </a:rPr>
              <a:t>اسپوتنیک 3/6% ( 21,216نفر)</a:t>
            </a:r>
          </a:p>
          <a:p>
            <a:pPr marL="342900" indent="-342900" algn="r">
              <a:buFont typeface="Wingdings" panose="05000000000000000000" pitchFamily="2" charset="2"/>
              <a:buChar char="Ø"/>
            </a:pPr>
            <a:r>
              <a:rPr lang="fa-IR" dirty="0" smtClean="0">
                <a:cs typeface="B Badr" panose="00000400000000000000" pitchFamily="2" charset="-78"/>
              </a:rPr>
              <a:t>برکت 3/9%(22,788نفر)</a:t>
            </a:r>
          </a:p>
          <a:p>
            <a:pPr marL="342900" indent="-342900" algn="r">
              <a:buFont typeface="Wingdings" panose="05000000000000000000" pitchFamily="2" charset="2"/>
              <a:buChar char="Ø"/>
            </a:pPr>
            <a:endParaRPr lang="fa-IR" dirty="0">
              <a:cs typeface="B Badr" panose="00000400000000000000" pitchFamily="2" charset="-78"/>
            </a:endParaRPr>
          </a:p>
          <a:p>
            <a:pPr marL="342900" indent="-342900" algn="r">
              <a:buFont typeface="Wingdings" panose="05000000000000000000" pitchFamily="2" charset="2"/>
              <a:buChar char="Ø"/>
            </a:pPr>
            <a:endParaRPr lang="fa-IR" dirty="0" smtClean="0">
              <a:cs typeface="B Badr" panose="00000400000000000000" pitchFamily="2" charset="-78"/>
            </a:endParaRPr>
          </a:p>
          <a:p>
            <a:pPr marL="342900" indent="-342900" algn="r">
              <a:buFont typeface="Arial" panose="020B0604020202020204" pitchFamily="34" charset="0"/>
              <a:buChar char="•"/>
            </a:pPr>
            <a:r>
              <a:rPr lang="fa-IR" dirty="0" smtClean="0">
                <a:cs typeface="B Badr" panose="00000400000000000000" pitchFamily="2" charset="-78"/>
              </a:rPr>
              <a:t> در مقابل، 2 میلیون و 551 هزار و 140 نفر از ساکنان استان اصفهان واکسن دریافت نکردند که در گروه کنترل قرار گرفتند.</a:t>
            </a:r>
          </a:p>
        </p:txBody>
      </p:sp>
    </p:spTree>
    <p:extLst>
      <p:ext uri="{BB962C8B-B14F-4D97-AF65-F5344CB8AC3E}">
        <p14:creationId xmlns:p14="http://schemas.microsoft.com/office/powerpoint/2010/main" val="4101463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81451"/>
            <a:ext cx="9144000" cy="654922"/>
          </a:xfrm>
        </p:spPr>
        <p:txBody>
          <a:bodyPr>
            <a:normAutofit fontScale="90000"/>
          </a:bodyPr>
          <a:lstStyle/>
          <a:p>
            <a:endParaRPr lang="fa-IR" dirty="0"/>
          </a:p>
        </p:txBody>
      </p:sp>
      <p:sp>
        <p:nvSpPr>
          <p:cNvPr id="3" name="Subtitle 2"/>
          <p:cNvSpPr>
            <a:spLocks noGrp="1"/>
          </p:cNvSpPr>
          <p:nvPr>
            <p:ph type="subTitle" idx="1"/>
          </p:nvPr>
        </p:nvSpPr>
        <p:spPr>
          <a:xfrm>
            <a:off x="1524000" y="1468191"/>
            <a:ext cx="9144000" cy="4481847"/>
          </a:xfrm>
        </p:spPr>
        <p:txBody>
          <a:bodyPr/>
          <a:lstStyle/>
          <a:p>
            <a:pPr algn="r"/>
            <a:r>
              <a:rPr lang="fa-IR" dirty="0" smtClean="0">
                <a:cs typeface="B Badr" panose="00000400000000000000" pitchFamily="2" charset="-78"/>
              </a:rPr>
              <a:t>میزان بروز بیماری دو هفته پس از دریافت اولین دوز مورد ارزیابی قرار گرفت.</a:t>
            </a:r>
          </a:p>
          <a:p>
            <a:pPr algn="r"/>
            <a:endParaRPr lang="fa-IR" dirty="0" smtClean="0">
              <a:cs typeface="B Badr" panose="00000400000000000000" pitchFamily="2" charset="-78"/>
            </a:endParaRPr>
          </a:p>
          <a:p>
            <a:pPr algn="r"/>
            <a:r>
              <a:rPr lang="fa-IR" dirty="0" smtClean="0">
                <a:cs typeface="B Badr" panose="00000400000000000000" pitchFamily="2" charset="-78"/>
              </a:rPr>
              <a:t> از 324196 نفری که اولین دوز را دریافت کردند، پس از دو هفته، 4234 نفر (3/1%) </a:t>
            </a:r>
            <a:r>
              <a:rPr lang="en-US" dirty="0" smtClean="0">
                <a:cs typeface="B Badr" panose="00000400000000000000" pitchFamily="2" charset="-78"/>
              </a:rPr>
              <a:t>PCR </a:t>
            </a:r>
            <a:r>
              <a:rPr lang="fa-IR" dirty="0" smtClean="0">
                <a:cs typeface="B Badr" panose="00000400000000000000" pitchFamily="2" charset="-78"/>
              </a:rPr>
              <a:t>مثبت داشتند که از این تعداد 3460 نفر افراد مسن بودند. </a:t>
            </a:r>
          </a:p>
          <a:p>
            <a:pPr algn="r"/>
            <a:endParaRPr lang="fa-IR" dirty="0" smtClean="0">
              <a:cs typeface="B Badr" panose="00000400000000000000" pitchFamily="2" charset="-78"/>
            </a:endParaRPr>
          </a:p>
          <a:p>
            <a:pPr algn="r"/>
            <a:r>
              <a:rPr lang="fa-IR" dirty="0" smtClean="0">
                <a:cs typeface="B Badr" panose="00000400000000000000" pitchFamily="2" charset="-78"/>
              </a:rPr>
              <a:t>مقایسه بروز، بستری و مرگ (در هر 1000 نفر جمعیت)، دو هفته پس از دریافت اولین دوز نشان داد که بستری شدن و مرگ و میر در بین افراد واکسینه نشده به ترتیب 2.6 و 4 برابر بیشتر از همتایان واکسینه شده آنها بود</a:t>
            </a:r>
            <a:r>
              <a:rPr lang="en-US" dirty="0" smtClean="0">
                <a:cs typeface="B Badr" panose="00000400000000000000" pitchFamily="2" charset="-78"/>
              </a:rPr>
              <a:t>.</a:t>
            </a:r>
            <a:endParaRPr lang="fa-IR" dirty="0">
              <a:cs typeface="B Badr" panose="00000400000000000000" pitchFamily="2" charset="-78"/>
            </a:endParaRPr>
          </a:p>
        </p:txBody>
      </p:sp>
    </p:spTree>
    <p:extLst>
      <p:ext uri="{BB962C8B-B14F-4D97-AF65-F5344CB8AC3E}">
        <p14:creationId xmlns:p14="http://schemas.microsoft.com/office/powerpoint/2010/main" val="890464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066098" y="2324660"/>
            <a:ext cx="10059804" cy="3353268"/>
          </a:xfrm>
          <a:prstGeom prst="rect">
            <a:avLst/>
          </a:prstGeom>
        </p:spPr>
      </p:pic>
    </p:spTree>
    <p:extLst>
      <p:ext uri="{BB962C8B-B14F-4D97-AF65-F5344CB8AC3E}">
        <p14:creationId xmlns:p14="http://schemas.microsoft.com/office/powerpoint/2010/main" val="2455831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233853" y="901521"/>
            <a:ext cx="9724293" cy="5275442"/>
          </a:xfrm>
          <a:prstGeom prst="rect">
            <a:avLst/>
          </a:prstGeom>
        </p:spPr>
      </p:pic>
    </p:spTree>
    <p:extLst>
      <p:ext uri="{BB962C8B-B14F-4D97-AF65-F5344CB8AC3E}">
        <p14:creationId xmlns:p14="http://schemas.microsoft.com/office/powerpoint/2010/main" val="1650113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142308" y="2076975"/>
            <a:ext cx="9907383" cy="3848637"/>
          </a:xfrm>
          <a:prstGeom prst="rect">
            <a:avLst/>
          </a:prstGeom>
        </p:spPr>
      </p:pic>
    </p:spTree>
    <p:extLst>
      <p:ext uri="{BB962C8B-B14F-4D97-AF65-F5344CB8AC3E}">
        <p14:creationId xmlns:p14="http://schemas.microsoft.com/office/powerpoint/2010/main" val="1735076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838200" y="365125"/>
            <a:ext cx="10515600" cy="5674803"/>
          </a:xfrm>
          <a:prstGeom prst="rect">
            <a:avLst/>
          </a:prstGeom>
        </p:spPr>
      </p:pic>
    </p:spTree>
    <p:extLst>
      <p:ext uri="{BB962C8B-B14F-4D97-AF65-F5344CB8AC3E}">
        <p14:creationId xmlns:p14="http://schemas.microsoft.com/office/powerpoint/2010/main" val="4246055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3365"/>
          </a:xfrm>
        </p:spPr>
        <p:txBody>
          <a:bodyPr>
            <a:normAutofit fontScale="90000"/>
          </a:bodyPr>
          <a:lstStyle/>
          <a:p>
            <a:endParaRPr lang="fa-IR" dirty="0"/>
          </a:p>
        </p:txBody>
      </p:sp>
      <p:sp>
        <p:nvSpPr>
          <p:cNvPr id="3" name="Content Placeholder 2"/>
          <p:cNvSpPr>
            <a:spLocks noGrp="1"/>
          </p:cNvSpPr>
          <p:nvPr>
            <p:ph idx="1"/>
          </p:nvPr>
        </p:nvSpPr>
        <p:spPr>
          <a:xfrm>
            <a:off x="838200" y="1133341"/>
            <a:ext cx="10515600" cy="5043622"/>
          </a:xfrm>
        </p:spPr>
        <p:txBody>
          <a:bodyPr>
            <a:normAutofit/>
          </a:bodyPr>
          <a:lstStyle/>
          <a:p>
            <a:r>
              <a:rPr lang="fa-IR" dirty="0" smtClean="0">
                <a:cs typeface="B Badr" panose="00000400000000000000" pitchFamily="2" charset="-78"/>
              </a:rPr>
              <a:t>این مطالعه نشان میدهد که در افراد واکسینه نشده میزان عفونت , بستری  و مرگ به ترتیب :69/7 و12/1 و 1/04 به ازای هر 1000 نفر میباشد </a:t>
            </a:r>
          </a:p>
          <a:p>
            <a:r>
              <a:rPr lang="fa-IR" dirty="0">
                <a:cs typeface="B Badr" panose="00000400000000000000" pitchFamily="2" charset="-78"/>
              </a:rPr>
              <a:t>از سوی دیگر، دو هفته پس از دریافت دوز دوم، این نرخ ها به ترتیب </a:t>
            </a:r>
            <a:r>
              <a:rPr lang="fa-IR" dirty="0" smtClean="0">
                <a:cs typeface="B Badr" panose="00000400000000000000" pitchFamily="2" charset="-78"/>
              </a:rPr>
              <a:t>3/9، 1/08 </a:t>
            </a:r>
            <a:r>
              <a:rPr lang="fa-IR" dirty="0">
                <a:cs typeface="B Badr" panose="00000400000000000000" pitchFamily="2" charset="-78"/>
              </a:rPr>
              <a:t>و </a:t>
            </a:r>
            <a:r>
              <a:rPr lang="fa-IR" dirty="0" smtClean="0">
                <a:cs typeface="B Badr" panose="00000400000000000000" pitchFamily="2" charset="-78"/>
              </a:rPr>
              <a:t>0/09 </a:t>
            </a:r>
            <a:r>
              <a:rPr lang="fa-IR" dirty="0">
                <a:cs typeface="B Badr" panose="00000400000000000000" pitchFamily="2" charset="-78"/>
              </a:rPr>
              <a:t>بود که نشان دهنده کاهش </a:t>
            </a:r>
            <a:r>
              <a:rPr lang="en-US" dirty="0">
                <a:cs typeface="B Badr" panose="00000400000000000000" pitchFamily="2" charset="-78"/>
              </a:rPr>
              <a:t>RR </a:t>
            </a:r>
            <a:r>
              <a:rPr lang="fa-IR" dirty="0">
                <a:cs typeface="B Badr" panose="00000400000000000000" pitchFamily="2" charset="-78"/>
              </a:rPr>
              <a:t>به میزان 94.4، 91.7 و 91.3 درصد برای عفونت، بستری شدن در بیمارستان و مرگ </a:t>
            </a:r>
            <a:r>
              <a:rPr lang="fa-IR" dirty="0" smtClean="0">
                <a:cs typeface="B Badr" panose="00000400000000000000" pitchFamily="2" charset="-78"/>
              </a:rPr>
              <a:t>درافراد </a:t>
            </a:r>
            <a:r>
              <a:rPr lang="fa-IR" dirty="0">
                <a:cs typeface="B Badr" panose="00000400000000000000" pitchFamily="2" charset="-78"/>
              </a:rPr>
              <a:t>واکسینه شده </a:t>
            </a:r>
            <a:r>
              <a:rPr lang="fa-IR" dirty="0" smtClean="0">
                <a:cs typeface="B Badr" panose="00000400000000000000" pitchFamily="2" charset="-78"/>
              </a:rPr>
              <a:t>است.</a:t>
            </a:r>
          </a:p>
          <a:p>
            <a:endParaRPr lang="fa-IR" dirty="0">
              <a:cs typeface="B Badr" panose="00000400000000000000" pitchFamily="2" charset="-78"/>
            </a:endParaRPr>
          </a:p>
        </p:txBody>
      </p:sp>
    </p:spTree>
    <p:extLst>
      <p:ext uri="{BB962C8B-B14F-4D97-AF65-F5344CB8AC3E}">
        <p14:creationId xmlns:p14="http://schemas.microsoft.com/office/powerpoint/2010/main" val="2762350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45829"/>
          </a:xfrm>
        </p:spPr>
        <p:txBody>
          <a:bodyPr>
            <a:normAutofit fontScale="90000"/>
          </a:bodyPr>
          <a:lstStyle/>
          <a:p>
            <a:endParaRPr lang="fa-IR" dirty="0"/>
          </a:p>
        </p:txBody>
      </p:sp>
      <p:sp>
        <p:nvSpPr>
          <p:cNvPr id="3" name="Subtitle 2"/>
          <p:cNvSpPr>
            <a:spLocks noGrp="1"/>
          </p:cNvSpPr>
          <p:nvPr>
            <p:ph type="subTitle" idx="1"/>
          </p:nvPr>
        </p:nvSpPr>
        <p:spPr>
          <a:xfrm>
            <a:off x="1524000" y="1635617"/>
            <a:ext cx="9144000" cy="4250028"/>
          </a:xfrm>
        </p:spPr>
        <p:txBody>
          <a:bodyPr/>
          <a:lstStyle/>
          <a:p>
            <a:pPr marL="228600" lvl="0" indent="-228600" algn="r">
              <a:buFont typeface="Arial" panose="020B0604020202020204" pitchFamily="34" charset="0"/>
              <a:buChar char="•"/>
            </a:pPr>
            <a:r>
              <a:rPr lang="fa-IR" sz="2800" dirty="0">
                <a:solidFill>
                  <a:prstClr val="black"/>
                </a:solidFill>
                <a:cs typeface="B Badr" panose="00000400000000000000" pitchFamily="2" charset="-78"/>
              </a:rPr>
              <a:t>یافته های مطالعه حاضر در مورد کاهش </a:t>
            </a:r>
            <a:r>
              <a:rPr lang="en-US" sz="2800" dirty="0">
                <a:solidFill>
                  <a:prstClr val="black"/>
                </a:solidFill>
                <a:cs typeface="B Badr" panose="00000400000000000000" pitchFamily="2" charset="-78"/>
              </a:rPr>
              <a:t>RR </a:t>
            </a:r>
            <a:r>
              <a:rPr lang="fa-IR" sz="2800" dirty="0">
                <a:solidFill>
                  <a:prstClr val="black"/>
                </a:solidFill>
                <a:cs typeface="B Badr" panose="00000400000000000000" pitchFamily="2" charset="-78"/>
              </a:rPr>
              <a:t>مشابه مطالعه ای است که در شیلی بر روی واکسن های غیرفعال انجام شده است. در مطالعه آنها، اثربخشی واکسن ها در پیشگیری از عفونت و کاهش بستری شدن در بیمارستان و مرگ و میر 65/9، 87/5 و 86/3 درصد گزارش شده است</a:t>
            </a:r>
            <a:r>
              <a:rPr lang="fa-IR" sz="2800" dirty="0" smtClean="0">
                <a:solidFill>
                  <a:prstClr val="black"/>
                </a:solidFill>
                <a:cs typeface="B Badr" panose="00000400000000000000" pitchFamily="2" charset="-78"/>
              </a:rPr>
              <a:t>.</a:t>
            </a:r>
          </a:p>
          <a:p>
            <a:pPr marL="228600" lvl="0" indent="-228600" algn="r">
              <a:buFont typeface="Arial" panose="020B0604020202020204" pitchFamily="34" charset="0"/>
              <a:buChar char="•"/>
            </a:pPr>
            <a:endParaRPr lang="fa-IR" sz="2800" dirty="0">
              <a:solidFill>
                <a:prstClr val="black"/>
              </a:solidFill>
              <a:cs typeface="B Badr" panose="00000400000000000000" pitchFamily="2" charset="-78"/>
            </a:endParaRPr>
          </a:p>
          <a:p>
            <a:pPr marL="228600" lvl="0" indent="-228600" algn="r">
              <a:buFont typeface="Arial" panose="020B0604020202020204" pitchFamily="34" charset="0"/>
              <a:buChar char="•"/>
            </a:pPr>
            <a:endParaRPr lang="fa-IR" sz="2800" dirty="0">
              <a:solidFill>
                <a:prstClr val="black"/>
              </a:solidFill>
              <a:cs typeface="B Badr" panose="00000400000000000000" pitchFamily="2" charset="-78"/>
            </a:endParaRPr>
          </a:p>
          <a:p>
            <a:pPr marL="228600" lvl="0" indent="-228600" algn="r">
              <a:buFont typeface="Arial" panose="020B0604020202020204" pitchFamily="34" charset="0"/>
              <a:buChar char="•"/>
            </a:pPr>
            <a:r>
              <a:rPr lang="fa-IR" sz="2800" dirty="0">
                <a:solidFill>
                  <a:prstClr val="black"/>
                </a:solidFill>
                <a:cs typeface="B Badr" panose="00000400000000000000" pitchFamily="2" charset="-78"/>
              </a:rPr>
              <a:t> علاوه بر این، در برزیل اثربخشی 100٪ در برابر عفونت شدید </a:t>
            </a:r>
            <a:r>
              <a:rPr lang="en-US" sz="2800" dirty="0">
                <a:solidFill>
                  <a:prstClr val="black"/>
                </a:solidFill>
                <a:cs typeface="B Badr" panose="00000400000000000000" pitchFamily="2" charset="-78"/>
              </a:rPr>
              <a:t>COVID-19 </a:t>
            </a:r>
            <a:r>
              <a:rPr lang="fa-IR" sz="2800" dirty="0">
                <a:solidFill>
                  <a:prstClr val="black"/>
                </a:solidFill>
                <a:cs typeface="B Badr" panose="00000400000000000000" pitchFamily="2" charset="-78"/>
              </a:rPr>
              <a:t>گزارش شده است.</a:t>
            </a:r>
          </a:p>
          <a:p>
            <a:endParaRPr lang="fa-IR" dirty="0"/>
          </a:p>
        </p:txBody>
      </p:sp>
    </p:spTree>
    <p:extLst>
      <p:ext uri="{BB962C8B-B14F-4D97-AF65-F5344CB8AC3E}">
        <p14:creationId xmlns:p14="http://schemas.microsoft.com/office/powerpoint/2010/main" val="3692203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0030"/>
          </a:xfrm>
        </p:spPr>
        <p:txBody>
          <a:bodyPr>
            <a:normAutofit fontScale="90000"/>
          </a:bodyPr>
          <a:lstStyle/>
          <a:p>
            <a:endParaRPr lang="fa-IR" dirty="0"/>
          </a:p>
        </p:txBody>
      </p:sp>
      <p:sp>
        <p:nvSpPr>
          <p:cNvPr id="3" name="Content Placeholder 2"/>
          <p:cNvSpPr>
            <a:spLocks noGrp="1"/>
          </p:cNvSpPr>
          <p:nvPr>
            <p:ph idx="1"/>
          </p:nvPr>
        </p:nvSpPr>
        <p:spPr>
          <a:xfrm>
            <a:off x="838200" y="1171977"/>
            <a:ext cx="10515600" cy="5004986"/>
          </a:xfrm>
        </p:spPr>
        <p:txBody>
          <a:bodyPr>
            <a:noAutofit/>
          </a:bodyPr>
          <a:lstStyle/>
          <a:p>
            <a:r>
              <a:rPr lang="fa-IR" sz="2400" dirty="0" smtClean="0">
                <a:cs typeface="B Badr" panose="00000400000000000000" pitchFamily="2" charset="-78"/>
              </a:rPr>
              <a:t>یکی از مشکلات در این مطالعه عدم انجام تست </a:t>
            </a:r>
            <a:r>
              <a:rPr lang="en-US" sz="2400" dirty="0" smtClean="0">
                <a:cs typeface="B Badr" panose="00000400000000000000" pitchFamily="2" charset="-78"/>
              </a:rPr>
              <a:t>PCR</a:t>
            </a:r>
            <a:r>
              <a:rPr lang="fa-IR" sz="2400" dirty="0" smtClean="0">
                <a:cs typeface="B Badr" panose="00000400000000000000" pitchFamily="2" charset="-78"/>
              </a:rPr>
              <a:t> برای افراد بدون علامت و یا باعلائم خفیف بود که میتواند محاسبه ی دقیق میزان عفونت را دچار خطا نماید.</a:t>
            </a:r>
          </a:p>
          <a:p>
            <a:endParaRPr lang="fa-IR" sz="2400" dirty="0" smtClean="0">
              <a:cs typeface="B Badr" panose="00000400000000000000" pitchFamily="2" charset="-78"/>
            </a:endParaRPr>
          </a:p>
          <a:p>
            <a:r>
              <a:rPr lang="fa-IR" sz="2400" dirty="0" smtClean="0">
                <a:cs typeface="B Badr" panose="00000400000000000000" pitchFamily="2" charset="-78"/>
              </a:rPr>
              <a:t>همچنین تغییرات مداوم در سیاست های مربوط به تست </a:t>
            </a:r>
            <a:r>
              <a:rPr lang="en-US" sz="2400" dirty="0" smtClean="0">
                <a:cs typeface="B Badr" panose="00000400000000000000" pitchFamily="2" charset="-78"/>
              </a:rPr>
              <a:t>PCR</a:t>
            </a:r>
            <a:r>
              <a:rPr lang="fa-IR" sz="2400" dirty="0">
                <a:cs typeface="B Badr" panose="00000400000000000000" pitchFamily="2" charset="-78"/>
              </a:rPr>
              <a:t> </a:t>
            </a:r>
            <a:r>
              <a:rPr lang="fa-IR" sz="2400" dirty="0" smtClean="0">
                <a:cs typeface="B Badr" panose="00000400000000000000" pitchFamily="2" charset="-78"/>
              </a:rPr>
              <a:t>(برای </a:t>
            </a:r>
            <a:r>
              <a:rPr lang="fa-IR" sz="2400" dirty="0">
                <a:cs typeface="B Badr" panose="00000400000000000000" pitchFamily="2" charset="-78"/>
              </a:rPr>
              <a:t>مدتی، بستگان بدون علامت بیماران مجبور به انجام آزمایش </a:t>
            </a:r>
            <a:r>
              <a:rPr lang="en-US" sz="2400" dirty="0">
                <a:cs typeface="B Badr" panose="00000400000000000000" pitchFamily="2" charset="-78"/>
              </a:rPr>
              <a:t>PCR </a:t>
            </a:r>
            <a:r>
              <a:rPr lang="fa-IR" sz="2400" dirty="0">
                <a:cs typeface="B Badr" panose="00000400000000000000" pitchFamily="2" charset="-78"/>
              </a:rPr>
              <a:t>بودند و گاهی اوقات فقط موارد پرخطر نیاز به انجام آزمایش </a:t>
            </a:r>
            <a:r>
              <a:rPr lang="en-US" sz="2400" dirty="0">
                <a:cs typeface="B Badr" panose="00000400000000000000" pitchFamily="2" charset="-78"/>
              </a:rPr>
              <a:t>PCR </a:t>
            </a:r>
            <a:r>
              <a:rPr lang="fa-IR" sz="2400" dirty="0" smtClean="0">
                <a:cs typeface="B Badr" panose="00000400000000000000" pitchFamily="2" charset="-78"/>
              </a:rPr>
              <a:t>داشتند)از دیگر مشکلات میباشد.</a:t>
            </a:r>
          </a:p>
          <a:p>
            <a:endParaRPr lang="fa-IR" sz="2400" dirty="0" smtClean="0">
              <a:cs typeface="B Badr" panose="00000400000000000000" pitchFamily="2" charset="-78"/>
            </a:endParaRPr>
          </a:p>
          <a:p>
            <a:r>
              <a:rPr lang="fa-IR" sz="2400" dirty="0" smtClean="0">
                <a:cs typeface="B Badr" panose="00000400000000000000" pitchFamily="2" charset="-78"/>
              </a:rPr>
              <a:t>از مشکلات دیگری که مطالعه را تحت تاثیر قرار میدهد تفاوت در انواع و سرعت واکسیناسیون و پیدایش سویه های جدید مقاوم به واکسن میباشد. </a:t>
            </a:r>
          </a:p>
          <a:p>
            <a:endParaRPr lang="fa-IR" sz="2400" dirty="0" smtClean="0">
              <a:cs typeface="B Badr" panose="00000400000000000000" pitchFamily="2" charset="-78"/>
            </a:endParaRPr>
          </a:p>
          <a:p>
            <a:r>
              <a:rPr lang="fa-IR" sz="2400" dirty="0" smtClean="0">
                <a:cs typeface="B Badr" panose="00000400000000000000" pitchFamily="2" charset="-78"/>
              </a:rPr>
              <a:t>همچنین تزریق واکسن های غیر فعال که حداکثر ایمنی شان 3 هفته پس از تزریق ایجاد میشود در اواخر این مطالعه سرعت یافت که تخمین صحیح کیفیت واکسن را مشکل میکرد.</a:t>
            </a:r>
          </a:p>
          <a:p>
            <a:endParaRPr lang="fa-IR" sz="2400" dirty="0">
              <a:cs typeface="B Badr" panose="00000400000000000000" pitchFamily="2" charset="-78"/>
            </a:endParaRPr>
          </a:p>
        </p:txBody>
      </p:sp>
    </p:spTree>
    <p:extLst>
      <p:ext uri="{BB962C8B-B14F-4D97-AF65-F5344CB8AC3E}">
        <p14:creationId xmlns:p14="http://schemas.microsoft.com/office/powerpoint/2010/main" val="3626926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4161"/>
          </a:xfrm>
        </p:spPr>
        <p:txBody>
          <a:bodyPr>
            <a:normAutofit fontScale="90000"/>
          </a:bodyPr>
          <a:lstStyle/>
          <a:p>
            <a:endParaRPr lang="fa-IR" dirty="0"/>
          </a:p>
        </p:txBody>
      </p:sp>
      <p:sp>
        <p:nvSpPr>
          <p:cNvPr id="3" name="Subtitle 2"/>
          <p:cNvSpPr>
            <a:spLocks noGrp="1"/>
          </p:cNvSpPr>
          <p:nvPr>
            <p:ph type="subTitle" idx="1"/>
          </p:nvPr>
        </p:nvSpPr>
        <p:spPr>
          <a:xfrm>
            <a:off x="1524000" y="1712890"/>
            <a:ext cx="9144000" cy="3544910"/>
          </a:xfrm>
        </p:spPr>
        <p:txBody>
          <a:bodyPr>
            <a:normAutofit/>
          </a:bodyPr>
          <a:lstStyle/>
          <a:p>
            <a:pPr algn="r"/>
            <a:r>
              <a:rPr lang="fa-IR" dirty="0">
                <a:cs typeface="B Badr" panose="00000400000000000000" pitchFamily="2" charset="-78"/>
              </a:rPr>
              <a:t>واکسیناسیون موثرترین  روش پیشنهادی برای پایان پاندمی </a:t>
            </a:r>
            <a:r>
              <a:rPr lang="en-US" dirty="0" smtClean="0">
                <a:cs typeface="B Badr" panose="00000400000000000000" pitchFamily="2" charset="-78"/>
              </a:rPr>
              <a:t>covid-19</a:t>
            </a:r>
            <a:endParaRPr lang="fa-IR" dirty="0" smtClean="0">
              <a:cs typeface="B Badr" panose="00000400000000000000" pitchFamily="2" charset="-78"/>
            </a:endParaRPr>
          </a:p>
          <a:p>
            <a:pPr algn="r"/>
            <a:endParaRPr lang="fa-IR" dirty="0" smtClean="0">
              <a:cs typeface="B Badr" panose="00000400000000000000" pitchFamily="2" charset="-78"/>
            </a:endParaRPr>
          </a:p>
          <a:p>
            <a:pPr algn="r"/>
            <a:r>
              <a:rPr lang="fa-IR" dirty="0" smtClean="0">
                <a:cs typeface="B Badr" panose="00000400000000000000" pitchFamily="2" charset="-78"/>
              </a:rPr>
              <a:t>تخمین جمعیت برای واکسیناسیون تا رسیدن به ایمنی جمعی : بستگی به </a:t>
            </a:r>
            <a:r>
              <a:rPr lang="en-US" dirty="0" smtClean="0">
                <a:cs typeface="B Badr" panose="00000400000000000000" pitchFamily="2" charset="-78"/>
              </a:rPr>
              <a:t>R0</a:t>
            </a:r>
            <a:endParaRPr lang="fa-IR" dirty="0" smtClean="0">
              <a:cs typeface="B Badr" panose="00000400000000000000" pitchFamily="2" charset="-78"/>
            </a:endParaRPr>
          </a:p>
          <a:p>
            <a:pPr algn="r"/>
            <a:endParaRPr lang="fa-IR" dirty="0" smtClean="0">
              <a:cs typeface="B Badr" panose="00000400000000000000" pitchFamily="2" charset="-78"/>
            </a:endParaRPr>
          </a:p>
          <a:p>
            <a:pPr algn="r"/>
            <a:r>
              <a:rPr lang="fa-IR" dirty="0" smtClean="0">
                <a:cs typeface="B Badr" panose="00000400000000000000" pitchFamily="2" charset="-78"/>
              </a:rPr>
              <a:t>واریانت ووهان = برآورد اولیه واکسیناسیون 60 تا 80 درصد جمعیت</a:t>
            </a:r>
          </a:p>
          <a:p>
            <a:pPr algn="r"/>
            <a:endParaRPr lang="fa-IR" dirty="0" smtClean="0">
              <a:cs typeface="B Badr" panose="00000400000000000000" pitchFamily="2" charset="-78"/>
            </a:endParaRPr>
          </a:p>
          <a:p>
            <a:pPr algn="r"/>
            <a:r>
              <a:rPr lang="fa-IR" dirty="0" smtClean="0">
                <a:cs typeface="B Badr" panose="00000400000000000000" pitchFamily="2" charset="-78"/>
              </a:rPr>
              <a:t>واریانت دلتا =قدرت انتقال بالاتر با </a:t>
            </a:r>
            <a:r>
              <a:rPr lang="en-US" dirty="0" smtClean="0">
                <a:cs typeface="B Badr" panose="00000400000000000000" pitchFamily="2" charset="-78"/>
              </a:rPr>
              <a:t>R0=5-8</a:t>
            </a:r>
            <a:r>
              <a:rPr lang="fa-IR" dirty="0" smtClean="0">
                <a:cs typeface="B Badr" panose="00000400000000000000" pitchFamily="2" charset="-78"/>
              </a:rPr>
              <a:t> که 60% بیشتر از سویه ی آلفا بوده است برآورد اولیه بیش از 85 درصد جمعیت</a:t>
            </a:r>
            <a:endParaRPr lang="fa-IR" dirty="0">
              <a:cs typeface="B Badr" panose="00000400000000000000" pitchFamily="2" charset="-78"/>
            </a:endParaRPr>
          </a:p>
        </p:txBody>
      </p:sp>
    </p:spTree>
    <p:extLst>
      <p:ext uri="{BB962C8B-B14F-4D97-AF65-F5344CB8AC3E}">
        <p14:creationId xmlns:p14="http://schemas.microsoft.com/office/powerpoint/2010/main" val="1187593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sz="2400" dirty="0" smtClean="0">
                <a:cs typeface="B Badr" panose="00000400000000000000" pitchFamily="2" charset="-78"/>
              </a:rPr>
              <a:t>این مطالعه یکی از اولین مطالعات در نوع خود در سطح استان بوده است </a:t>
            </a:r>
          </a:p>
          <a:p>
            <a:endParaRPr lang="fa-IR" sz="2400" dirty="0" smtClean="0">
              <a:cs typeface="B Badr" panose="00000400000000000000" pitchFamily="2" charset="-78"/>
            </a:endParaRPr>
          </a:p>
          <a:p>
            <a:endParaRPr lang="fa-IR" sz="2400" dirty="0" smtClean="0">
              <a:cs typeface="B Badr" panose="00000400000000000000" pitchFamily="2" charset="-78"/>
            </a:endParaRPr>
          </a:p>
          <a:p>
            <a:r>
              <a:rPr lang="fa-IR" sz="2400" dirty="0" smtClean="0">
                <a:cs typeface="B Badr" panose="00000400000000000000" pitchFamily="2" charset="-78"/>
              </a:rPr>
              <a:t>همچنین باید در نظر داشت اطلاعات این مطالعه از منابعی به دست آمده است که این منابع برای چنین استفاده هایی طراحی نشده اند. در ایران سیستم الکترونیکی جمع آوری اطلاعات یک سیستم نوپا میباشد که نیاز به اصلاح و تکمیل شدن دارد چزاکه بسیاری از افراد واکسینه شده افراد مسن و با ریسک بالا بودند که اطلاعاتی درباره ی بیماری زمینه ای آنها و اطلاعات دموگرافیک در این سیستم وجود نداشت.</a:t>
            </a:r>
            <a:endParaRPr lang="fa-IR" sz="2400" dirty="0">
              <a:cs typeface="B Badr" panose="00000400000000000000" pitchFamily="2" charset="-78"/>
            </a:endParaRPr>
          </a:p>
        </p:txBody>
      </p:sp>
    </p:spTree>
    <p:extLst>
      <p:ext uri="{BB962C8B-B14F-4D97-AF65-F5344CB8AC3E}">
        <p14:creationId xmlns:p14="http://schemas.microsoft.com/office/powerpoint/2010/main" val="9451481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indent="0" algn="ctr">
              <a:buNone/>
            </a:pPr>
            <a:r>
              <a:rPr lang="fa-IR" b="1" dirty="0">
                <a:cs typeface="B Badr" panose="00000400000000000000" pitchFamily="2" charset="-78"/>
              </a:rPr>
              <a:t>در نهایت مهم این است که این مطالعه تأثیر کلی همه واکسن‌هایی را که تاکنون در پیشگیری از عفونت، بستری شدن در بیمارستان و مرگ استفاده شده است، نشان می‌دهد. با توجه به پیشرفت سریع </a:t>
            </a:r>
            <a:r>
              <a:rPr lang="fa-IR" b="1" dirty="0" smtClean="0">
                <a:cs typeface="B Badr" panose="00000400000000000000" pitchFamily="2" charset="-78"/>
              </a:rPr>
              <a:t>واکسیناسیون ، تکرار </a:t>
            </a:r>
            <a:r>
              <a:rPr lang="fa-IR" b="1" dirty="0">
                <a:cs typeface="B Badr" panose="00000400000000000000" pitchFamily="2" charset="-78"/>
              </a:rPr>
              <a:t>دوره ای چنین </a:t>
            </a:r>
            <a:r>
              <a:rPr lang="fa-IR" b="1" dirty="0" smtClean="0">
                <a:cs typeface="B Badr" panose="00000400000000000000" pitchFamily="2" charset="-78"/>
              </a:rPr>
              <a:t>مطالعاتی </a:t>
            </a:r>
            <a:r>
              <a:rPr lang="fa-IR" b="1" dirty="0">
                <a:cs typeface="B Badr" panose="00000400000000000000" pitchFamily="2" charset="-78"/>
              </a:rPr>
              <a:t>می تواند تحلیل های جامع تری را برای هدایت سیاست گذاران بهداشتی برای تصمیم گیری ارائه </a:t>
            </a:r>
            <a:r>
              <a:rPr lang="fa-IR" b="1" dirty="0" smtClean="0">
                <a:cs typeface="B Badr" panose="00000400000000000000" pitchFamily="2" charset="-78"/>
              </a:rPr>
              <a:t>دهد.</a:t>
            </a:r>
            <a:endParaRPr lang="fa-IR" b="1" dirty="0">
              <a:cs typeface="B Badr" panose="00000400000000000000" pitchFamily="2" charset="-78"/>
            </a:endParaRPr>
          </a:p>
        </p:txBody>
      </p:sp>
    </p:spTree>
    <p:extLst>
      <p:ext uri="{BB962C8B-B14F-4D97-AF65-F5344CB8AC3E}">
        <p14:creationId xmlns:p14="http://schemas.microsoft.com/office/powerpoint/2010/main" val="4119906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8146" y="2723581"/>
            <a:ext cx="9812302" cy="707886"/>
          </a:xfrm>
          <a:prstGeom prst="rect">
            <a:avLst/>
          </a:prstGeom>
        </p:spPr>
        <p:txBody>
          <a:bodyPr wrap="none">
            <a:spAutoFit/>
          </a:bodyPr>
          <a:lstStyle/>
          <a:p>
            <a:r>
              <a:rPr lang="en-US" sz="4000" dirty="0">
                <a:latin typeface="Segoe Print" panose="02000600000000000000" pitchFamily="2" charset="0"/>
              </a:rPr>
              <a:t>Thanks for your attention and </a:t>
            </a:r>
            <a:r>
              <a:rPr lang="en-US" sz="4000" dirty="0" smtClean="0">
                <a:latin typeface="Segoe Print" panose="02000600000000000000" pitchFamily="2" charset="0"/>
              </a:rPr>
              <a:t>time!</a:t>
            </a:r>
            <a:endParaRPr lang="fa-IR" sz="4000" dirty="0">
              <a:latin typeface="Segoe Print" panose="02000600000000000000" pitchFamily="2" charset="0"/>
            </a:endParaRPr>
          </a:p>
        </p:txBody>
      </p:sp>
    </p:spTree>
    <p:extLst>
      <p:ext uri="{BB962C8B-B14F-4D97-AF65-F5344CB8AC3E}">
        <p14:creationId xmlns:p14="http://schemas.microsoft.com/office/powerpoint/2010/main" val="2592032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8403"/>
          </a:xfrm>
        </p:spPr>
        <p:txBody>
          <a:bodyPr>
            <a:normAutofit fontScale="90000"/>
          </a:bodyPr>
          <a:lstStyle/>
          <a:p>
            <a:endParaRPr lang="fa-IR" dirty="0"/>
          </a:p>
        </p:txBody>
      </p:sp>
      <p:sp>
        <p:nvSpPr>
          <p:cNvPr id="3" name="Subtitle 2"/>
          <p:cNvSpPr>
            <a:spLocks noGrp="1"/>
          </p:cNvSpPr>
          <p:nvPr>
            <p:ph type="subTitle" idx="1"/>
          </p:nvPr>
        </p:nvSpPr>
        <p:spPr>
          <a:xfrm>
            <a:off x="1524000" y="1532586"/>
            <a:ext cx="9144000" cy="4597758"/>
          </a:xfrm>
        </p:spPr>
        <p:txBody>
          <a:bodyPr>
            <a:normAutofit/>
          </a:bodyPr>
          <a:lstStyle/>
          <a:p>
            <a:pPr marL="342900" indent="-342900" algn="r">
              <a:buFont typeface="Arial" panose="020B0604020202020204" pitchFamily="34" charset="0"/>
              <a:buChar char="•"/>
            </a:pPr>
            <a:r>
              <a:rPr lang="fa-IR" dirty="0" smtClean="0">
                <a:cs typeface="B Badr" panose="00000400000000000000" pitchFamily="2" charset="-78"/>
              </a:rPr>
              <a:t>در مطالعه ای 14000 نفر از کارشناسان سلامت در شیکاگو واکسیناسیون کامل و از این تعداد </a:t>
            </a:r>
            <a:r>
              <a:rPr lang="fa-IR" dirty="0" smtClean="0">
                <a:solidFill>
                  <a:srgbClr val="FF0000"/>
                </a:solidFill>
                <a:cs typeface="B Badr" panose="00000400000000000000" pitchFamily="2" charset="-78"/>
              </a:rPr>
              <a:t>22</a:t>
            </a:r>
            <a:r>
              <a:rPr lang="fa-IR" dirty="0" smtClean="0">
                <a:cs typeface="B Badr" panose="00000400000000000000" pitchFamily="2" charset="-78"/>
              </a:rPr>
              <a:t> مورد بیمار با علائم خفیف یا بدون علامت </a:t>
            </a:r>
          </a:p>
          <a:p>
            <a:pPr marL="342900" indent="-342900" algn="r">
              <a:buFont typeface="Arial" panose="020B0604020202020204" pitchFamily="34" charset="0"/>
              <a:buChar char="•"/>
            </a:pPr>
            <a:endParaRPr lang="fa-IR" dirty="0" smtClean="0">
              <a:cs typeface="B Badr" panose="00000400000000000000" pitchFamily="2" charset="-78"/>
            </a:endParaRPr>
          </a:p>
          <a:p>
            <a:pPr marL="342900" indent="-342900" algn="r">
              <a:buFont typeface="Arial" panose="020B0604020202020204" pitchFamily="34" charset="0"/>
              <a:buChar char="•"/>
            </a:pPr>
            <a:r>
              <a:rPr lang="fa-IR" dirty="0" smtClean="0">
                <a:cs typeface="B Badr" panose="00000400000000000000" pitchFamily="2" charset="-78"/>
              </a:rPr>
              <a:t>  مطالعه دیگر بر روی متخصصان مراقبت های بهداشتی اسرائیلی </a:t>
            </a:r>
            <a:r>
              <a:rPr lang="fa-IR" dirty="0">
                <a:cs typeface="B Badr" panose="00000400000000000000" pitchFamily="2" charset="-78"/>
              </a:rPr>
              <a:t>:</a:t>
            </a:r>
            <a:r>
              <a:rPr lang="fa-IR" dirty="0" smtClean="0">
                <a:cs typeface="B Badr" panose="00000400000000000000" pitchFamily="2" charset="-78"/>
              </a:rPr>
              <a:t> </a:t>
            </a:r>
            <a:r>
              <a:rPr lang="fa-IR" dirty="0" smtClean="0">
                <a:solidFill>
                  <a:srgbClr val="FF0000"/>
                </a:solidFill>
                <a:cs typeface="B Badr" panose="00000400000000000000" pitchFamily="2" charset="-78"/>
              </a:rPr>
              <a:t>39 مورد از 1494 </a:t>
            </a:r>
            <a:r>
              <a:rPr lang="fa-IR" dirty="0" smtClean="0">
                <a:cs typeface="B Badr" panose="00000400000000000000" pitchFamily="2" charset="-78"/>
              </a:rPr>
              <a:t>مورد علائم خفیف داشتند یا بدون علامت بودند. </a:t>
            </a:r>
          </a:p>
          <a:p>
            <a:pPr marL="342900" indent="-342900" algn="r">
              <a:buFont typeface="Arial" panose="020B0604020202020204" pitchFamily="34" charset="0"/>
              <a:buChar char="•"/>
            </a:pPr>
            <a:endParaRPr lang="fa-IR" dirty="0" smtClean="0">
              <a:cs typeface="B Badr" panose="00000400000000000000" pitchFamily="2" charset="-78"/>
            </a:endParaRPr>
          </a:p>
          <a:p>
            <a:pPr marL="342900" indent="-342900" algn="r">
              <a:buFont typeface="Arial" panose="020B0604020202020204" pitchFamily="34" charset="0"/>
              <a:buChar char="•"/>
            </a:pPr>
            <a:r>
              <a:rPr lang="fa-IR" dirty="0" smtClean="0">
                <a:cs typeface="B Badr" panose="00000400000000000000" pitchFamily="2" charset="-78"/>
              </a:rPr>
              <a:t>در یک مطالعه مورد-شاهدی روی موارد آلوده به کووید-19 که برخی از آنها واکسینه شده بودند دو هفته پس از دریافت اولین دوز، خطر نسبی مرگ و میر تا </a:t>
            </a:r>
            <a:r>
              <a:rPr lang="fa-IR" dirty="0" smtClean="0">
                <a:solidFill>
                  <a:srgbClr val="FF0000"/>
                </a:solidFill>
                <a:cs typeface="B Badr" panose="00000400000000000000" pitchFamily="2" charset="-78"/>
              </a:rPr>
              <a:t>69.3٪</a:t>
            </a:r>
            <a:r>
              <a:rPr lang="fa-IR" dirty="0" smtClean="0">
                <a:cs typeface="B Badr" panose="00000400000000000000" pitchFamily="2" charset="-78"/>
              </a:rPr>
              <a:t> کاهش یافت. </a:t>
            </a:r>
          </a:p>
        </p:txBody>
      </p:sp>
    </p:spTree>
    <p:extLst>
      <p:ext uri="{BB962C8B-B14F-4D97-AF65-F5344CB8AC3E}">
        <p14:creationId xmlns:p14="http://schemas.microsoft.com/office/powerpoint/2010/main" val="1632347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5524"/>
          </a:xfrm>
        </p:spPr>
        <p:txBody>
          <a:bodyPr>
            <a:normAutofit fontScale="90000"/>
          </a:bodyPr>
          <a:lstStyle/>
          <a:p>
            <a:endParaRPr lang="fa-IR" dirty="0"/>
          </a:p>
        </p:txBody>
      </p:sp>
      <p:sp>
        <p:nvSpPr>
          <p:cNvPr id="3" name="Subtitle 2"/>
          <p:cNvSpPr>
            <a:spLocks noGrp="1"/>
          </p:cNvSpPr>
          <p:nvPr>
            <p:ph type="subTitle" idx="1"/>
          </p:nvPr>
        </p:nvSpPr>
        <p:spPr>
          <a:xfrm>
            <a:off x="1524000" y="1403797"/>
            <a:ext cx="9144000" cy="5164428"/>
          </a:xfrm>
        </p:spPr>
        <p:txBody>
          <a:bodyPr/>
          <a:lstStyle/>
          <a:p>
            <a:pPr marL="342900" indent="-342900" algn="r">
              <a:buFont typeface="Arial" panose="020B0604020202020204" pitchFamily="34" charset="0"/>
              <a:buChar char="•"/>
            </a:pPr>
            <a:endParaRPr lang="fa-IR" dirty="0" smtClean="0">
              <a:cs typeface="B Badr" panose="00000400000000000000" pitchFamily="2" charset="-78"/>
            </a:endParaRPr>
          </a:p>
          <a:p>
            <a:pPr marL="342900" indent="-342900" algn="r">
              <a:buFont typeface="Arial" panose="020B0604020202020204" pitchFamily="34" charset="0"/>
              <a:buChar char="•"/>
            </a:pPr>
            <a:endParaRPr lang="fa-IR" dirty="0">
              <a:cs typeface="B Badr" panose="00000400000000000000" pitchFamily="2" charset="-78"/>
            </a:endParaRPr>
          </a:p>
          <a:p>
            <a:pPr marL="342900" indent="-342900" algn="r">
              <a:buFont typeface="Arial" panose="020B0604020202020204" pitchFamily="34" charset="0"/>
              <a:buChar char="•"/>
            </a:pPr>
            <a:r>
              <a:rPr lang="fa-IR" dirty="0" smtClean="0">
                <a:cs typeface="B Badr" panose="00000400000000000000" pitchFamily="2" charset="-78"/>
              </a:rPr>
              <a:t>در موج عظیم کووید-19 در هند از مارس تا ژوئن   2021بررسی ژنومی نشان داد که 86.69 درصد موارد، دلتای جدید هستند با این حال، تنها </a:t>
            </a:r>
            <a:r>
              <a:rPr lang="fa-IR" dirty="0" smtClean="0">
                <a:solidFill>
                  <a:srgbClr val="FF0000"/>
                </a:solidFill>
                <a:cs typeface="B Badr" panose="00000400000000000000" pitchFamily="2" charset="-78"/>
              </a:rPr>
              <a:t>9.8٪ </a:t>
            </a:r>
            <a:r>
              <a:rPr lang="fa-IR" dirty="0" smtClean="0">
                <a:cs typeface="B Badr" panose="00000400000000000000" pitchFamily="2" charset="-78"/>
              </a:rPr>
              <a:t>از موارد واکسینه شده نیاز به بستری شدن داشتند و میزان مرگ و میر </a:t>
            </a:r>
            <a:r>
              <a:rPr lang="fa-IR" dirty="0" smtClean="0">
                <a:solidFill>
                  <a:srgbClr val="FF0000"/>
                </a:solidFill>
                <a:cs typeface="B Badr" panose="00000400000000000000" pitchFamily="2" charset="-78"/>
              </a:rPr>
              <a:t>0.4٪ </a:t>
            </a:r>
            <a:r>
              <a:rPr lang="fa-IR" dirty="0" smtClean="0">
                <a:cs typeface="B Badr" panose="00000400000000000000" pitchFamily="2" charset="-78"/>
              </a:rPr>
              <a:t>بود .</a:t>
            </a:r>
          </a:p>
          <a:p>
            <a:pPr marL="342900" indent="-342900" algn="r">
              <a:buFont typeface="Arial" panose="020B0604020202020204" pitchFamily="34" charset="0"/>
              <a:buChar char="•"/>
            </a:pPr>
            <a:endParaRPr lang="fa-IR" dirty="0">
              <a:cs typeface="B Badr" panose="00000400000000000000" pitchFamily="2" charset="-78"/>
            </a:endParaRPr>
          </a:p>
        </p:txBody>
      </p:sp>
    </p:spTree>
    <p:extLst>
      <p:ext uri="{BB962C8B-B14F-4D97-AF65-F5344CB8AC3E}">
        <p14:creationId xmlns:p14="http://schemas.microsoft.com/office/powerpoint/2010/main" val="1033951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94313"/>
          </a:xfrm>
        </p:spPr>
        <p:txBody>
          <a:bodyPr>
            <a:normAutofit fontScale="90000"/>
          </a:bodyPr>
          <a:lstStyle/>
          <a:p>
            <a:endParaRPr lang="fa-IR" dirty="0"/>
          </a:p>
        </p:txBody>
      </p:sp>
      <p:sp>
        <p:nvSpPr>
          <p:cNvPr id="3" name="Subtitle 2"/>
          <p:cNvSpPr>
            <a:spLocks noGrp="1"/>
          </p:cNvSpPr>
          <p:nvPr>
            <p:ph type="subTitle" idx="1"/>
          </p:nvPr>
        </p:nvSpPr>
        <p:spPr>
          <a:xfrm>
            <a:off x="1524000" y="1609859"/>
            <a:ext cx="9144000" cy="4868214"/>
          </a:xfrm>
        </p:spPr>
        <p:txBody>
          <a:bodyPr/>
          <a:lstStyle/>
          <a:p>
            <a:pPr marL="342900" lvl="0" indent="-342900" algn="r">
              <a:buFont typeface="Arial" panose="020B0604020202020204" pitchFamily="34" charset="0"/>
              <a:buChar char="•"/>
            </a:pPr>
            <a:endParaRPr lang="fa-IR" dirty="0" smtClean="0">
              <a:solidFill>
                <a:prstClr val="black"/>
              </a:solidFill>
              <a:cs typeface="B Badr" panose="00000400000000000000" pitchFamily="2" charset="-78"/>
            </a:endParaRPr>
          </a:p>
          <a:p>
            <a:pPr marL="342900" lvl="0" indent="-342900" algn="r">
              <a:buFont typeface="Arial" panose="020B0604020202020204" pitchFamily="34" charset="0"/>
              <a:buChar char="•"/>
            </a:pPr>
            <a:endParaRPr lang="fa-IR" dirty="0">
              <a:solidFill>
                <a:prstClr val="black"/>
              </a:solidFill>
              <a:cs typeface="B Badr" panose="00000400000000000000" pitchFamily="2" charset="-78"/>
            </a:endParaRPr>
          </a:p>
          <a:p>
            <a:pPr marL="342900" lvl="0" indent="-342900" algn="r">
              <a:buFont typeface="Arial" panose="020B0604020202020204" pitchFamily="34" charset="0"/>
              <a:buChar char="•"/>
            </a:pPr>
            <a:r>
              <a:rPr lang="fa-IR" dirty="0">
                <a:solidFill>
                  <a:prstClr val="black"/>
                </a:solidFill>
                <a:cs typeface="B Badr" panose="00000400000000000000" pitchFamily="2" charset="-78"/>
              </a:rPr>
              <a:t>مطالعه ای در بحرین، جایی که تقریباً یک میلیون نفر (از 1.5 میلیون جمعیت آن) دو دوز واکسن کووید-19 دریافت کرده اند، نشان داد که همه انواع واکسن ها در کاهش عفونت، بستری در بخش مراقبت های ویژه و مرگ و میر موثر بوده اند. در عین حال، واکسن سینوفارم ، به ویژه در جمعیت های بالای 50 سال و در برابر واریانت دلتا، مؤثرتر است.</a:t>
            </a:r>
          </a:p>
          <a:p>
            <a:endParaRPr lang="fa-IR" dirty="0"/>
          </a:p>
        </p:txBody>
      </p:sp>
    </p:spTree>
    <p:extLst>
      <p:ext uri="{BB962C8B-B14F-4D97-AF65-F5344CB8AC3E}">
        <p14:creationId xmlns:p14="http://schemas.microsoft.com/office/powerpoint/2010/main" val="3796763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4145"/>
            <a:ext cx="10515600" cy="359648"/>
          </a:xfrm>
        </p:spPr>
        <p:txBody>
          <a:bodyPr>
            <a:normAutofit fontScale="90000"/>
          </a:bodyPr>
          <a:lstStyle/>
          <a:p>
            <a:endParaRPr lang="fa-IR"/>
          </a:p>
        </p:txBody>
      </p:sp>
      <p:sp>
        <p:nvSpPr>
          <p:cNvPr id="3" name="Content Placeholder 2"/>
          <p:cNvSpPr>
            <a:spLocks noGrp="1"/>
          </p:cNvSpPr>
          <p:nvPr>
            <p:ph idx="1"/>
          </p:nvPr>
        </p:nvSpPr>
        <p:spPr>
          <a:xfrm>
            <a:off x="838200" y="772732"/>
            <a:ext cx="10515600" cy="5404231"/>
          </a:xfrm>
        </p:spPr>
        <p:txBody>
          <a:bodyPr>
            <a:normAutofit/>
          </a:bodyPr>
          <a:lstStyle/>
          <a:p>
            <a:r>
              <a:rPr lang="fa-IR" sz="2400" dirty="0" smtClean="0">
                <a:cs typeface="B Badr" panose="00000400000000000000" pitchFamily="2" charset="-78"/>
              </a:rPr>
              <a:t>در ایران، از 3 ژانویه 2020 تا 27 اوت2021 </a:t>
            </a:r>
          </a:p>
          <a:p>
            <a:endParaRPr lang="fa-IR" sz="2400" dirty="0" smtClean="0">
              <a:cs typeface="B Badr" panose="00000400000000000000" pitchFamily="2" charset="-78"/>
            </a:endParaRPr>
          </a:p>
          <a:p>
            <a:endParaRPr lang="fa-IR" sz="2400" dirty="0" smtClean="0">
              <a:cs typeface="B Badr" panose="00000400000000000000" pitchFamily="2" charset="-78"/>
            </a:endParaRPr>
          </a:p>
          <a:p>
            <a:r>
              <a:rPr lang="fa-IR" sz="2400" dirty="0" smtClean="0">
                <a:cs typeface="B Badr" panose="00000400000000000000" pitchFamily="2" charset="-78"/>
              </a:rPr>
              <a:t> </a:t>
            </a:r>
            <a:r>
              <a:rPr lang="fa-IR" sz="2400" dirty="0" smtClean="0">
                <a:solidFill>
                  <a:srgbClr val="FF0000"/>
                </a:solidFill>
                <a:cs typeface="B Badr" panose="00000400000000000000" pitchFamily="2" charset="-78"/>
              </a:rPr>
              <a:t>2021، 4,833,135 </a:t>
            </a:r>
            <a:r>
              <a:rPr lang="fa-IR" sz="2400" dirty="0" smtClean="0">
                <a:cs typeface="B Badr" panose="00000400000000000000" pitchFamily="2" charset="-78"/>
              </a:rPr>
              <a:t>مورد تایید شده کووید-19 </a:t>
            </a:r>
          </a:p>
          <a:p>
            <a:r>
              <a:rPr lang="fa-IR" sz="2400" dirty="0" smtClean="0">
                <a:cs typeface="B Badr" panose="00000400000000000000" pitchFamily="2" charset="-78"/>
              </a:rPr>
              <a:t>و </a:t>
            </a:r>
            <a:r>
              <a:rPr lang="fa-IR" sz="2400" dirty="0" smtClean="0">
                <a:solidFill>
                  <a:srgbClr val="FF0000"/>
                </a:solidFill>
                <a:cs typeface="B Badr" panose="00000400000000000000" pitchFamily="2" charset="-78"/>
              </a:rPr>
              <a:t>104,716</a:t>
            </a:r>
            <a:r>
              <a:rPr lang="fa-IR" sz="2400" dirty="0" smtClean="0">
                <a:cs typeface="B Badr" panose="00000400000000000000" pitchFamily="2" charset="-78"/>
              </a:rPr>
              <a:t> مورد فوت</a:t>
            </a:r>
          </a:p>
          <a:p>
            <a:r>
              <a:rPr lang="fa-IR" sz="2400" dirty="0" smtClean="0">
                <a:cs typeface="B Badr" panose="00000400000000000000" pitchFamily="2" charset="-78"/>
              </a:rPr>
              <a:t> </a:t>
            </a:r>
            <a:r>
              <a:rPr lang="fa-IR" sz="2400" dirty="0" smtClean="0">
                <a:solidFill>
                  <a:srgbClr val="FF0000"/>
                </a:solidFill>
                <a:cs typeface="B Badr" panose="00000400000000000000" pitchFamily="2" charset="-78"/>
              </a:rPr>
              <a:t>23,137,699</a:t>
            </a:r>
            <a:r>
              <a:rPr lang="fa-IR" sz="2400" dirty="0" smtClean="0">
                <a:cs typeface="B Badr" panose="00000400000000000000" pitchFamily="2" charset="-78"/>
              </a:rPr>
              <a:t> دوز واکسیناسیون انجام شده است .</a:t>
            </a:r>
          </a:p>
          <a:p>
            <a:endParaRPr lang="fa-IR" sz="2400" dirty="0" smtClean="0">
              <a:cs typeface="B Badr" panose="00000400000000000000" pitchFamily="2" charset="-78"/>
            </a:endParaRPr>
          </a:p>
          <a:p>
            <a:endParaRPr lang="fa-IR" sz="2400" dirty="0" smtClean="0">
              <a:cs typeface="B Badr" panose="00000400000000000000" pitchFamily="2" charset="-78"/>
            </a:endParaRPr>
          </a:p>
          <a:p>
            <a:endParaRPr lang="fa-IR" dirty="0">
              <a:cs typeface="B Badr" panose="00000400000000000000" pitchFamily="2" charset="-78"/>
            </a:endParaRPr>
          </a:p>
        </p:txBody>
      </p:sp>
    </p:spTree>
    <p:extLst>
      <p:ext uri="{BB962C8B-B14F-4D97-AF65-F5344CB8AC3E}">
        <p14:creationId xmlns:p14="http://schemas.microsoft.com/office/powerpoint/2010/main" val="268987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7183" y="336752"/>
            <a:ext cx="9144000" cy="1002651"/>
          </a:xfrm>
        </p:spPr>
        <p:txBody>
          <a:bodyPr/>
          <a:lstStyle/>
          <a:p>
            <a:endParaRPr lang="fa-IR" dirty="0"/>
          </a:p>
        </p:txBody>
      </p:sp>
      <p:sp>
        <p:nvSpPr>
          <p:cNvPr id="3" name="Subtitle 2"/>
          <p:cNvSpPr>
            <a:spLocks noGrp="1"/>
          </p:cNvSpPr>
          <p:nvPr>
            <p:ph type="subTitle" idx="1"/>
          </p:nvPr>
        </p:nvSpPr>
        <p:spPr>
          <a:xfrm>
            <a:off x="1524000" y="1532586"/>
            <a:ext cx="9144000" cy="4893972"/>
          </a:xfrm>
        </p:spPr>
        <p:txBody>
          <a:bodyPr/>
          <a:lstStyle/>
          <a:p>
            <a:pPr marL="228600" lvl="0" indent="-228600" algn="r">
              <a:buFont typeface="Arial" panose="020B0604020202020204" pitchFamily="34" charset="0"/>
              <a:buChar char="•"/>
            </a:pPr>
            <a:endParaRPr lang="fa-IR" dirty="0" smtClean="0">
              <a:solidFill>
                <a:prstClr val="black"/>
              </a:solidFill>
              <a:cs typeface="B Badr" panose="00000400000000000000" pitchFamily="2" charset="-78"/>
            </a:endParaRP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طبق </a:t>
            </a:r>
            <a:r>
              <a:rPr lang="fa-IR" dirty="0">
                <a:solidFill>
                  <a:prstClr val="black"/>
                </a:solidFill>
                <a:cs typeface="B Badr" panose="00000400000000000000" pitchFamily="2" charset="-78"/>
              </a:rPr>
              <a:t>برنامه واکسیناسیون کووید-19 ایران، تمام ایرانیان بالای 18 سال باید تا پایان دی ماه 1400 واکسینه شوند. </a:t>
            </a:r>
            <a:endParaRPr lang="fa-IR" dirty="0" smtClean="0">
              <a:solidFill>
                <a:prstClr val="black"/>
              </a:solidFill>
              <a:cs typeface="B Badr" panose="00000400000000000000" pitchFamily="2" charset="-78"/>
            </a:endParaRP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اولین گروه های واکسینه شده در ایران شامل : </a:t>
            </a: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 </a:t>
            </a:r>
            <a:r>
              <a:rPr lang="fa-IR" dirty="0">
                <a:solidFill>
                  <a:prstClr val="black"/>
                </a:solidFill>
                <a:cs typeface="B Badr" panose="00000400000000000000" pitchFamily="2" charset="-78"/>
              </a:rPr>
              <a:t>متخصصان </a:t>
            </a:r>
            <a:r>
              <a:rPr lang="fa-IR" dirty="0" smtClean="0">
                <a:solidFill>
                  <a:prstClr val="black"/>
                </a:solidFill>
                <a:cs typeface="B Badr" panose="00000400000000000000" pitchFamily="2" charset="-78"/>
              </a:rPr>
              <a:t>بهداشت</a:t>
            </a: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کسانی </a:t>
            </a:r>
            <a:r>
              <a:rPr lang="fa-IR" dirty="0">
                <a:solidFill>
                  <a:prstClr val="black"/>
                </a:solidFill>
                <a:cs typeface="B Badr" panose="00000400000000000000" pitchFamily="2" charset="-78"/>
              </a:rPr>
              <a:t>که در آسایشگاه ها و سردخانه ها کار می </a:t>
            </a:r>
            <a:r>
              <a:rPr lang="fa-IR" dirty="0" smtClean="0">
                <a:solidFill>
                  <a:prstClr val="black"/>
                </a:solidFill>
                <a:cs typeface="B Badr" panose="00000400000000000000" pitchFamily="2" charset="-78"/>
              </a:rPr>
              <a:t>کنند</a:t>
            </a: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 جانبازان</a:t>
            </a: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افراد </a:t>
            </a:r>
            <a:r>
              <a:rPr lang="fa-IR" dirty="0">
                <a:solidFill>
                  <a:prstClr val="black"/>
                </a:solidFill>
                <a:cs typeface="B Badr" panose="00000400000000000000" pitchFamily="2" charset="-78"/>
              </a:rPr>
              <a:t>بالای 60 سال </a:t>
            </a:r>
            <a:r>
              <a:rPr lang="fa-IR" dirty="0" smtClean="0">
                <a:solidFill>
                  <a:prstClr val="black"/>
                </a:solidFill>
                <a:cs typeface="B Badr" panose="00000400000000000000" pitchFamily="2" charset="-78"/>
              </a:rPr>
              <a:t>و مبتلایان </a:t>
            </a:r>
            <a:r>
              <a:rPr lang="fa-IR" dirty="0">
                <a:solidFill>
                  <a:prstClr val="black"/>
                </a:solidFill>
                <a:cs typeface="B Badr" panose="00000400000000000000" pitchFamily="2" charset="-78"/>
              </a:rPr>
              <a:t>به بیماری های </a:t>
            </a:r>
            <a:r>
              <a:rPr lang="fa-IR" dirty="0" smtClean="0">
                <a:solidFill>
                  <a:prstClr val="black"/>
                </a:solidFill>
                <a:cs typeface="B Badr" panose="00000400000000000000" pitchFamily="2" charset="-78"/>
              </a:rPr>
              <a:t>مزمن</a:t>
            </a:r>
          </a:p>
          <a:p>
            <a:pPr marL="228600" lvl="0" indent="-228600" algn="r">
              <a:buFont typeface="Arial" panose="020B0604020202020204" pitchFamily="34" charset="0"/>
              <a:buChar char="•"/>
            </a:pPr>
            <a:r>
              <a:rPr lang="fa-IR" dirty="0" smtClean="0">
                <a:solidFill>
                  <a:prstClr val="black"/>
                </a:solidFill>
                <a:cs typeface="B Badr" panose="00000400000000000000" pitchFamily="2" charset="-78"/>
              </a:rPr>
              <a:t> 75 </a:t>
            </a:r>
            <a:r>
              <a:rPr lang="fa-IR" dirty="0">
                <a:solidFill>
                  <a:prstClr val="black"/>
                </a:solidFill>
                <a:cs typeface="B Badr" panose="00000400000000000000" pitchFamily="2" charset="-78"/>
              </a:rPr>
              <a:t>ساله و بزرگتر و 70 ساله سپس گروه های سنی 65-69 سال و 60 تا 64 سال واکسینه شدند.</a:t>
            </a:r>
          </a:p>
          <a:p>
            <a:endParaRPr lang="fa-IR" dirty="0"/>
          </a:p>
        </p:txBody>
      </p:sp>
    </p:spTree>
    <p:extLst>
      <p:ext uri="{BB962C8B-B14F-4D97-AF65-F5344CB8AC3E}">
        <p14:creationId xmlns:p14="http://schemas.microsoft.com/office/powerpoint/2010/main" val="3079423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07192"/>
          </a:xfrm>
        </p:spPr>
        <p:txBody>
          <a:bodyPr>
            <a:normAutofit fontScale="90000"/>
          </a:bodyPr>
          <a:lstStyle/>
          <a:p>
            <a:endParaRPr lang="fa-IR" dirty="0"/>
          </a:p>
        </p:txBody>
      </p:sp>
      <p:sp>
        <p:nvSpPr>
          <p:cNvPr id="3" name="Subtitle 2"/>
          <p:cNvSpPr>
            <a:spLocks noGrp="1"/>
          </p:cNvSpPr>
          <p:nvPr>
            <p:ph type="subTitle" idx="1"/>
          </p:nvPr>
        </p:nvSpPr>
        <p:spPr>
          <a:xfrm>
            <a:off x="1524000" y="1725769"/>
            <a:ext cx="9144000" cy="4237149"/>
          </a:xfrm>
        </p:spPr>
        <p:txBody>
          <a:bodyPr/>
          <a:lstStyle/>
          <a:p>
            <a:pPr marL="457200" indent="-457200" algn="r">
              <a:buFont typeface="Arial" panose="020B0604020202020204" pitchFamily="34" charset="0"/>
              <a:buChar char="•"/>
            </a:pPr>
            <a:r>
              <a:rPr lang="fa-IR" dirty="0" smtClean="0">
                <a:cs typeface="B Badr" panose="00000400000000000000" pitchFamily="2" charset="-78"/>
              </a:rPr>
              <a:t>این مطالعه نیز به تاثیر واکسیناسیون  در جلوگیری از ابتلا و بستری شدن و مرگ و میر در ابتلا به </a:t>
            </a:r>
            <a:r>
              <a:rPr lang="en-US" dirty="0" smtClean="0">
                <a:cs typeface="B Badr" panose="00000400000000000000" pitchFamily="2" charset="-78"/>
              </a:rPr>
              <a:t>Covid-19</a:t>
            </a:r>
            <a:r>
              <a:rPr lang="fa-IR" dirty="0" smtClean="0">
                <a:cs typeface="B Badr" panose="00000400000000000000" pitchFamily="2" charset="-78"/>
              </a:rPr>
              <a:t> از ابتدای واکسیناسیون تا 25 آگوست 2021  در استان اصفهان میپردازد.</a:t>
            </a:r>
          </a:p>
          <a:p>
            <a:pPr marL="457200" indent="-457200" algn="r">
              <a:buFont typeface="Arial" panose="020B0604020202020204" pitchFamily="34" charset="0"/>
              <a:buChar char="•"/>
            </a:pPr>
            <a:endParaRPr lang="fa-IR" dirty="0">
              <a:cs typeface="B Badr" panose="00000400000000000000" pitchFamily="2" charset="-78"/>
            </a:endParaRPr>
          </a:p>
          <a:p>
            <a:pPr marL="457200" indent="-457200" algn="r">
              <a:buFont typeface="Arial" panose="020B0604020202020204" pitchFamily="34" charset="0"/>
              <a:buChar char="•"/>
            </a:pPr>
            <a:endParaRPr lang="fa-IR" dirty="0" smtClean="0">
              <a:cs typeface="B Badr" panose="00000400000000000000" pitchFamily="2" charset="-78"/>
            </a:endParaRPr>
          </a:p>
          <a:p>
            <a:pPr marL="342900" indent="-342900" algn="r">
              <a:buFont typeface="Arial" panose="020B0604020202020204" pitchFamily="34" charset="0"/>
              <a:buChar char="•"/>
            </a:pPr>
            <a:r>
              <a:rPr lang="fa-IR" dirty="0" smtClean="0">
                <a:cs typeface="B Badr" panose="00000400000000000000" pitchFamily="2" charset="-78"/>
              </a:rPr>
              <a:t>برای دستیابی به این هدف، کارایی انواع مختلف واکسن‌ها با توجه به پیامدهای بستری و مرگ در گروه‌های سنی جوان، میانسال و مسن که بر اساس نوع واکسن تفکیک شده و با افراد واکسینه نشده مقایسه شدند، محاسبه شده است.</a:t>
            </a:r>
          </a:p>
          <a:p>
            <a:pPr algn="r"/>
            <a:endParaRPr lang="fa-IR" dirty="0">
              <a:cs typeface="B Badr" panose="00000400000000000000" pitchFamily="2" charset="-78"/>
            </a:endParaRPr>
          </a:p>
        </p:txBody>
      </p:sp>
    </p:spTree>
    <p:extLst>
      <p:ext uri="{BB962C8B-B14F-4D97-AF65-F5344CB8AC3E}">
        <p14:creationId xmlns:p14="http://schemas.microsoft.com/office/powerpoint/2010/main" val="3438674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5540"/>
            <a:ext cx="9144000" cy="976893"/>
          </a:xfrm>
        </p:spPr>
        <p:txBody>
          <a:bodyPr/>
          <a:lstStyle/>
          <a:p>
            <a:pPr algn="r"/>
            <a:r>
              <a:rPr lang="fa-IR" dirty="0" smtClean="0">
                <a:latin typeface="Arabic Typesetting" panose="03020402040406030203" pitchFamily="66" charset="-78"/>
                <a:cs typeface="Arabic Typesetting" panose="03020402040406030203" pitchFamily="66" charset="-78"/>
              </a:rPr>
              <a:t>روش مطالعه :</a:t>
            </a:r>
            <a:endParaRPr lang="fa-IR" dirty="0">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a:xfrm>
            <a:off x="1524000" y="1584101"/>
            <a:ext cx="9144000" cy="4790941"/>
          </a:xfrm>
        </p:spPr>
        <p:txBody>
          <a:bodyPr/>
          <a:lstStyle/>
          <a:p>
            <a:pPr algn="r"/>
            <a:r>
              <a:rPr lang="fa-IR" dirty="0" smtClean="0">
                <a:cs typeface="B Badr" panose="00000400000000000000" pitchFamily="2" charset="-78"/>
              </a:rPr>
              <a:t>مطالعه : کوهورت گذشته نگر</a:t>
            </a:r>
          </a:p>
          <a:p>
            <a:pPr algn="r"/>
            <a:r>
              <a:rPr lang="fa-IR" dirty="0" smtClean="0">
                <a:cs typeface="B Badr" panose="00000400000000000000" pitchFamily="2" charset="-78"/>
              </a:rPr>
              <a:t>نمونه : تمام افراد واکسینه شده از مارچ 2020 تا 13 آگوست 2021</a:t>
            </a:r>
          </a:p>
          <a:p>
            <a:pPr algn="r"/>
            <a:r>
              <a:rPr lang="fa-IR" dirty="0" smtClean="0">
                <a:cs typeface="B Badr" panose="00000400000000000000" pitchFamily="2" charset="-78"/>
              </a:rPr>
              <a:t>و تمام افراد واکسینه نشده که توسط روش سرشماری در این مدت زمان جمع آوری شده است.</a:t>
            </a:r>
          </a:p>
          <a:p>
            <a:pPr algn="r"/>
            <a:endParaRPr lang="fa-IR" dirty="0" smtClean="0">
              <a:cs typeface="B Badr" panose="00000400000000000000" pitchFamily="2" charset="-78"/>
            </a:endParaRPr>
          </a:p>
          <a:p>
            <a:pPr algn="r"/>
            <a:r>
              <a:rPr lang="fa-IR" dirty="0" smtClean="0">
                <a:cs typeface="B Badr" panose="00000400000000000000" pitchFamily="2" charset="-78"/>
              </a:rPr>
              <a:t>اطلاعات مربوط به نوع واکسن های تزریق شده , گروه سنی , تعداد دوزها ، وضعیت عفونت ، وضعیت بستری ، تاریخ تزریق ، تاریخ بستری و مرگ جمع‌آوری شد. </a:t>
            </a:r>
          </a:p>
          <a:p>
            <a:pPr algn="r"/>
            <a:endParaRPr lang="fa-IR" dirty="0" smtClean="0">
              <a:cs typeface="B Badr" panose="00000400000000000000" pitchFamily="2" charset="-78"/>
            </a:endParaRPr>
          </a:p>
          <a:p>
            <a:pPr algn="r"/>
            <a:r>
              <a:rPr lang="fa-IR" dirty="0" smtClean="0">
                <a:cs typeface="B Badr" panose="00000400000000000000" pitchFamily="2" charset="-78"/>
              </a:rPr>
              <a:t>داده ها از پرونده الکترونیکی بیماران(سامانه ی سیب) و سیستم ثبت سندرومی بیماری های حاد تنفسی و سیستم ثبت مرگ استخراج شد.</a:t>
            </a:r>
            <a:endParaRPr lang="fa-IR" dirty="0">
              <a:cs typeface="B Badr" panose="00000400000000000000" pitchFamily="2" charset="-78"/>
            </a:endParaRPr>
          </a:p>
        </p:txBody>
      </p:sp>
    </p:spTree>
    <p:extLst>
      <p:ext uri="{BB962C8B-B14F-4D97-AF65-F5344CB8AC3E}">
        <p14:creationId xmlns:p14="http://schemas.microsoft.com/office/powerpoint/2010/main" val="4280607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1214</Words>
  <Application>Microsoft Office PowerPoint</Application>
  <PresentationFormat>Widescreen</PresentationFormat>
  <Paragraphs>84</Paragraphs>
  <Slides>22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Arabic Typesetting</vt:lpstr>
      <vt:lpstr>Arial</vt:lpstr>
      <vt:lpstr>B Arshia</vt:lpstr>
      <vt:lpstr>B Badr</vt:lpstr>
      <vt:lpstr>Baskerville Old Face</vt:lpstr>
      <vt:lpstr>Calibri</vt:lpstr>
      <vt:lpstr>Calibri Light</vt:lpstr>
      <vt:lpstr>Segoe Print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روش مطالعه :</vt:lpstr>
      <vt:lpstr>PowerPoint Presentation</vt:lpstr>
      <vt:lpstr>نتایج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COVID-19 Vaccination on Reducing the Risk of Infection, Hospitalization, and Death in Isfahan Province, Iran</dc:title>
  <dc:creator>Vakili</dc:creator>
  <cp:lastModifiedBy>aylin</cp:lastModifiedBy>
  <cp:revision>50</cp:revision>
  <dcterms:created xsi:type="dcterms:W3CDTF">2022-02-10T08:34:39Z</dcterms:created>
  <dcterms:modified xsi:type="dcterms:W3CDTF">2022-02-23T17:22:46Z</dcterms:modified>
</cp:coreProperties>
</file>