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82" r:id="rId11"/>
    <p:sldId id="284" r:id="rId12"/>
    <p:sldId id="285" r:id="rId13"/>
    <p:sldId id="286" r:id="rId14"/>
    <p:sldId id="287" r:id="rId15"/>
    <p:sldId id="288"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07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95"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8696"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173045-5590-40BC-85E5-24014E02CD85}" type="datetimeFigureOut">
              <a:rPr lang="en-US" smtClean="0"/>
              <a:t>1/19/2022</a:t>
            </a:fld>
            <a:endParaRPr lang="en-US"/>
          </a:p>
        </p:txBody>
      </p:sp>
      <p:sp>
        <p:nvSpPr>
          <p:cNvPr id="1048697"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48698"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99"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8700"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94576C-9CBB-4E5F-AA72-55BFC1F9C76F}" type="slidenum">
              <a:rPr lang="en-US" smtClean="0"/>
              <a:t>‹#›</a:t>
            </a:fld>
            <a:endParaRPr lang="en-US"/>
          </a:p>
        </p:txBody>
      </p:sp>
    </p:spTree>
    <p:extLst>
      <p:ext uri="{BB962C8B-B14F-4D97-AF65-F5344CB8AC3E}">
        <p14:creationId xmlns:p14="http://schemas.microsoft.com/office/powerpoint/2010/main" val="243222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Slide Image Placeholder 1"/>
          <p:cNvSpPr>
            <a:spLocks noGrp="1" noRot="1" noChangeAspect="1"/>
          </p:cNvSpPr>
          <p:nvPr>
            <p:ph type="sldImg"/>
          </p:nvPr>
        </p:nvSpPr>
        <p:spPr/>
      </p:sp>
      <p:sp>
        <p:nvSpPr>
          <p:cNvPr id="1048601" name="Notes Placeholder 2"/>
          <p:cNvSpPr>
            <a:spLocks noGrp="1"/>
          </p:cNvSpPr>
          <p:nvPr>
            <p:ph type="body" idx="1"/>
          </p:nvPr>
        </p:nvSpPr>
        <p:spPr/>
        <p:txBody>
          <a:bodyPr/>
          <a:lstStyle/>
          <a:p>
            <a:endParaRPr lang="en-US" dirty="0"/>
          </a:p>
        </p:txBody>
      </p:sp>
      <p:sp>
        <p:nvSpPr>
          <p:cNvPr id="1048602" name="Slide Number Placeholder 3"/>
          <p:cNvSpPr>
            <a:spLocks noGrp="1"/>
          </p:cNvSpPr>
          <p:nvPr>
            <p:ph type="sldNum" sz="quarter" idx="10"/>
          </p:nvPr>
        </p:nvSpPr>
        <p:spPr/>
        <p:txBody>
          <a:bodyPr/>
          <a:lstStyle/>
          <a:p>
            <a:fld id="{1894576C-9CBB-4E5F-AA72-55BFC1F9C76F}" type="slidenum">
              <a:rPr lang="en-US" smtClean="0"/>
              <a:t>16</a:t>
            </a:fld>
            <a:endParaRPr lang="en-US"/>
          </a:p>
        </p:txBody>
      </p:sp>
    </p:spTree>
    <p:extLst>
      <p:ext uri="{BB962C8B-B14F-4D97-AF65-F5344CB8AC3E}">
        <p14:creationId xmlns:p14="http://schemas.microsoft.com/office/powerpoint/2010/main" val="1050811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48609"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10"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048611" name="Titl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en-US" smtClean="0"/>
              <a:t>Click to edit Master title style</a:t>
            </a:r>
            <a:endParaRPr kumimoji="0" lang="en-US"/>
          </a:p>
        </p:txBody>
      </p:sp>
      <p:sp>
        <p:nvSpPr>
          <p:cNvPr id="1048612"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48613"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8E92F159-AE51-4F20-8A0C-CA735CF61642}" type="datetimeFigureOut">
              <a:rPr lang="en-US" smtClean="0"/>
              <a:t>1/19/2022</a:t>
            </a:fld>
            <a:endParaRPr lang="en-US"/>
          </a:p>
        </p:txBody>
      </p:sp>
      <p:sp>
        <p:nvSpPr>
          <p:cNvPr id="1048614"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en-US"/>
          </a:p>
        </p:txBody>
      </p:sp>
      <p:sp>
        <p:nvSpPr>
          <p:cNvPr id="1048615"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9689EC42-9685-4591-BEFD-A872C320526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84" name="Title 1"/>
          <p:cNvSpPr>
            <a:spLocks noGrp="1"/>
          </p:cNvSpPr>
          <p:nvPr>
            <p:ph type="title"/>
          </p:nvPr>
        </p:nvSpPr>
        <p:spPr/>
        <p:txBody>
          <a:bodyPr/>
          <a:lstStyle/>
          <a:p>
            <a:r>
              <a:rPr kumimoji="0" lang="en-US" smtClean="0"/>
              <a:t>Click to edit Master title style</a:t>
            </a:r>
            <a:endParaRPr kumimoji="0" lang="en-US"/>
          </a:p>
        </p:txBody>
      </p:sp>
      <p:sp>
        <p:nvSpPr>
          <p:cNvPr id="1048685"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86" name="Date Placeholder 3"/>
          <p:cNvSpPr>
            <a:spLocks noGrp="1"/>
          </p:cNvSpPr>
          <p:nvPr>
            <p:ph type="dt" sz="half" idx="10"/>
          </p:nvPr>
        </p:nvSpPr>
        <p:spPr/>
        <p:txBody>
          <a:bodyPr/>
          <a:lstStyle/>
          <a:p>
            <a:fld id="{8E92F159-AE51-4F20-8A0C-CA735CF61642}" type="datetimeFigureOut">
              <a:rPr lang="en-US" smtClean="0"/>
              <a:t>1/19/2022</a:t>
            </a:fld>
            <a:endParaRPr lang="en-US"/>
          </a:p>
        </p:txBody>
      </p:sp>
      <p:sp>
        <p:nvSpPr>
          <p:cNvPr id="1048687" name="Footer Placeholder 4"/>
          <p:cNvSpPr>
            <a:spLocks noGrp="1"/>
          </p:cNvSpPr>
          <p:nvPr>
            <p:ph type="ftr" sz="quarter" idx="11"/>
          </p:nvPr>
        </p:nvSpPr>
        <p:spPr/>
        <p:txBody>
          <a:bodyPr/>
          <a:lstStyle/>
          <a:p>
            <a:endParaRPr lang="en-US"/>
          </a:p>
        </p:txBody>
      </p:sp>
      <p:sp>
        <p:nvSpPr>
          <p:cNvPr id="1048688" name="Slide Number Placeholder 5"/>
          <p:cNvSpPr>
            <a:spLocks noGrp="1"/>
          </p:cNvSpPr>
          <p:nvPr>
            <p:ph type="sldNum" sz="quarter" idx="12"/>
          </p:nvPr>
        </p:nvSpPr>
        <p:spPr/>
        <p:txBody>
          <a:bodyPr/>
          <a:lstStyle/>
          <a:p>
            <a:fld id="{9689EC42-9685-4591-BEFD-A872C32052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68"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1048669"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70" name="Date Placeholder 3"/>
          <p:cNvSpPr>
            <a:spLocks noGrp="1"/>
          </p:cNvSpPr>
          <p:nvPr>
            <p:ph type="dt" sz="half" idx="10"/>
          </p:nvPr>
        </p:nvSpPr>
        <p:spPr>
          <a:xfrm>
            <a:off x="4242816" y="6557946"/>
            <a:ext cx="2002464" cy="226902"/>
          </a:xfrm>
        </p:spPr>
        <p:txBody>
          <a:bodyPr/>
          <a:lstStyle/>
          <a:p>
            <a:fld id="{8E92F159-AE51-4F20-8A0C-CA735CF61642}" type="datetimeFigureOut">
              <a:rPr lang="en-US" smtClean="0"/>
              <a:t>1/19/2022</a:t>
            </a:fld>
            <a:endParaRPr lang="en-US"/>
          </a:p>
        </p:txBody>
      </p:sp>
      <p:sp>
        <p:nvSpPr>
          <p:cNvPr id="1048671" name="Footer Placeholder 4"/>
          <p:cNvSpPr>
            <a:spLocks noGrp="1"/>
          </p:cNvSpPr>
          <p:nvPr>
            <p:ph type="ftr" sz="quarter" idx="11"/>
          </p:nvPr>
        </p:nvSpPr>
        <p:spPr>
          <a:xfrm>
            <a:off x="457200" y="6556248"/>
            <a:ext cx="3657600" cy="228600"/>
          </a:xfrm>
        </p:spPr>
        <p:txBody>
          <a:bodyPr/>
          <a:lstStyle/>
          <a:p>
            <a:endParaRPr lang="en-US"/>
          </a:p>
        </p:txBody>
      </p:sp>
      <p:sp>
        <p:nvSpPr>
          <p:cNvPr id="1048672"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fld id="{9689EC42-9685-4591-BEFD-A872C32052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1" name="Title 1"/>
          <p:cNvSpPr>
            <a:spLocks noGrp="1"/>
          </p:cNvSpPr>
          <p:nvPr>
            <p:ph type="title"/>
          </p:nvPr>
        </p:nvSpPr>
        <p:spPr/>
        <p:txBody>
          <a:bodyPr/>
          <a:lstStyle/>
          <a:p>
            <a:r>
              <a:rPr kumimoji="0" lang="en-US" smtClean="0"/>
              <a:t>Click to edit Master title style</a:t>
            </a:r>
            <a:endParaRPr kumimoji="0" lang="en-US"/>
          </a:p>
        </p:txBody>
      </p:sp>
      <p:sp>
        <p:nvSpPr>
          <p:cNvPr id="1048592"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593" name="Date Placeholder 3"/>
          <p:cNvSpPr>
            <a:spLocks noGrp="1"/>
          </p:cNvSpPr>
          <p:nvPr>
            <p:ph type="dt" sz="half" idx="10"/>
          </p:nvPr>
        </p:nvSpPr>
        <p:spPr/>
        <p:txBody>
          <a:bodyPr/>
          <a:lstStyle/>
          <a:p>
            <a:fld id="{8E92F159-AE51-4F20-8A0C-CA735CF61642}" type="datetimeFigureOut">
              <a:rPr lang="en-US" smtClean="0"/>
              <a:t>1/19/2022</a:t>
            </a:fld>
            <a:endParaRPr lang="en-US"/>
          </a:p>
        </p:txBody>
      </p:sp>
      <p:sp>
        <p:nvSpPr>
          <p:cNvPr id="1048594" name="Footer Placeholder 4"/>
          <p:cNvSpPr>
            <a:spLocks noGrp="1"/>
          </p:cNvSpPr>
          <p:nvPr>
            <p:ph type="ftr" sz="quarter" idx="11"/>
          </p:nvPr>
        </p:nvSpPr>
        <p:spPr/>
        <p:txBody>
          <a:bodyPr/>
          <a:lstStyle/>
          <a:p>
            <a:endParaRPr lang="en-US"/>
          </a:p>
        </p:txBody>
      </p:sp>
      <p:sp>
        <p:nvSpPr>
          <p:cNvPr id="1048595" name="Slide Number Placeholder 5"/>
          <p:cNvSpPr>
            <a:spLocks noGrp="1"/>
          </p:cNvSpPr>
          <p:nvPr>
            <p:ph type="sldNum" sz="quarter" idx="12"/>
          </p:nvPr>
        </p:nvSpPr>
        <p:spPr/>
        <p:txBody>
          <a:bodyPr/>
          <a:lstStyle/>
          <a:p>
            <a:fld id="{9689EC42-9685-4591-BEFD-A872C32052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1048582" name="Title 1"/>
          <p:cNvSpPr>
            <a:spLocks noGrp="1"/>
          </p:cNvSpPr>
          <p:nvPr>
            <p:ph type="title"/>
          </p:nvPr>
        </p:nvSpPr>
        <p:spPr>
          <a:xfrm>
            <a:off x="1066800" y="2821837"/>
            <a:ext cx="6255488" cy="1362075"/>
          </a:xfrm>
        </p:spPr>
        <p:txBody>
          <a:bodyPr tIns="0" anchor="t"/>
          <a:lstStyle>
            <a:lvl1pPr algn="r">
              <a:buNone/>
              <a:defRPr sz="4200" b="1" cap="all"/>
            </a:lvl1pPr>
          </a:lstStyle>
          <a:p>
            <a:r>
              <a:rPr kumimoji="0" lang="en-US" smtClean="0"/>
              <a:t>Click to edit Master title style</a:t>
            </a:r>
            <a:endParaRPr kumimoji="0" lang="en-US"/>
          </a:p>
        </p:txBody>
      </p:sp>
      <p:sp>
        <p:nvSpPr>
          <p:cNvPr id="104858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04858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8E92F159-AE51-4F20-8A0C-CA735CF61642}" type="datetimeFigureOut">
              <a:rPr lang="en-US" smtClean="0"/>
              <a:t>1/19/2022</a:t>
            </a:fld>
            <a:endParaRPr lang="en-US"/>
          </a:p>
        </p:txBody>
      </p:sp>
      <p:sp>
        <p:nvSpPr>
          <p:cNvPr id="104858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en-US"/>
          </a:p>
        </p:txBody>
      </p:sp>
      <p:sp>
        <p:nvSpPr>
          <p:cNvPr id="1048586" name="Slide Number Placeholder 5"/>
          <p:cNvSpPr>
            <a:spLocks noGrp="1"/>
          </p:cNvSpPr>
          <p:nvPr>
            <p:ph type="sldNum" sz="quarter" idx="12"/>
          </p:nvPr>
        </p:nvSpPr>
        <p:spPr>
          <a:xfrm>
            <a:off x="6733952" y="6555112"/>
            <a:ext cx="588336" cy="228600"/>
          </a:xfrm>
        </p:spPr>
        <p:txBody>
          <a:bodyPr/>
          <a:lstStyle/>
          <a:p>
            <a:fld id="{9689EC42-9685-4591-BEFD-A872C320526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50"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1048651"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52"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53" name="Date Placeholder 4"/>
          <p:cNvSpPr>
            <a:spLocks noGrp="1"/>
          </p:cNvSpPr>
          <p:nvPr>
            <p:ph type="dt" sz="half" idx="10"/>
          </p:nvPr>
        </p:nvSpPr>
        <p:spPr/>
        <p:txBody>
          <a:bodyPr/>
          <a:lstStyle/>
          <a:p>
            <a:fld id="{8E92F159-AE51-4F20-8A0C-CA735CF61642}" type="datetimeFigureOut">
              <a:rPr lang="en-US" smtClean="0"/>
              <a:t>1/19/2022</a:t>
            </a:fld>
            <a:endParaRPr lang="en-US"/>
          </a:p>
        </p:txBody>
      </p:sp>
      <p:sp>
        <p:nvSpPr>
          <p:cNvPr id="1048654" name="Footer Placeholder 5"/>
          <p:cNvSpPr>
            <a:spLocks noGrp="1"/>
          </p:cNvSpPr>
          <p:nvPr>
            <p:ph type="ftr" sz="quarter" idx="11"/>
          </p:nvPr>
        </p:nvSpPr>
        <p:spPr/>
        <p:txBody>
          <a:bodyPr/>
          <a:lstStyle/>
          <a:p>
            <a:endParaRPr lang="en-US"/>
          </a:p>
        </p:txBody>
      </p:sp>
      <p:sp>
        <p:nvSpPr>
          <p:cNvPr id="1048655" name="Slide Number Placeholder 6"/>
          <p:cNvSpPr>
            <a:spLocks noGrp="1"/>
          </p:cNvSpPr>
          <p:nvPr>
            <p:ph type="sldNum" sz="quarter" idx="12"/>
          </p:nvPr>
        </p:nvSpPr>
        <p:spPr/>
        <p:txBody>
          <a:bodyPr/>
          <a:lstStyle/>
          <a:p>
            <a:fld id="{9689EC42-9685-4591-BEFD-A872C320526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56" name="Title 1"/>
          <p:cNvSpPr>
            <a:spLocks noGrp="1"/>
          </p:cNvSpPr>
          <p:nvPr>
            <p:ph type="title"/>
          </p:nvPr>
        </p:nvSpPr>
        <p:spPr>
          <a:xfrm>
            <a:off x="457200" y="320040"/>
            <a:ext cx="7242048" cy="1143000"/>
          </a:xfrm>
        </p:spPr>
        <p:txBody>
          <a:bodyPr anchor="b"/>
          <a:lstStyle/>
          <a:p>
            <a:r>
              <a:rPr kumimoji="0" lang="en-US" smtClean="0"/>
              <a:t>Click to edit Master title style</a:t>
            </a:r>
            <a:endParaRPr kumimoji="0" lang="en-US"/>
          </a:p>
        </p:txBody>
      </p:sp>
      <p:sp>
        <p:nvSpPr>
          <p:cNvPr id="1048657"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048658"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048659"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60"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61" name="Date Placeholder 6"/>
          <p:cNvSpPr>
            <a:spLocks noGrp="1"/>
          </p:cNvSpPr>
          <p:nvPr>
            <p:ph type="dt" sz="half" idx="10"/>
          </p:nvPr>
        </p:nvSpPr>
        <p:spPr/>
        <p:txBody>
          <a:bodyPr/>
          <a:lstStyle/>
          <a:p>
            <a:fld id="{8E92F159-AE51-4F20-8A0C-CA735CF61642}" type="datetimeFigureOut">
              <a:rPr lang="en-US" smtClean="0"/>
              <a:t>1/19/2022</a:t>
            </a:fld>
            <a:endParaRPr lang="en-US"/>
          </a:p>
        </p:txBody>
      </p:sp>
      <p:sp>
        <p:nvSpPr>
          <p:cNvPr id="1048662" name="Footer Placeholder 7"/>
          <p:cNvSpPr>
            <a:spLocks noGrp="1"/>
          </p:cNvSpPr>
          <p:nvPr>
            <p:ph type="ftr" sz="quarter" idx="11"/>
          </p:nvPr>
        </p:nvSpPr>
        <p:spPr/>
        <p:txBody>
          <a:bodyPr/>
          <a:lstStyle/>
          <a:p>
            <a:endParaRPr lang="en-US"/>
          </a:p>
        </p:txBody>
      </p:sp>
      <p:sp>
        <p:nvSpPr>
          <p:cNvPr id="1048663" name="Slide Number Placeholder 8"/>
          <p:cNvSpPr>
            <a:spLocks noGrp="1"/>
          </p:cNvSpPr>
          <p:nvPr>
            <p:ph type="sldNum" sz="quarter" idx="12"/>
          </p:nvPr>
        </p:nvSpPr>
        <p:spPr/>
        <p:txBody>
          <a:bodyPr/>
          <a:lstStyle/>
          <a:p>
            <a:fld id="{9689EC42-9685-4591-BEFD-A872C320526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64"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1048665" name="Date Placeholder 2"/>
          <p:cNvSpPr>
            <a:spLocks noGrp="1"/>
          </p:cNvSpPr>
          <p:nvPr>
            <p:ph type="dt" sz="half" idx="10"/>
          </p:nvPr>
        </p:nvSpPr>
        <p:spPr/>
        <p:txBody>
          <a:bodyPr/>
          <a:lstStyle/>
          <a:p>
            <a:fld id="{8E92F159-AE51-4F20-8A0C-CA735CF61642}" type="datetimeFigureOut">
              <a:rPr lang="en-US" smtClean="0"/>
              <a:t>1/19/2022</a:t>
            </a:fld>
            <a:endParaRPr lang="en-US"/>
          </a:p>
        </p:txBody>
      </p:sp>
      <p:sp>
        <p:nvSpPr>
          <p:cNvPr id="1048666" name="Footer Placeholder 3"/>
          <p:cNvSpPr>
            <a:spLocks noGrp="1"/>
          </p:cNvSpPr>
          <p:nvPr>
            <p:ph type="ftr" sz="quarter" idx="11"/>
          </p:nvPr>
        </p:nvSpPr>
        <p:spPr/>
        <p:txBody>
          <a:bodyPr/>
          <a:lstStyle/>
          <a:p>
            <a:endParaRPr lang="en-US"/>
          </a:p>
        </p:txBody>
      </p:sp>
      <p:sp>
        <p:nvSpPr>
          <p:cNvPr id="1048667" name="Slide Number Placeholder 4"/>
          <p:cNvSpPr>
            <a:spLocks noGrp="1"/>
          </p:cNvSpPr>
          <p:nvPr>
            <p:ph type="sldNum" sz="quarter" idx="12"/>
          </p:nvPr>
        </p:nvSpPr>
        <p:spPr/>
        <p:txBody>
          <a:bodyPr/>
          <a:lstStyle/>
          <a:p>
            <a:fld id="{9689EC42-9685-4591-BEFD-A872C32052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73" name="Date Placeholder 1"/>
          <p:cNvSpPr>
            <a:spLocks noGrp="1"/>
          </p:cNvSpPr>
          <p:nvPr>
            <p:ph type="dt" sz="half" idx="10"/>
          </p:nvPr>
        </p:nvSpPr>
        <p:spPr/>
        <p:txBody>
          <a:bodyPr/>
          <a:lstStyle>
            <a:lvl1pPr>
              <a:defRPr>
                <a:solidFill>
                  <a:schemeClr val="tx2"/>
                </a:solidFill>
              </a:defRPr>
            </a:lvl1pPr>
          </a:lstStyle>
          <a:p>
            <a:fld id="{8E92F159-AE51-4F20-8A0C-CA735CF61642}" type="datetimeFigureOut">
              <a:rPr lang="en-US" smtClean="0"/>
              <a:t>1/19/2022</a:t>
            </a:fld>
            <a:endParaRPr lang="en-US"/>
          </a:p>
        </p:txBody>
      </p:sp>
      <p:sp>
        <p:nvSpPr>
          <p:cNvPr id="1048674"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1048675" name="Slide Number Placeholder 3"/>
          <p:cNvSpPr>
            <a:spLocks noGrp="1"/>
          </p:cNvSpPr>
          <p:nvPr>
            <p:ph type="sldNum" sz="quarter" idx="12"/>
          </p:nvPr>
        </p:nvSpPr>
        <p:spPr/>
        <p:txBody>
          <a:bodyPr/>
          <a:lstStyle/>
          <a:p>
            <a:fld id="{9689EC42-9685-4591-BEFD-A872C32052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89" name="Titl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en-US" smtClean="0"/>
              <a:t>Click to edit Master title style</a:t>
            </a:r>
            <a:endParaRPr kumimoji="0" lang="en-US"/>
          </a:p>
        </p:txBody>
      </p:sp>
      <p:sp>
        <p:nvSpPr>
          <p:cNvPr id="1048690"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048691"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92" name="Date Placeholder 4"/>
          <p:cNvSpPr>
            <a:spLocks noGrp="1"/>
          </p:cNvSpPr>
          <p:nvPr>
            <p:ph type="dt" sz="half" idx="10"/>
          </p:nvPr>
        </p:nvSpPr>
        <p:spPr/>
        <p:txBody>
          <a:bodyPr/>
          <a:lstStyle/>
          <a:p>
            <a:fld id="{8E92F159-AE51-4F20-8A0C-CA735CF61642}" type="datetimeFigureOut">
              <a:rPr lang="en-US" smtClean="0"/>
              <a:t>1/19/2022</a:t>
            </a:fld>
            <a:endParaRPr lang="en-US"/>
          </a:p>
        </p:txBody>
      </p:sp>
      <p:sp>
        <p:nvSpPr>
          <p:cNvPr id="1048693" name="Footer Placeholder 5"/>
          <p:cNvSpPr>
            <a:spLocks noGrp="1"/>
          </p:cNvSpPr>
          <p:nvPr>
            <p:ph type="ftr" sz="quarter" idx="11"/>
          </p:nvPr>
        </p:nvSpPr>
        <p:spPr/>
        <p:txBody>
          <a:bodyPr/>
          <a:lstStyle/>
          <a:p>
            <a:endParaRPr lang="en-US"/>
          </a:p>
        </p:txBody>
      </p:sp>
      <p:sp>
        <p:nvSpPr>
          <p:cNvPr id="1048694" name="Slide Number Placeholder 6"/>
          <p:cNvSpPr>
            <a:spLocks noGrp="1"/>
          </p:cNvSpPr>
          <p:nvPr>
            <p:ph type="sldNum" sz="quarter" idx="12"/>
          </p:nvPr>
        </p:nvSpPr>
        <p:spPr/>
        <p:txBody>
          <a:bodyPr/>
          <a:lstStyle/>
          <a:p>
            <a:fld id="{9689EC42-9685-4591-BEFD-A872C320526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1048676"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48677"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48678"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en-US" smtClean="0"/>
              <a:t>Click to edit Master title style</a:t>
            </a:r>
            <a:endParaRPr kumimoji="0" lang="en-US" dirty="0"/>
          </a:p>
        </p:txBody>
      </p:sp>
      <p:sp>
        <p:nvSpPr>
          <p:cNvPr id="1048679"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pPr>
            <a:r>
              <a:rPr kumimoji="0" lang="en-US" smtClean="0"/>
              <a:t>Click to edit Master text styles</a:t>
            </a:r>
          </a:p>
        </p:txBody>
      </p:sp>
      <p:sp>
        <p:nvSpPr>
          <p:cNvPr id="1048680" name="Date Placeholder 4"/>
          <p:cNvSpPr>
            <a:spLocks noGrp="1"/>
          </p:cNvSpPr>
          <p:nvPr>
            <p:ph type="dt" sz="half" idx="10"/>
          </p:nvPr>
        </p:nvSpPr>
        <p:spPr/>
        <p:txBody>
          <a:bodyPr/>
          <a:lstStyle/>
          <a:p>
            <a:fld id="{8E92F159-AE51-4F20-8A0C-CA735CF61642}" type="datetimeFigureOut">
              <a:rPr lang="en-US" smtClean="0"/>
              <a:t>1/19/2022</a:t>
            </a:fld>
            <a:endParaRPr lang="en-US"/>
          </a:p>
        </p:txBody>
      </p:sp>
      <p:sp>
        <p:nvSpPr>
          <p:cNvPr id="1048681" name="Footer Placeholder 5"/>
          <p:cNvSpPr>
            <a:spLocks noGrp="1"/>
          </p:cNvSpPr>
          <p:nvPr>
            <p:ph type="ftr" sz="quarter" idx="11"/>
          </p:nvPr>
        </p:nvSpPr>
        <p:spPr/>
        <p:txBody>
          <a:bodyPr/>
          <a:lstStyle/>
          <a:p>
            <a:endParaRPr lang="en-US"/>
          </a:p>
        </p:txBody>
      </p:sp>
      <p:sp>
        <p:nvSpPr>
          <p:cNvPr id="1048682" name="Slide Number Placeholder 6"/>
          <p:cNvSpPr>
            <a:spLocks noGrp="1"/>
          </p:cNvSpPr>
          <p:nvPr>
            <p:ph type="sldNum" sz="quarter" idx="12"/>
          </p:nvPr>
        </p:nvSpPr>
        <p:spPr/>
        <p:txBody>
          <a:bodyPr/>
          <a:lstStyle/>
          <a:p>
            <a:fld id="{9689EC42-9685-4591-BEFD-A872C3205269}" type="slidenum">
              <a:rPr lang="en-US" smtClean="0"/>
              <a:t>‹#›</a:t>
            </a:fld>
            <a:endParaRPr lang="en-US"/>
          </a:p>
        </p:txBody>
      </p:sp>
      <p:sp>
        <p:nvSpPr>
          <p:cNvPr id="1048683"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577"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1048578"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48579"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8E92F159-AE51-4F20-8A0C-CA735CF61642}" type="datetimeFigureOut">
              <a:rPr lang="en-US" smtClean="0"/>
              <a:t>1/19/2022</a:t>
            </a:fld>
            <a:endParaRPr lang="en-US"/>
          </a:p>
        </p:txBody>
      </p:sp>
      <p:sp>
        <p:nvSpPr>
          <p:cNvPr id="1048580"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en-US"/>
          </a:p>
        </p:txBody>
      </p:sp>
      <p:sp>
        <p:nvSpPr>
          <p:cNvPr id="1048581"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9689EC42-9685-4591-BEFD-A872C320526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
          <p:cNvSpPr>
            <a:spLocks noGrp="1"/>
          </p:cNvSpPr>
          <p:nvPr>
            <p:ph type="ctrTitle"/>
          </p:nvPr>
        </p:nvSpPr>
        <p:spPr>
          <a:xfrm>
            <a:off x="2819400" y="304800"/>
            <a:ext cx="5862918" cy="2570182"/>
          </a:xfrm>
        </p:spPr>
        <p:txBody>
          <a:bodyPr>
            <a:noAutofit/>
          </a:bodyPr>
          <a:lstStyle/>
          <a:p>
            <a:pPr algn="ctr"/>
            <a:r>
              <a:rPr lang="en-US" sz="2400" dirty="0" smtClean="0">
                <a:effectLst/>
              </a:rPr>
              <a:t>Global, regional, and national burden of Parkinson’s disease,</a:t>
            </a:r>
            <a:br>
              <a:rPr lang="en-US" sz="2400" dirty="0" smtClean="0">
                <a:effectLst/>
              </a:rPr>
            </a:br>
            <a:r>
              <a:rPr lang="en-US" sz="2400" dirty="0" smtClean="0">
                <a:effectLst/>
              </a:rPr>
              <a:t>1990–2016: a systematic analysis for the Global Burden of Disease Study 2016</a:t>
            </a:r>
            <a:endParaRPr lang="en-US" sz="2400" dirty="0">
              <a:effectLst/>
            </a:endParaRPr>
          </a:p>
        </p:txBody>
      </p:sp>
      <p:sp>
        <p:nvSpPr>
          <p:cNvPr id="1048617" name="Subtitle 2"/>
          <p:cNvSpPr>
            <a:spLocks noGrp="1"/>
          </p:cNvSpPr>
          <p:nvPr>
            <p:ph type="subTitle" idx="1"/>
          </p:nvPr>
        </p:nvSpPr>
        <p:spPr>
          <a:xfrm>
            <a:off x="1981200" y="4038600"/>
            <a:ext cx="5114778" cy="1101248"/>
          </a:xfrm>
        </p:spPr>
        <p:txBody>
          <a:bodyPr/>
          <a:lstStyle/>
          <a:p>
            <a:endParaRPr lang="en-US" dirty="0" smtClean="0">
              <a:solidFill>
                <a:schemeClr val="accent4">
                  <a:lumMod val="60000"/>
                  <a:lumOff val="40000"/>
                </a:schemeClr>
              </a:solidFill>
              <a:effectLst>
                <a:outerShdw blurRad="38100" dist="38100" dir="2700000" algn="tl">
                  <a:srgbClr val="000000">
                    <a:alpha val="43137"/>
                  </a:srgbClr>
                </a:outerShdw>
              </a:effectLst>
            </a:endParaRPr>
          </a:p>
          <a:p>
            <a:r>
              <a:rPr lang="en-US" dirty="0" err="1" smtClean="0">
                <a:solidFill>
                  <a:schemeClr val="accent4">
                    <a:lumMod val="60000"/>
                    <a:lumOff val="40000"/>
                  </a:schemeClr>
                </a:solidFill>
                <a:effectLst>
                  <a:outerShdw blurRad="38100" dist="38100" dir="2700000" algn="tl">
                    <a:srgbClr val="000000">
                      <a:alpha val="43137"/>
                    </a:srgbClr>
                  </a:outerShdw>
                </a:effectLst>
              </a:rPr>
              <a:t>Navid</a:t>
            </a:r>
            <a:r>
              <a:rPr lang="en-US" dirty="0" smtClean="0">
                <a:solidFill>
                  <a:schemeClr val="accent4">
                    <a:lumMod val="60000"/>
                    <a:lumOff val="40000"/>
                  </a:schemeClr>
                </a:solidFill>
                <a:effectLst>
                  <a:outerShdw blurRad="38100" dist="38100" dir="2700000" algn="tl">
                    <a:srgbClr val="000000">
                      <a:alpha val="43137"/>
                    </a:srgbClr>
                  </a:outerShdw>
                </a:effectLst>
              </a:rPr>
              <a:t> </a:t>
            </a:r>
            <a:r>
              <a:rPr lang="en-US" dirty="0" err="1" smtClean="0">
                <a:solidFill>
                  <a:schemeClr val="accent4">
                    <a:lumMod val="60000"/>
                    <a:lumOff val="40000"/>
                  </a:schemeClr>
                </a:solidFill>
                <a:effectLst>
                  <a:outerShdw blurRad="38100" dist="38100" dir="2700000" algn="tl">
                    <a:srgbClr val="000000">
                      <a:alpha val="43137"/>
                    </a:srgbClr>
                  </a:outerShdw>
                </a:effectLst>
              </a:rPr>
              <a:t>Amirkhani</a:t>
            </a:r>
            <a:endParaRPr lang="en-US" dirty="0">
              <a:solidFill>
                <a:schemeClr val="accent4">
                  <a:lumMod val="60000"/>
                  <a:lumOff val="40000"/>
                </a:schemeClr>
              </a:solidFill>
              <a:effectLst>
                <a:outerShdw blurRad="38100" dist="38100" dir="2700000" algn="tl">
                  <a:srgbClr val="000000">
                    <a:alpha val="43137"/>
                  </a:srgbClr>
                </a:outerShdw>
              </a:effectLst>
            </a:endParaRPr>
          </a:p>
          <a:p>
            <a:r>
              <a:rPr lang="en-US" dirty="0" err="1" smtClean="0">
                <a:solidFill>
                  <a:schemeClr val="accent4">
                    <a:lumMod val="60000"/>
                    <a:lumOff val="40000"/>
                  </a:schemeClr>
                </a:solidFill>
                <a:effectLst>
                  <a:outerShdw blurRad="38100" dist="38100" dir="2700000" algn="tl">
                    <a:srgbClr val="000000">
                      <a:alpha val="43137"/>
                    </a:srgbClr>
                  </a:outerShdw>
                </a:effectLst>
              </a:rPr>
              <a:t>Negin Moazedi</a:t>
            </a:r>
            <a:endParaRPr lang="en-US" dirty="0">
              <a:solidFill>
                <a:schemeClr val="accent4">
                  <a:lumMod val="60000"/>
                  <a:lumOff val="40000"/>
                </a:schemeClr>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Title 1048700"/>
          <p:cNvSpPr>
            <a:spLocks noGrp="1"/>
          </p:cNvSpPr>
          <p:nvPr>
            <p:ph type="title"/>
          </p:nvPr>
        </p:nvSpPr>
        <p:spPr/>
        <p:txBody>
          <a:bodyPr/>
          <a:lstStyle/>
          <a:p>
            <a:endParaRPr lang="en-US"/>
          </a:p>
        </p:txBody>
      </p:sp>
      <p:sp>
        <p:nvSpPr>
          <p:cNvPr id="1048702" name="TextBox 1048701"/>
          <p:cNvSpPr txBox="1"/>
          <p:nvPr/>
        </p:nvSpPr>
        <p:spPr>
          <a:xfrm rot="13375">
            <a:off x="123053" y="1188345"/>
            <a:ext cx="7887600" cy="5120642"/>
          </a:xfrm>
          <a:prstGeom prst="rect">
            <a:avLst/>
          </a:prstGeom>
        </p:spPr>
        <p:txBody>
          <a:bodyPr wrap="square" rtlCol="0">
            <a:spAutoFit/>
          </a:bodyPr>
          <a:lstStyle/>
          <a:p>
            <a:r>
              <a:rPr lang="en-US" sz="2800">
                <a:solidFill>
                  <a:srgbClr val="000000"/>
                </a:solidFill>
              </a:rPr>
              <a:t>In 2016, 6·1 million (95% UI 5·0–7·3) individuals 
worldwide had Parkinson’s disease, of whom 2·9 million 
(47·5%) were women and 3·2 million (52·5%) were 
men. 2·1 million (34·4%) of these individuals were from 
high SDI countries, 3·1 million (50·8%) from highmiddle or middle SDI countries, and 0·9 million
(14·8%) from low-middle or low SDI countries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TextBox 1048704"/>
          <p:cNvSpPr txBox="1"/>
          <p:nvPr/>
        </p:nvSpPr>
        <p:spPr>
          <a:xfrm>
            <a:off x="186845" y="406354"/>
            <a:ext cx="5796479" cy="2186940"/>
          </a:xfrm>
          <a:prstGeom prst="rect">
            <a:avLst/>
          </a:prstGeom>
        </p:spPr>
        <p:txBody>
          <a:bodyPr wrap="square" rtlCol="0">
            <a:spAutoFit/>
          </a:bodyPr>
          <a:lstStyle/>
          <a:p>
            <a:r>
              <a:rPr lang="en-US" sz="2800">
                <a:solidFill>
                  <a:srgbClr val="000000"/>
                </a:solidFill>
              </a:rPr>
              <a:t>The number of individuals with Parkinson’s disease in 
2016 was 2·4 times higher than in 1990 (2·5 million, 
95% UI 2·0–3·0).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TextBox 1048705"/>
          <p:cNvSpPr txBox="1"/>
          <p:nvPr/>
        </p:nvSpPr>
        <p:spPr>
          <a:xfrm>
            <a:off x="276676" y="718688"/>
            <a:ext cx="7531023" cy="929640"/>
          </a:xfrm>
          <a:prstGeom prst="rect">
            <a:avLst/>
          </a:prstGeom>
        </p:spPr>
        <p:txBody>
          <a:bodyPr wrap="square" rtlCol="0">
            <a:spAutoFit/>
          </a:bodyPr>
          <a:lstStyle/>
          <a:p>
            <a:r>
              <a:rPr lang="en-US" sz="2800">
                <a:solidFill>
                  <a:srgbClr val="000000"/>
                </a:solidFill>
              </a:rPr>
              <a:t>The 
increase in the number of patients with Parkinson’s     </a:t>
            </a:r>
          </a:p>
        </p:txBody>
      </p:sp>
      <p:sp>
        <p:nvSpPr>
          <p:cNvPr id="1048707" name="TextBox 1048706"/>
          <p:cNvSpPr txBox="1"/>
          <p:nvPr/>
        </p:nvSpPr>
        <p:spPr>
          <a:xfrm rot="19995">
            <a:off x="244640" y="1673653"/>
            <a:ext cx="7547335" cy="4701542"/>
          </a:xfrm>
          <a:prstGeom prst="rect">
            <a:avLst/>
          </a:prstGeom>
        </p:spPr>
        <p:txBody>
          <a:bodyPr wrap="square" rtlCol="0">
            <a:spAutoFit/>
          </a:bodyPr>
          <a:lstStyle/>
          <a:p>
            <a:r>
              <a:rPr lang="en-US" sz="2800">
                <a:solidFill>
                  <a:srgbClr val="000000"/>
                </a:solidFill>
              </a:rPr>
              <a:t>disease worldwide between 1990 and 2016 was not 
explained exclusively by an increasing number of older 
people, because global age-standardised prevalence rates 
increased by 21·7% (95% UI 18·1–25·3) from 1990 to 
2016 compared with an increase of 74·3% (69·2–79·6) 
for crude prevalence rates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TextBox 1048707"/>
          <p:cNvSpPr txBox="1"/>
          <p:nvPr/>
        </p:nvSpPr>
        <p:spPr>
          <a:xfrm rot="17757">
            <a:off x="188003" y="1290160"/>
            <a:ext cx="7771296" cy="4282440"/>
          </a:xfrm>
          <a:prstGeom prst="rect">
            <a:avLst/>
          </a:prstGeom>
        </p:spPr>
        <p:txBody>
          <a:bodyPr wrap="square" rtlCol="0">
            <a:spAutoFit/>
          </a:bodyPr>
          <a:lstStyle/>
          <a:p>
            <a:r>
              <a:rPr lang="en-US" sz="2800">
                <a:solidFill>
                  <a:srgbClr val="000000"/>
                </a:solidFill>
              </a:rPr>
              <a:t>Globally, Parkinson’s disease caused 211296 deaths
(95% UI 167 771–265160; 93512, 95% UI 73702–118421, in 
women and 117 784, 93729–147607, in men) and 
3·2 million DALYs (95% UI 2·6–4·0; 1·4 million, 95% UI 
1·1–1·7, in women; 1·8 million, 1·5–2·3, in men) in 2016.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TextBox 1048708"/>
          <p:cNvSpPr txBox="1"/>
          <p:nvPr/>
        </p:nvSpPr>
        <p:spPr>
          <a:xfrm>
            <a:off x="594142" y="489716"/>
            <a:ext cx="7337844" cy="1767841"/>
          </a:xfrm>
          <a:prstGeom prst="rect">
            <a:avLst/>
          </a:prstGeom>
        </p:spPr>
        <p:txBody>
          <a:bodyPr wrap="square" rtlCol="0">
            <a:spAutoFit/>
          </a:bodyPr>
          <a:lstStyle/>
          <a:p>
            <a:r>
              <a:rPr lang="en-US" sz="2800">
                <a:solidFill>
                  <a:srgbClr val="000000"/>
                </a:solidFill>
              </a:rPr>
              <a:t>The number of deaths was 2·6 times 
higher and the number of DALYs was 2·5 times higher in 
2016 than in 1990</a:t>
            </a:r>
          </a:p>
        </p:txBody>
      </p:sp>
      <p:sp>
        <p:nvSpPr>
          <p:cNvPr id="1048710" name="TextBox 1048709"/>
          <p:cNvSpPr txBox="1"/>
          <p:nvPr/>
        </p:nvSpPr>
        <p:spPr>
          <a:xfrm rot="21600000">
            <a:off x="594142" y="2257556"/>
            <a:ext cx="7130810" cy="2606040"/>
          </a:xfrm>
          <a:prstGeom prst="rect">
            <a:avLst/>
          </a:prstGeom>
        </p:spPr>
        <p:txBody>
          <a:bodyPr wrap="square" rtlCol="0">
            <a:spAutoFit/>
          </a:bodyPr>
          <a:lstStyle/>
          <a:p>
            <a:r>
              <a:rPr lang="en-US" sz="2800">
                <a:solidFill>
                  <a:srgbClr val="000000"/>
                </a:solidFill>
              </a:rPr>
              <a:t>Similar to prevalence, the increases in deaths and DALYs 
were lowest in high SDI countries and highest in middle 
SDI countries, and were seen in both men and women.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TextBox 1048710"/>
          <p:cNvSpPr txBox="1"/>
          <p:nvPr/>
        </p:nvSpPr>
        <p:spPr>
          <a:xfrm>
            <a:off x="221750" y="948333"/>
            <a:ext cx="7615922" cy="4282440"/>
          </a:xfrm>
          <a:prstGeom prst="rect">
            <a:avLst/>
          </a:prstGeom>
        </p:spPr>
        <p:txBody>
          <a:bodyPr wrap="square" rtlCol="0">
            <a:spAutoFit/>
          </a:bodyPr>
          <a:lstStyle/>
          <a:p>
            <a:r>
              <a:rPr lang="en-US" sz="2800">
                <a:solidFill>
                  <a:srgbClr val="000000"/>
                </a:solidFill>
              </a:rPr>
              <a:t>Age-standardised prevalence of Parkinson’s disease in 
2016 was 1·40 times (95% UI 1·36–1·43) higher in men 
than in women; the male-to-female ratio was similar in 
1990 (1·37, 95% UI 1·34–1·40). A similar pattern was 
seen for the rates of YLLs and YLDs according to 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itle 1"/>
          <p:cNvSpPr>
            <a:spLocks noGrp="1"/>
          </p:cNvSpPr>
          <p:nvPr>
            <p:ph type="title"/>
          </p:nvPr>
        </p:nvSpPr>
        <p:spPr/>
        <p:txBody>
          <a:bodyPr/>
          <a:lstStyle/>
          <a:p>
            <a:endParaRPr lang="en-US"/>
          </a:p>
        </p:txBody>
      </p:sp>
      <p:sp>
        <p:nvSpPr>
          <p:cNvPr id="1048599" name="Content Placeholder 2"/>
          <p:cNvSpPr>
            <a:spLocks noGrp="1"/>
          </p:cNvSpPr>
          <p:nvPr>
            <p:ph idx="1"/>
          </p:nvPr>
        </p:nvSpPr>
        <p:spPr>
          <a:xfrm>
            <a:off x="228601" y="609600"/>
            <a:ext cx="7848600" cy="6019800"/>
          </a:xfrm>
        </p:spPr>
        <p:txBody>
          <a:bodyPr>
            <a:normAutofit fontScale="96154" lnSpcReduction="10000"/>
          </a:bodyPr>
          <a:lstStyle/>
          <a:p>
            <a:r>
              <a:rPr lang="en-US" sz="3600" dirty="0" smtClean="0">
                <a:solidFill>
                  <a:schemeClr val="accent5">
                    <a:lumMod val="50000"/>
                  </a:schemeClr>
                </a:solidFill>
                <a:effectLst>
                  <a:outerShdw blurRad="38100" dist="38100" dir="2700000" algn="tl">
                    <a:srgbClr val="000000">
                      <a:alpha val="43137"/>
                    </a:srgbClr>
                  </a:outerShdw>
                </a:effectLst>
              </a:rPr>
              <a:t>Result</a:t>
            </a:r>
            <a:r>
              <a:rPr lang="en-US" sz="3600" dirty="0" smtClean="0"/>
              <a:t>:</a:t>
            </a:r>
          </a:p>
          <a:p>
            <a:pPr marL="0" indent="0">
              <a:buNone/>
            </a:pPr>
            <a:r>
              <a:rPr lang="en-US" dirty="0" smtClean="0"/>
              <a:t>From 1990 to 2016, age-</a:t>
            </a:r>
            <a:r>
              <a:rPr lang="en-US" dirty="0" err="1" smtClean="0"/>
              <a:t>standardised</a:t>
            </a:r>
            <a:r>
              <a:rPr lang="en-US" dirty="0" smtClean="0"/>
              <a:t> prevalence, DALY rates, and death rates increased for all global burden of disease regions except for southern Latin America, eastern Europe, and Oceania. In addition, age-</a:t>
            </a:r>
            <a:r>
              <a:rPr lang="en-US" dirty="0" err="1" smtClean="0"/>
              <a:t>standardised</a:t>
            </a:r>
            <a:r>
              <a:rPr lang="en-US" dirty="0" smtClean="0"/>
              <a:t> DALY rates generally increased across the Socio-demographic Index.</a:t>
            </a:r>
          </a:p>
          <a:p>
            <a:pPr marL="0" indent="0">
              <a:buNone/>
            </a:pPr>
            <a:r>
              <a:rPr lang="en-US" dirty="0" smtClean="0"/>
              <a:t>Interpretation Over the past generation, the global burden of Parkinson’s disease has more than doubled as a result of increasing numbers of older people, with potential contributions from longer disease duration and environmental factors. Demographic and potentially other factors are poised to increase the future burden of Parkinson’s disease substantially.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48599">
                                            <p:txEl>
                                              <p:pRg st="0" end="0"/>
                                            </p:txEl>
                                          </p:spTgt>
                                        </p:tgtEl>
                                        <p:attrNameLst>
                                          <p:attrName>style.visibility</p:attrName>
                                        </p:attrNameLst>
                                      </p:cBhvr>
                                      <p:to>
                                        <p:strVal val="visible"/>
                                      </p:to>
                                    </p:set>
                                    <p:animEffect transition="in" filter="randombar(horizontal)">
                                      <p:cBhvr>
                                        <p:cTn id="7" dur="500"/>
                                        <p:tgtEl>
                                          <p:spTgt spid="1048599">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48599">
                                            <p:txEl>
                                              <p:pRg st="1" end="1"/>
                                            </p:txEl>
                                          </p:spTgt>
                                        </p:tgtEl>
                                        <p:attrNameLst>
                                          <p:attrName>style.visibility</p:attrName>
                                        </p:attrNameLst>
                                      </p:cBhvr>
                                      <p:to>
                                        <p:strVal val="visible"/>
                                      </p:to>
                                    </p:set>
                                    <p:animEffect transition="in" filter="randombar(horizontal)">
                                      <p:cBhvr>
                                        <p:cTn id="10" dur="500"/>
                                        <p:tgtEl>
                                          <p:spTgt spid="1048599">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48599">
                                            <p:txEl>
                                              <p:pRg st="2" end="2"/>
                                            </p:txEl>
                                          </p:spTgt>
                                        </p:tgtEl>
                                        <p:attrNameLst>
                                          <p:attrName>style.visibility</p:attrName>
                                        </p:attrNameLst>
                                      </p:cBhvr>
                                      <p:to>
                                        <p:strVal val="visible"/>
                                      </p:to>
                                    </p:set>
                                    <p:animEffect transition="in" filter="randombar(horizontal)">
                                      <p:cBhvr>
                                        <p:cTn id="13" dur="500"/>
                                        <p:tgtEl>
                                          <p:spTgt spid="10485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9"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p:txBody>
          <a:bodyPr/>
          <a:lstStyle/>
          <a:p>
            <a:endParaRPr lang="en-US"/>
          </a:p>
        </p:txBody>
      </p:sp>
      <p:sp>
        <p:nvSpPr>
          <p:cNvPr id="1048606" name="Content Placeholder 2"/>
          <p:cNvSpPr>
            <a:spLocks noGrp="1"/>
          </p:cNvSpPr>
          <p:nvPr>
            <p:ph idx="1"/>
          </p:nvPr>
        </p:nvSpPr>
        <p:spPr>
          <a:xfrm>
            <a:off x="457200" y="609600"/>
            <a:ext cx="7239000" cy="5846136"/>
          </a:xfrm>
        </p:spPr>
        <p:txBody>
          <a:bodyPr>
            <a:normAutofit fontScale="96154" lnSpcReduction="10000"/>
          </a:bodyPr>
          <a:lstStyle/>
          <a:p>
            <a:pPr marL="0" indent="0">
              <a:buNone/>
            </a:pPr>
            <a:r>
              <a:rPr lang="en-US" dirty="0"/>
              <a:t>The increase in deaths from Parkinson’s disease was greater than the increase in </a:t>
            </a:r>
            <a:r>
              <a:rPr lang="en-US" dirty="0" err="1"/>
              <a:t>prevalence,and</a:t>
            </a:r>
            <a:r>
              <a:rPr lang="en-US" dirty="0"/>
              <a:t> the large variation in death rates between countries was suggestive of a change in coding practices rather than greater death rates among Parkinson’s disease cases.</a:t>
            </a:r>
          </a:p>
          <a:p>
            <a:pPr marL="0" indent="0">
              <a:buNone/>
            </a:pPr>
            <a:r>
              <a:rPr lang="en-US" dirty="0"/>
              <a:t>Papers were selected if representative of the general population and identification of cases was based on our reference case definition (</a:t>
            </a:r>
            <a:r>
              <a:rPr lang="en-US" dirty="0" smtClean="0"/>
              <a:t>the presence </a:t>
            </a:r>
            <a:r>
              <a:rPr lang="en-US" dirty="0"/>
              <a:t>of at least two of four </a:t>
            </a:r>
            <a:r>
              <a:rPr lang="en-US" dirty="0" smtClean="0"/>
              <a:t>primary symptoms</a:t>
            </a:r>
            <a:r>
              <a:rPr lang="en-US" dirty="0"/>
              <a:t>: rest tremor, </a:t>
            </a:r>
            <a:r>
              <a:rPr lang="en-US" dirty="0" err="1"/>
              <a:t>bradykinesia</a:t>
            </a:r>
            <a:r>
              <a:rPr lang="en-US" dirty="0"/>
              <a:t>, stiffness of limbs and torso, and postural instability) or alternative case definitions (UK Parkinson’s Disease Society Brain Bank criteria, and doctor’s diagnosis </a:t>
            </a:r>
            <a:r>
              <a:rPr lang="en-US" dirty="0" smtClean="0"/>
              <a:t>based on </a:t>
            </a:r>
            <a:r>
              <a:rPr lang="en-US" dirty="0"/>
              <a:t>International Classification of Diseases codes and prescription of medications specifically for Parkinson’s disease).</a:t>
            </a:r>
          </a:p>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48606">
                                            <p:txEl>
                                              <p:pRg st="0" end="0"/>
                                            </p:txEl>
                                          </p:spTgt>
                                        </p:tgtEl>
                                        <p:attrNameLst>
                                          <p:attrName>style.visibility</p:attrName>
                                        </p:attrNameLst>
                                      </p:cBhvr>
                                      <p:to>
                                        <p:strVal val="visible"/>
                                      </p:to>
                                    </p:set>
                                    <p:animEffect transition="in" filter="randombar(horizontal)">
                                      <p:cBhvr>
                                        <p:cTn id="7" dur="500"/>
                                        <p:tgtEl>
                                          <p:spTgt spid="1048606">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48606">
                                            <p:txEl>
                                              <p:pRg st="1" end="1"/>
                                            </p:txEl>
                                          </p:spTgt>
                                        </p:tgtEl>
                                        <p:attrNameLst>
                                          <p:attrName>style.visibility</p:attrName>
                                        </p:attrNameLst>
                                      </p:cBhvr>
                                      <p:to>
                                        <p:strVal val="visible"/>
                                      </p:to>
                                    </p:set>
                                    <p:animEffect transition="in" filter="randombar(horizontal)">
                                      <p:cBhvr>
                                        <p:cTn id="10" dur="500"/>
                                        <p:tgtEl>
                                          <p:spTgt spid="10486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6"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
          <p:cNvSpPr>
            <a:spLocks noGrp="1"/>
          </p:cNvSpPr>
          <p:nvPr>
            <p:ph type="title"/>
          </p:nvPr>
        </p:nvSpPr>
        <p:spPr/>
        <p:txBody>
          <a:bodyPr/>
          <a:lstStyle/>
          <a:p>
            <a:endParaRPr lang="en-US"/>
          </a:p>
        </p:txBody>
      </p:sp>
      <p:sp>
        <p:nvSpPr>
          <p:cNvPr id="1048625" name="Content Placeholder 2"/>
          <p:cNvSpPr>
            <a:spLocks noGrp="1"/>
          </p:cNvSpPr>
          <p:nvPr>
            <p:ph idx="1"/>
          </p:nvPr>
        </p:nvSpPr>
        <p:spPr>
          <a:xfrm>
            <a:off x="304800" y="990600"/>
            <a:ext cx="7391400" cy="5465136"/>
          </a:xfrm>
        </p:spPr>
        <p:txBody>
          <a:bodyPr>
            <a:normAutofit/>
          </a:bodyPr>
          <a:lstStyle/>
          <a:p>
            <a:r>
              <a:rPr lang="en-US" sz="2800" dirty="0">
                <a:effectLst>
                  <a:outerShdw blurRad="38100" dist="38100" dir="2700000" algn="tl">
                    <a:srgbClr val="000000">
                      <a:alpha val="43137"/>
                    </a:srgbClr>
                  </a:outerShdw>
                </a:effectLst>
              </a:rPr>
              <a:t>Severity and years lived with disability</a:t>
            </a:r>
          </a:p>
          <a:p>
            <a:pPr marL="0" indent="0">
              <a:buNone/>
            </a:pPr>
            <a:r>
              <a:rPr lang="en-US" dirty="0"/>
              <a:t>To calculate years lived with disability (YLDs) for </a:t>
            </a:r>
            <a:r>
              <a:rPr lang="en-US" dirty="0" smtClean="0"/>
              <a:t>Parkinson’s </a:t>
            </a:r>
            <a:r>
              <a:rPr lang="en-US" dirty="0"/>
              <a:t>disease, we split the overall prevalence from </a:t>
            </a:r>
            <a:r>
              <a:rPr lang="en-US" dirty="0" smtClean="0"/>
              <a:t>the </a:t>
            </a:r>
            <a:r>
              <a:rPr lang="en-US" dirty="0"/>
              <a:t>second </a:t>
            </a:r>
            <a:r>
              <a:rPr lang="en-US" dirty="0" err="1"/>
              <a:t>DisMod</a:t>
            </a:r>
            <a:r>
              <a:rPr lang="en-US" dirty="0"/>
              <a:t>-MR 2.1 model into three severity </a:t>
            </a:r>
            <a:r>
              <a:rPr lang="en-US" dirty="0" smtClean="0"/>
              <a:t>categories using </a:t>
            </a:r>
            <a:r>
              <a:rPr lang="en-US" dirty="0"/>
              <a:t>data reporting on the </a:t>
            </a:r>
            <a:r>
              <a:rPr lang="en-US" dirty="0" err="1"/>
              <a:t>Hoehn</a:t>
            </a:r>
            <a:r>
              <a:rPr lang="en-US" dirty="0"/>
              <a:t> and </a:t>
            </a:r>
            <a:r>
              <a:rPr lang="en-US" dirty="0" err="1"/>
              <a:t>Yahr</a:t>
            </a:r>
            <a:r>
              <a:rPr lang="en-US" dirty="0"/>
              <a:t> </a:t>
            </a:r>
            <a:r>
              <a:rPr lang="en-US" dirty="0" smtClean="0"/>
              <a:t>stages. </a:t>
            </a:r>
            <a:r>
              <a:rPr lang="en-US" dirty="0"/>
              <a:t>We used 30 unique sources, covering nine of </a:t>
            </a:r>
            <a:r>
              <a:rPr lang="en-US" dirty="0" smtClean="0"/>
              <a:t>21 </a:t>
            </a:r>
            <a:r>
              <a:rPr lang="en-US" dirty="0"/>
              <a:t>world regions, and equated a score of 2·0 or less on the </a:t>
            </a:r>
            <a:r>
              <a:rPr lang="en-US" dirty="0" err="1" smtClean="0"/>
              <a:t>Hoehn</a:t>
            </a:r>
            <a:r>
              <a:rPr lang="en-US" dirty="0" smtClean="0"/>
              <a:t> </a:t>
            </a:r>
            <a:r>
              <a:rPr lang="en-US" dirty="0"/>
              <a:t>and </a:t>
            </a:r>
            <a:r>
              <a:rPr lang="en-US" dirty="0" err="1"/>
              <a:t>Yahr</a:t>
            </a:r>
            <a:r>
              <a:rPr lang="en-US" dirty="0"/>
              <a:t> scale to mild Parkinson’s disease, a score </a:t>
            </a:r>
            <a:r>
              <a:rPr lang="en-US" dirty="0" smtClean="0"/>
              <a:t>of </a:t>
            </a:r>
            <a:r>
              <a:rPr lang="en-US" dirty="0"/>
              <a:t>2·5–3·0 to moderate Parkinson’s disease, and a score of </a:t>
            </a:r>
            <a:r>
              <a:rPr lang="en-US" dirty="0" smtClean="0"/>
              <a:t>4·0–5·0 </a:t>
            </a:r>
            <a:r>
              <a:rPr lang="en-US" dirty="0"/>
              <a:t>to severe Parkinson’s </a:t>
            </a:r>
            <a:r>
              <a:rPr lang="en-US" dirty="0" smtClean="0"/>
              <a:t>disease(appendix</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48625">
                                            <p:txEl>
                                              <p:pRg st="0" end="0"/>
                                            </p:txEl>
                                          </p:spTgt>
                                        </p:tgtEl>
                                        <p:attrNameLst>
                                          <p:attrName>style.visibility</p:attrName>
                                        </p:attrNameLst>
                                      </p:cBhvr>
                                      <p:to>
                                        <p:strVal val="visible"/>
                                      </p:to>
                                    </p:set>
                                    <p:anim calcmode="lin" valueType="num">
                                      <p:cBhvr>
                                        <p:cTn id="7" dur="500" fill="hold"/>
                                        <p:tgtEl>
                                          <p:spTgt spid="104862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4862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4862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48625">
                                            <p:txEl>
                                              <p:pRg st="1" end="1"/>
                                            </p:txEl>
                                          </p:spTgt>
                                        </p:tgtEl>
                                        <p:attrNameLst>
                                          <p:attrName>style.visibility</p:attrName>
                                        </p:attrNameLst>
                                      </p:cBhvr>
                                      <p:to>
                                        <p:strVal val="visible"/>
                                      </p:to>
                                    </p:set>
                                    <p:anim calcmode="lin" valueType="num">
                                      <p:cBhvr>
                                        <p:cTn id="12" dur="500" fill="hold"/>
                                        <p:tgtEl>
                                          <p:spTgt spid="104862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04862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0486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5"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048625"/>
          <p:cNvSpPr>
            <a:spLocks noGrp="1"/>
          </p:cNvSpPr>
          <p:nvPr>
            <p:ph type="title"/>
          </p:nvPr>
        </p:nvSpPr>
        <p:spPr/>
        <p:txBody>
          <a:bodyPr/>
          <a:lstStyle/>
          <a:p>
            <a:endParaRPr lang="en-US"/>
          </a:p>
        </p:txBody>
      </p:sp>
      <p:sp>
        <p:nvSpPr>
          <p:cNvPr id="1048627" name="Text Placeholder 1048626"/>
          <p:cNvSpPr>
            <a:spLocks noGrp="1"/>
          </p:cNvSpPr>
          <p:nvPr>
            <p:ph type="body" idx="1"/>
          </p:nvPr>
        </p:nvSpPr>
        <p:spPr/>
        <p:txBody>
          <a:bodyPr/>
          <a:lstStyle/>
          <a:p>
            <a:endParaRPr lang="en-US"/>
          </a:p>
        </p:txBody>
      </p:sp>
      <p:pic>
        <p:nvPicPr>
          <p:cNvPr id="2097154" name="Picture 2097153"/>
          <p:cNvPicPr>
            <a:picLocks/>
          </p:cNvPicPr>
          <p:nvPr/>
        </p:nvPicPr>
        <p:blipFill>
          <a:blip r:embed="rId2"/>
          <a:stretch>
            <a:fillRect/>
          </a:stretch>
        </p:blipFill>
        <p:spPr>
          <a:xfrm>
            <a:off x="1009291" y="1224940"/>
            <a:ext cx="7125418" cy="44081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
          <p:cNvSpPr>
            <a:spLocks noGrp="1"/>
          </p:cNvSpPr>
          <p:nvPr>
            <p:ph type="title"/>
          </p:nvPr>
        </p:nvSpPr>
        <p:spPr/>
        <p:txBody>
          <a:bodyPr/>
          <a:lstStyle/>
          <a:p>
            <a:endParaRPr lang="en-US"/>
          </a:p>
        </p:txBody>
      </p:sp>
      <p:sp>
        <p:nvSpPr>
          <p:cNvPr id="1048619" name="Content Placeholder 2"/>
          <p:cNvSpPr>
            <a:spLocks noGrp="1"/>
          </p:cNvSpPr>
          <p:nvPr>
            <p:ph idx="1"/>
          </p:nvPr>
        </p:nvSpPr>
        <p:spPr>
          <a:xfrm>
            <a:off x="304801" y="1219200"/>
            <a:ext cx="7772400" cy="4571999"/>
          </a:xfrm>
        </p:spPr>
        <p:txBody>
          <a:bodyPr>
            <a:normAutofit/>
          </a:bodyPr>
          <a:lstStyle/>
          <a:p>
            <a:r>
              <a:rPr lang="en-US" sz="3600" dirty="0" smtClean="0">
                <a:solidFill>
                  <a:schemeClr val="accent5">
                    <a:lumMod val="50000"/>
                  </a:schemeClr>
                </a:solidFill>
                <a:effectLst>
                  <a:outerShdw blurRad="38100" dist="38100" dir="2700000" algn="tl">
                    <a:srgbClr val="000000">
                      <a:alpha val="43137"/>
                    </a:srgbClr>
                  </a:outerShdw>
                </a:effectLst>
              </a:rPr>
              <a:t>Summary</a:t>
            </a:r>
            <a:r>
              <a:rPr lang="en-US" dirty="0" smtClean="0"/>
              <a:t>:</a:t>
            </a:r>
          </a:p>
          <a:p>
            <a:pPr marL="0" indent="0">
              <a:buNone/>
            </a:pPr>
            <a:r>
              <a:rPr lang="en-US" dirty="0" smtClean="0"/>
              <a:t>Background Neurological disorders are now the leading source of disability globally, and ageing is increasing the burden of neurodegenerative disorders, including Parkinson’s disease. We aimed to determine the global burden of Parkinson’s disease between 1990 and 2016 to identify trends and to enable appropriate public health, medical, and scientific responses.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8619">
                                            <p:txEl>
                                              <p:pRg st="0" end="0"/>
                                            </p:txEl>
                                          </p:spTgt>
                                        </p:tgtEl>
                                        <p:attrNameLst>
                                          <p:attrName>style.visibility</p:attrName>
                                        </p:attrNameLst>
                                      </p:cBhvr>
                                      <p:to>
                                        <p:strVal val="visible"/>
                                      </p:to>
                                    </p:set>
                                    <p:animEffect transition="in" filter="fade">
                                      <p:cBhvr>
                                        <p:cTn id="7" dur="500"/>
                                        <p:tgtEl>
                                          <p:spTgt spid="10486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8619">
                                            <p:txEl>
                                              <p:pRg st="1" end="1"/>
                                            </p:txEl>
                                          </p:spTgt>
                                        </p:tgtEl>
                                        <p:attrNameLst>
                                          <p:attrName>style.visibility</p:attrName>
                                        </p:attrNameLst>
                                      </p:cBhvr>
                                      <p:to>
                                        <p:strVal val="visible"/>
                                      </p:to>
                                    </p:set>
                                    <p:animEffect transition="in" filter="fade">
                                      <p:cBhvr>
                                        <p:cTn id="10" dur="500"/>
                                        <p:tgtEl>
                                          <p:spTgt spid="10486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9"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
          <p:cNvSpPr>
            <a:spLocks noGrp="1"/>
          </p:cNvSpPr>
          <p:nvPr>
            <p:ph type="title"/>
          </p:nvPr>
        </p:nvSpPr>
        <p:spPr/>
        <p:txBody>
          <a:bodyPr/>
          <a:lstStyle/>
          <a:p>
            <a:endParaRPr lang="en-US"/>
          </a:p>
        </p:txBody>
      </p:sp>
      <p:sp>
        <p:nvSpPr>
          <p:cNvPr id="1048629" name="Content Placeholder 2"/>
          <p:cNvSpPr>
            <a:spLocks noGrp="1"/>
          </p:cNvSpPr>
          <p:nvPr>
            <p:ph idx="1"/>
          </p:nvPr>
        </p:nvSpPr>
        <p:spPr>
          <a:xfrm>
            <a:off x="457200" y="990600"/>
            <a:ext cx="7239000" cy="5465136"/>
          </a:xfrm>
        </p:spPr>
        <p:txBody>
          <a:bodyPr>
            <a:normAutofit/>
          </a:bodyPr>
          <a:lstStyle/>
          <a:p>
            <a:pPr marL="0" indent="0">
              <a:buNone/>
            </a:pPr>
            <a:r>
              <a:rPr lang="en-US" dirty="0"/>
              <a:t>These data informed meta-analyses of the proportion of Parkinson’s disease that is mild, moderate, and severe. We then used these proportions to split the overall prevalence of Parkinson’s disease into the </a:t>
            </a:r>
            <a:r>
              <a:rPr lang="en-US" dirty="0" smtClean="0"/>
              <a:t>severity categories.</a:t>
            </a:r>
          </a:p>
          <a:p>
            <a:pPr marL="0" indent="0">
              <a:buNone/>
            </a:pPr>
            <a:r>
              <a:rPr lang="en-US" dirty="0" smtClean="0"/>
              <a:t> </a:t>
            </a:r>
            <a:r>
              <a:rPr lang="en-US" dirty="0"/>
              <a:t>Finally, we multiplied the prevalence of each severity category by severity-specific disability </a:t>
            </a:r>
            <a:r>
              <a:rPr lang="en-US" dirty="0" smtClean="0"/>
              <a:t>weights to calculate </a:t>
            </a:r>
            <a:r>
              <a:rPr lang="en-US" dirty="0"/>
              <a:t>YLDs. YLDs were then corrected for comorbidity with a simulation that assigned all non-fatal outcomes to hypothetical individuals and adjusted disability in patients who had multiple conditions.</a:t>
            </a:r>
          </a:p>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48629">
                                            <p:txEl>
                                              <p:pRg st="0" end="0"/>
                                            </p:txEl>
                                          </p:spTgt>
                                        </p:tgtEl>
                                        <p:attrNameLst>
                                          <p:attrName>style.visibility</p:attrName>
                                        </p:attrNameLst>
                                      </p:cBhvr>
                                      <p:to>
                                        <p:strVal val="visible"/>
                                      </p:to>
                                    </p:set>
                                    <p:anim calcmode="lin" valueType="num">
                                      <p:cBhvr>
                                        <p:cTn id="7" dur="500" fill="hold"/>
                                        <p:tgtEl>
                                          <p:spTgt spid="104862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4862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48629">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48629">
                                            <p:txEl>
                                              <p:pRg st="1" end="1"/>
                                            </p:txEl>
                                          </p:spTgt>
                                        </p:tgtEl>
                                        <p:attrNameLst>
                                          <p:attrName>style.visibility</p:attrName>
                                        </p:attrNameLst>
                                      </p:cBhvr>
                                      <p:to>
                                        <p:strVal val="visible"/>
                                      </p:to>
                                    </p:set>
                                    <p:anim calcmode="lin" valueType="num">
                                      <p:cBhvr>
                                        <p:cTn id="12" dur="500" fill="hold"/>
                                        <p:tgtEl>
                                          <p:spTgt spid="104862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04862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0486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9"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
          <p:cNvSpPr>
            <a:spLocks noGrp="1"/>
          </p:cNvSpPr>
          <p:nvPr>
            <p:ph type="title"/>
          </p:nvPr>
        </p:nvSpPr>
        <p:spPr/>
        <p:txBody>
          <a:bodyPr/>
          <a:lstStyle/>
          <a:p>
            <a:endParaRPr lang="en-US"/>
          </a:p>
        </p:txBody>
      </p:sp>
      <p:sp>
        <p:nvSpPr>
          <p:cNvPr id="1048631" name="Content Placeholder 2"/>
          <p:cNvSpPr>
            <a:spLocks noGrp="1"/>
          </p:cNvSpPr>
          <p:nvPr>
            <p:ph idx="1"/>
          </p:nvPr>
        </p:nvSpPr>
        <p:spPr/>
        <p:txBody>
          <a:bodyPr>
            <a:normAutofit/>
          </a:bodyPr>
          <a:lstStyle/>
          <a:p>
            <a:r>
              <a:rPr lang="en-US" sz="2800" dirty="0">
                <a:effectLst>
                  <a:outerShdw blurRad="38100" dist="38100" dir="2700000" algn="tl">
                    <a:srgbClr val="000000">
                      <a:alpha val="43137"/>
                    </a:srgbClr>
                  </a:outerShdw>
                </a:effectLst>
              </a:rPr>
              <a:t>Smoking</a:t>
            </a:r>
            <a:r>
              <a:rPr lang="en-US" dirty="0"/>
              <a:t> was found to have a small, protective effect </a:t>
            </a:r>
            <a:r>
              <a:rPr lang="en-US" dirty="0" smtClean="0"/>
              <a:t>on </a:t>
            </a:r>
            <a:r>
              <a:rPr lang="en-US" dirty="0"/>
              <a:t>Parkinson’s disease, and would have been expected to </a:t>
            </a:r>
            <a:r>
              <a:rPr lang="en-US" dirty="0" smtClean="0"/>
              <a:t>prevent 461194 </a:t>
            </a:r>
            <a:r>
              <a:rPr lang="en-US" dirty="0"/>
              <a:t>DALYs (95% UI 324 745–599845) globally </a:t>
            </a:r>
            <a:r>
              <a:rPr lang="en-US" dirty="0" smtClean="0"/>
              <a:t>in </a:t>
            </a:r>
            <a:r>
              <a:rPr lang="en-US" dirty="0"/>
              <a:t>2016 if the association was truly causal</a:t>
            </a:r>
            <a:r>
              <a:rPr lang="en-US" dirty="0" smtClean="0"/>
              <a:t>.</a:t>
            </a:r>
          </a:p>
          <a:p>
            <a:pPr marL="0" indent="0">
              <a:buNone/>
            </a:pPr>
            <a:r>
              <a:rPr lang="en-US" dirty="0" smtClean="0"/>
              <a:t> </a:t>
            </a:r>
            <a:r>
              <a:rPr lang="en-US" dirty="0"/>
              <a:t>The risk of Parkinson’s </a:t>
            </a:r>
            <a:r>
              <a:rPr lang="en-US" dirty="0" smtClean="0"/>
              <a:t>disease </a:t>
            </a:r>
            <a:r>
              <a:rPr lang="en-US" dirty="0"/>
              <a:t>is decreased by approximately 40% among </a:t>
            </a:r>
            <a:r>
              <a:rPr lang="en-US" dirty="0" smtClean="0"/>
              <a:t>smokers. Whether </a:t>
            </a:r>
            <a:r>
              <a:rPr lang="en-US" dirty="0"/>
              <a:t>this association is truly causal or </a:t>
            </a:r>
            <a:r>
              <a:rPr lang="en-US" dirty="0" smtClean="0"/>
              <a:t>explained </a:t>
            </a:r>
            <a:r>
              <a:rPr lang="en-US" dirty="0"/>
              <a:t>by reverse causation or other biases is </a:t>
            </a:r>
            <a:r>
              <a:rPr lang="en-US" dirty="0" smtClean="0"/>
              <a:t>still debated</a:t>
            </a:r>
            <a:r>
              <a:rPr lang="en-US" dirty="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48631">
                                            <p:txEl>
                                              <p:pRg st="0" end="0"/>
                                            </p:txEl>
                                          </p:spTgt>
                                        </p:tgtEl>
                                        <p:attrNameLst>
                                          <p:attrName>style.visibility</p:attrName>
                                        </p:attrNameLst>
                                      </p:cBhvr>
                                      <p:to>
                                        <p:strVal val="visible"/>
                                      </p:to>
                                    </p:set>
                                    <p:anim calcmode="lin" valueType="num">
                                      <p:cBhvr>
                                        <p:cTn id="7" dur="500" fill="hold"/>
                                        <p:tgtEl>
                                          <p:spTgt spid="10486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4863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48631">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48631">
                                            <p:txEl>
                                              <p:pRg st="1" end="1"/>
                                            </p:txEl>
                                          </p:spTgt>
                                        </p:tgtEl>
                                        <p:attrNameLst>
                                          <p:attrName>style.visibility</p:attrName>
                                        </p:attrNameLst>
                                      </p:cBhvr>
                                      <p:to>
                                        <p:strVal val="visible"/>
                                      </p:to>
                                    </p:set>
                                    <p:anim calcmode="lin" valueType="num">
                                      <p:cBhvr>
                                        <p:cTn id="12" dur="500" fill="hold"/>
                                        <p:tgtEl>
                                          <p:spTgt spid="104863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04863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0486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1"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p:txBody>
          <a:bodyPr/>
          <a:lstStyle/>
          <a:p>
            <a:endParaRPr lang="en-US" dirty="0"/>
          </a:p>
        </p:txBody>
      </p:sp>
      <p:sp>
        <p:nvSpPr>
          <p:cNvPr id="1048633" name="Content Placeholder 2"/>
          <p:cNvSpPr>
            <a:spLocks noGrp="1"/>
          </p:cNvSpPr>
          <p:nvPr>
            <p:ph idx="1"/>
          </p:nvPr>
        </p:nvSpPr>
        <p:spPr>
          <a:xfrm>
            <a:off x="381000" y="1099782"/>
            <a:ext cx="7620000" cy="5791200"/>
          </a:xfrm>
        </p:spPr>
        <p:txBody>
          <a:bodyPr/>
          <a:lstStyle/>
          <a:p>
            <a:r>
              <a:rPr lang="en-US" sz="3600" dirty="0" smtClean="0">
                <a:solidFill>
                  <a:schemeClr val="accent5">
                    <a:lumMod val="50000"/>
                  </a:schemeClr>
                </a:solidFill>
                <a:effectLst>
                  <a:outerShdw blurRad="38100" dist="38100" dir="2700000" algn="tl">
                    <a:srgbClr val="000000">
                      <a:alpha val="43137"/>
                    </a:srgbClr>
                  </a:outerShdw>
                </a:effectLst>
              </a:rPr>
              <a:t>Discussion</a:t>
            </a:r>
          </a:p>
          <a:p>
            <a:pPr marL="0" indent="0">
              <a:buNone/>
            </a:pPr>
            <a:r>
              <a:rPr lang="en-US" dirty="0">
                <a:solidFill>
                  <a:schemeClr val="bg2">
                    <a:lumMod val="50000"/>
                  </a:schemeClr>
                </a:solidFill>
              </a:rPr>
              <a:t>First</a:t>
            </a:r>
            <a:r>
              <a:rPr lang="en-US" dirty="0"/>
              <a:t>, changes in study methods, availability of </a:t>
            </a:r>
            <a:r>
              <a:rPr lang="en-US" dirty="0" err="1"/>
              <a:t>higherquality</a:t>
            </a:r>
            <a:r>
              <a:rPr lang="en-US" dirty="0"/>
              <a:t> studies, and greater awareness of </a:t>
            </a:r>
            <a:r>
              <a:rPr lang="en-US" dirty="0" smtClean="0"/>
              <a:t>diagnosis might </a:t>
            </a:r>
            <a:r>
              <a:rPr lang="en-US" dirty="0"/>
              <a:t>have led to better estimates of prevalence, DALYs, </a:t>
            </a:r>
            <a:r>
              <a:rPr lang="en-US" dirty="0" smtClean="0"/>
              <a:t>and </a:t>
            </a:r>
            <a:r>
              <a:rPr lang="en-US" dirty="0"/>
              <a:t>deaths since </a:t>
            </a:r>
            <a:r>
              <a:rPr lang="en-US" dirty="0" smtClean="0"/>
              <a:t>1990. For </a:t>
            </a:r>
            <a:r>
              <a:rPr lang="en-US" dirty="0"/>
              <a:t>example, door-to-door studies </a:t>
            </a:r>
            <a:r>
              <a:rPr lang="en-US" dirty="0" smtClean="0"/>
              <a:t>are </a:t>
            </a:r>
            <a:r>
              <a:rPr lang="en-US" dirty="0"/>
              <a:t>less likely to miss individuals who have never been </a:t>
            </a:r>
            <a:r>
              <a:rPr lang="en-US" dirty="0" smtClean="0"/>
              <a:t>diagnosed </a:t>
            </a:r>
            <a:r>
              <a:rPr lang="en-US" dirty="0"/>
              <a:t>and would be missed in health records</a:t>
            </a:r>
            <a:r>
              <a:rPr lang="en-US" dirty="0" smtClean="0"/>
              <a:t>.</a:t>
            </a:r>
          </a:p>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8633">
                                            <p:txEl>
                                              <p:pRg st="0" end="0"/>
                                            </p:txEl>
                                          </p:spTgt>
                                        </p:tgtEl>
                                        <p:attrNameLst>
                                          <p:attrName>style.visibility</p:attrName>
                                        </p:attrNameLst>
                                      </p:cBhvr>
                                      <p:to>
                                        <p:strVal val="visible"/>
                                      </p:to>
                                    </p:set>
                                    <p:animEffect transition="in" filter="fade">
                                      <p:cBhvr>
                                        <p:cTn id="7" dur="1000"/>
                                        <p:tgtEl>
                                          <p:spTgt spid="1048633">
                                            <p:txEl>
                                              <p:pRg st="0" end="0"/>
                                            </p:txEl>
                                          </p:spTgt>
                                        </p:tgtEl>
                                      </p:cBhvr>
                                    </p:animEffect>
                                    <p:anim calcmode="lin" valueType="num">
                                      <p:cBhvr>
                                        <p:cTn id="8" dur="1000" fill="hold"/>
                                        <p:tgtEl>
                                          <p:spTgt spid="104863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4863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48633">
                                            <p:txEl>
                                              <p:pRg st="1" end="1"/>
                                            </p:txEl>
                                          </p:spTgt>
                                        </p:tgtEl>
                                        <p:attrNameLst>
                                          <p:attrName>style.visibility</p:attrName>
                                        </p:attrNameLst>
                                      </p:cBhvr>
                                      <p:to>
                                        <p:strVal val="visible"/>
                                      </p:to>
                                    </p:set>
                                    <p:animEffect transition="in" filter="fade">
                                      <p:cBhvr>
                                        <p:cTn id="12" dur="1000"/>
                                        <p:tgtEl>
                                          <p:spTgt spid="1048633">
                                            <p:txEl>
                                              <p:pRg st="1" end="1"/>
                                            </p:txEl>
                                          </p:spTgt>
                                        </p:tgtEl>
                                      </p:cBhvr>
                                    </p:animEffect>
                                    <p:anim calcmode="lin" valueType="num">
                                      <p:cBhvr>
                                        <p:cTn id="13" dur="1000" fill="hold"/>
                                        <p:tgtEl>
                                          <p:spTgt spid="104863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4863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
          <p:cNvSpPr>
            <a:spLocks noGrp="1"/>
          </p:cNvSpPr>
          <p:nvPr>
            <p:ph type="title"/>
          </p:nvPr>
        </p:nvSpPr>
        <p:spPr>
          <a:xfrm>
            <a:off x="457200" y="381000"/>
            <a:ext cx="7239000" cy="1143000"/>
          </a:xfrm>
        </p:spPr>
        <p:txBody>
          <a:bodyPr/>
          <a:lstStyle/>
          <a:p>
            <a:endParaRPr lang="en-US" dirty="0"/>
          </a:p>
        </p:txBody>
      </p:sp>
      <p:sp>
        <p:nvSpPr>
          <p:cNvPr id="1048635" name="Content Placeholder 2"/>
          <p:cNvSpPr>
            <a:spLocks noGrp="1"/>
          </p:cNvSpPr>
          <p:nvPr>
            <p:ph idx="1"/>
          </p:nvPr>
        </p:nvSpPr>
        <p:spPr>
          <a:xfrm>
            <a:off x="457200" y="1143000"/>
            <a:ext cx="7239000" cy="5312736"/>
          </a:xfrm>
        </p:spPr>
        <p:txBody>
          <a:bodyPr>
            <a:normAutofit/>
          </a:bodyPr>
          <a:lstStyle/>
          <a:p>
            <a:pPr marL="0" indent="0">
              <a:buNone/>
            </a:pPr>
            <a:r>
              <a:rPr lang="en-US" dirty="0">
                <a:solidFill>
                  <a:schemeClr val="bg2">
                    <a:lumMod val="50000"/>
                  </a:schemeClr>
                </a:solidFill>
              </a:rPr>
              <a:t>Second</a:t>
            </a:r>
            <a:r>
              <a:rPr lang="en-US" dirty="0"/>
              <a:t>, increasing life expectancy is </a:t>
            </a:r>
            <a:r>
              <a:rPr lang="en-US" dirty="0" smtClean="0"/>
              <a:t>probably contributing </a:t>
            </a:r>
            <a:r>
              <a:rPr lang="en-US" dirty="0"/>
              <a:t>to longer disease duration </a:t>
            </a:r>
            <a:r>
              <a:rPr lang="en-US" dirty="0" smtClean="0"/>
              <a:t>in individuals with </a:t>
            </a:r>
            <a:r>
              <a:rPr lang="en-US" dirty="0"/>
              <a:t>Parkinson’s disease and thus to higher prevalence, </a:t>
            </a:r>
            <a:r>
              <a:rPr lang="en-US" dirty="0" smtClean="0"/>
              <a:t>even </a:t>
            </a:r>
            <a:r>
              <a:rPr lang="en-US" dirty="0"/>
              <a:t>if incidence remains constant and individuals with </a:t>
            </a:r>
            <a:r>
              <a:rPr lang="en-US" dirty="0" smtClean="0"/>
              <a:t>Parkinson’s </a:t>
            </a:r>
            <a:r>
              <a:rPr lang="en-US" dirty="0"/>
              <a:t>disease show the same time trends in </a:t>
            </a:r>
            <a:r>
              <a:rPr lang="en-US" dirty="0" smtClean="0"/>
              <a:t>mortality </a:t>
            </a:r>
            <a:r>
              <a:rPr lang="en-US" dirty="0"/>
              <a:t>as the general </a:t>
            </a:r>
            <a:r>
              <a:rPr lang="en-US" dirty="0" err="1" smtClean="0"/>
              <a:t>population.Indeed</a:t>
            </a:r>
            <a:r>
              <a:rPr lang="en-US" dirty="0"/>
              <a:t>, in </a:t>
            </a:r>
            <a:r>
              <a:rPr lang="en-US" dirty="0" smtClean="0"/>
              <a:t>a </a:t>
            </a:r>
            <a:r>
              <a:rPr lang="en-US" dirty="0" err="1" smtClean="0"/>
              <a:t>metaanalysis</a:t>
            </a:r>
            <a:r>
              <a:rPr lang="en-US" dirty="0" smtClean="0"/>
              <a:t> </a:t>
            </a:r>
            <a:r>
              <a:rPr lang="en-US" dirty="0"/>
              <a:t>of ten studies, recent cohorts showed longer </a:t>
            </a:r>
            <a:r>
              <a:rPr lang="en-US" dirty="0" smtClean="0"/>
              <a:t>disease </a:t>
            </a:r>
            <a:r>
              <a:rPr lang="en-US" dirty="0"/>
              <a:t>duration, with </a:t>
            </a:r>
            <a:r>
              <a:rPr lang="en-US" dirty="0" smtClean="0"/>
              <a:t>an increase </a:t>
            </a:r>
            <a:r>
              <a:rPr lang="en-US" dirty="0"/>
              <a:t>of 2·5 years per </a:t>
            </a:r>
            <a:r>
              <a:rPr lang="en-US" dirty="0" smtClean="0"/>
              <a:t>decade</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8635">
                                            <p:txEl>
                                              <p:pRg st="0" end="0"/>
                                            </p:txEl>
                                          </p:spTgt>
                                        </p:tgtEl>
                                        <p:attrNameLst>
                                          <p:attrName>style.visibility</p:attrName>
                                        </p:attrNameLst>
                                      </p:cBhvr>
                                      <p:to>
                                        <p:strVal val="visible"/>
                                      </p:to>
                                    </p:set>
                                    <p:animEffect transition="in" filter="fade">
                                      <p:cBhvr>
                                        <p:cTn id="7" dur="1000"/>
                                        <p:tgtEl>
                                          <p:spTgt spid="1048635">
                                            <p:txEl>
                                              <p:pRg st="0" end="0"/>
                                            </p:txEl>
                                          </p:spTgt>
                                        </p:tgtEl>
                                      </p:cBhvr>
                                    </p:animEffect>
                                    <p:anim calcmode="lin" valueType="num">
                                      <p:cBhvr>
                                        <p:cTn id="8" dur="1000" fill="hold"/>
                                        <p:tgtEl>
                                          <p:spTgt spid="10486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486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
          <p:cNvSpPr>
            <a:spLocks noGrp="1"/>
          </p:cNvSpPr>
          <p:nvPr>
            <p:ph type="title"/>
          </p:nvPr>
        </p:nvSpPr>
        <p:spPr/>
        <p:txBody>
          <a:bodyPr/>
          <a:lstStyle/>
          <a:p>
            <a:endParaRPr lang="en-US"/>
          </a:p>
        </p:txBody>
      </p:sp>
      <p:sp>
        <p:nvSpPr>
          <p:cNvPr id="1048637" name="Content Placeholder 2"/>
          <p:cNvSpPr>
            <a:spLocks noGrp="1"/>
          </p:cNvSpPr>
          <p:nvPr>
            <p:ph idx="1"/>
          </p:nvPr>
        </p:nvSpPr>
        <p:spPr>
          <a:xfrm>
            <a:off x="457200" y="1219200"/>
            <a:ext cx="7239000" cy="4998720"/>
          </a:xfrm>
        </p:spPr>
        <p:txBody>
          <a:bodyPr>
            <a:normAutofit/>
          </a:bodyPr>
          <a:lstStyle/>
          <a:p>
            <a:pPr marL="0" indent="0">
              <a:buNone/>
            </a:pPr>
            <a:r>
              <a:rPr lang="en-US" dirty="0">
                <a:solidFill>
                  <a:schemeClr val="bg2">
                    <a:lumMod val="50000"/>
                  </a:schemeClr>
                </a:solidFill>
              </a:rPr>
              <a:t>Third</a:t>
            </a:r>
            <a:r>
              <a:rPr lang="en-US" dirty="0"/>
              <a:t>, the increase in Parkinson’s disease burden might </a:t>
            </a:r>
            <a:r>
              <a:rPr lang="en-US" dirty="0" smtClean="0"/>
              <a:t>be </a:t>
            </a:r>
            <a:r>
              <a:rPr lang="en-US" dirty="0"/>
              <a:t>linked to environmental factors tied to the growing </a:t>
            </a:r>
            <a:r>
              <a:rPr lang="en-US" dirty="0" err="1" smtClean="0"/>
              <a:t>industrialisation</a:t>
            </a:r>
            <a:r>
              <a:rPr lang="en-US" dirty="0" smtClean="0"/>
              <a:t> </a:t>
            </a:r>
            <a:r>
              <a:rPr lang="en-US" dirty="0"/>
              <a:t>of the world. In general, better health </a:t>
            </a:r>
            <a:r>
              <a:rPr lang="en-US" dirty="0" smtClean="0"/>
              <a:t>is positively </a:t>
            </a:r>
            <a:r>
              <a:rPr lang="en-US" dirty="0"/>
              <a:t>associated with </a:t>
            </a:r>
            <a:r>
              <a:rPr lang="en-US" dirty="0" smtClean="0"/>
              <a:t>socioeconomic level. </a:t>
            </a:r>
            <a:r>
              <a:rPr lang="en-US" dirty="0" err="1"/>
              <a:t>However</a:t>
            </a:r>
            <a:r>
              <a:rPr lang="en-US" dirty="0"/>
              <a:t>, with </a:t>
            </a:r>
            <a:r>
              <a:rPr lang="en-US" dirty="0" smtClean="0"/>
              <a:t>Parkinson’s disease</a:t>
            </a:r>
            <a:r>
              <a:rPr lang="en-US" dirty="0"/>
              <a:t>, the opposite is true; </a:t>
            </a:r>
            <a:r>
              <a:rPr lang="en-US" dirty="0" err="1"/>
              <a:t>agestandardised</a:t>
            </a:r>
            <a:r>
              <a:rPr lang="en-US" dirty="0"/>
              <a:t> DALY rates due to Parkinson’s disease </a:t>
            </a:r>
            <a:r>
              <a:rPr lang="en-US" dirty="0" smtClean="0"/>
              <a:t>increased </a:t>
            </a:r>
            <a:r>
              <a:rPr lang="en-US" dirty="0"/>
              <a:t>with SDI. The reason for this association is not </a:t>
            </a:r>
            <a:r>
              <a:rPr lang="en-US" dirty="0" smtClean="0"/>
              <a:t>clear</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8637">
                                            <p:txEl>
                                              <p:pRg st="0" end="0"/>
                                            </p:txEl>
                                          </p:spTgt>
                                        </p:tgtEl>
                                        <p:attrNameLst>
                                          <p:attrName>style.visibility</p:attrName>
                                        </p:attrNameLst>
                                      </p:cBhvr>
                                      <p:to>
                                        <p:strVal val="visible"/>
                                      </p:to>
                                    </p:set>
                                    <p:animEffect transition="in" filter="fade">
                                      <p:cBhvr>
                                        <p:cTn id="7" dur="1000"/>
                                        <p:tgtEl>
                                          <p:spTgt spid="1048637">
                                            <p:txEl>
                                              <p:pRg st="0" end="0"/>
                                            </p:txEl>
                                          </p:spTgt>
                                        </p:tgtEl>
                                      </p:cBhvr>
                                    </p:animEffect>
                                    <p:anim calcmode="lin" valueType="num">
                                      <p:cBhvr>
                                        <p:cTn id="8" dur="1000" fill="hold"/>
                                        <p:tgtEl>
                                          <p:spTgt spid="104863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4863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
          <p:cNvSpPr>
            <a:spLocks noGrp="1"/>
          </p:cNvSpPr>
          <p:nvPr>
            <p:ph type="title"/>
          </p:nvPr>
        </p:nvSpPr>
        <p:spPr/>
        <p:txBody>
          <a:bodyPr/>
          <a:lstStyle/>
          <a:p>
            <a:endParaRPr lang="en-US"/>
          </a:p>
        </p:txBody>
      </p:sp>
      <p:sp>
        <p:nvSpPr>
          <p:cNvPr id="1048639" name="Content Placeholder 2"/>
          <p:cNvSpPr>
            <a:spLocks noGrp="1"/>
          </p:cNvSpPr>
          <p:nvPr>
            <p:ph idx="1"/>
          </p:nvPr>
        </p:nvSpPr>
        <p:spPr/>
        <p:txBody>
          <a:bodyPr/>
          <a:lstStyle/>
          <a:p>
            <a:pPr marL="0" indent="0">
              <a:buNone/>
            </a:pPr>
            <a:r>
              <a:rPr lang="en-US" dirty="0">
                <a:solidFill>
                  <a:schemeClr val="bg2">
                    <a:lumMod val="50000"/>
                  </a:schemeClr>
                </a:solidFill>
              </a:rPr>
              <a:t>Fourth</a:t>
            </a:r>
            <a:r>
              <a:rPr lang="en-US" dirty="0"/>
              <a:t>, declining smoking rates in </a:t>
            </a:r>
            <a:r>
              <a:rPr lang="en-US" dirty="0" smtClean="0"/>
              <a:t>some countries, although </a:t>
            </a:r>
            <a:r>
              <a:rPr lang="en-US" dirty="0"/>
              <a:t>a global health boon, might </a:t>
            </a:r>
            <a:r>
              <a:rPr lang="en-US" dirty="0" smtClean="0"/>
              <a:t>contribute </a:t>
            </a:r>
            <a:r>
              <a:rPr lang="en-US" dirty="0"/>
              <a:t>to higher incidence of Parkinson’s </a:t>
            </a:r>
            <a:r>
              <a:rPr lang="en-US" dirty="0" err="1" smtClean="0"/>
              <a:t>disease.The</a:t>
            </a:r>
            <a:r>
              <a:rPr lang="en-US" dirty="0" smtClean="0"/>
              <a:t> </a:t>
            </a:r>
            <a:r>
              <a:rPr lang="en-US" dirty="0"/>
              <a:t>risk of Parkinson’s </a:t>
            </a:r>
            <a:r>
              <a:rPr lang="en-US" dirty="0" smtClean="0"/>
              <a:t>disease </a:t>
            </a:r>
            <a:r>
              <a:rPr lang="en-US" dirty="0"/>
              <a:t>is decreased by approximately </a:t>
            </a:r>
            <a:r>
              <a:rPr lang="en-US" dirty="0" smtClean="0"/>
              <a:t>40% among smokers. </a:t>
            </a:r>
            <a:r>
              <a:rPr lang="en-US" dirty="0"/>
              <a:t>Whether this association is truly causal or </a:t>
            </a:r>
            <a:r>
              <a:rPr lang="en-US" dirty="0" smtClean="0"/>
              <a:t>explained </a:t>
            </a:r>
            <a:r>
              <a:rPr lang="en-US" dirty="0"/>
              <a:t>by reverse causation or other biases is still </a:t>
            </a:r>
            <a:r>
              <a:rPr lang="en-US" dirty="0" smtClean="0"/>
              <a:t>debated</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8639">
                                            <p:txEl>
                                              <p:pRg st="0" end="0"/>
                                            </p:txEl>
                                          </p:spTgt>
                                        </p:tgtEl>
                                        <p:attrNameLst>
                                          <p:attrName>style.visibility</p:attrName>
                                        </p:attrNameLst>
                                      </p:cBhvr>
                                      <p:to>
                                        <p:strVal val="visible"/>
                                      </p:to>
                                    </p:set>
                                    <p:animEffect transition="in" filter="fade">
                                      <p:cBhvr>
                                        <p:cTn id="7" dur="1000"/>
                                        <p:tgtEl>
                                          <p:spTgt spid="1048639">
                                            <p:txEl>
                                              <p:pRg st="0" end="0"/>
                                            </p:txEl>
                                          </p:spTgt>
                                        </p:tgtEl>
                                      </p:cBhvr>
                                    </p:animEffect>
                                    <p:anim calcmode="lin" valueType="num">
                                      <p:cBhvr>
                                        <p:cTn id="8" dur="1000" fill="hold"/>
                                        <p:tgtEl>
                                          <p:spTgt spid="10486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486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
          <p:cNvSpPr>
            <a:spLocks noGrp="1"/>
          </p:cNvSpPr>
          <p:nvPr>
            <p:ph type="title"/>
          </p:nvPr>
        </p:nvSpPr>
        <p:spPr/>
        <p:txBody>
          <a:bodyPr/>
          <a:lstStyle/>
          <a:p>
            <a:endParaRPr lang="en-US"/>
          </a:p>
        </p:txBody>
      </p:sp>
      <p:sp>
        <p:nvSpPr>
          <p:cNvPr id="1048641" name="Content Placeholder 2"/>
          <p:cNvSpPr>
            <a:spLocks noGrp="1"/>
          </p:cNvSpPr>
          <p:nvPr>
            <p:ph idx="1"/>
          </p:nvPr>
        </p:nvSpPr>
        <p:spPr/>
        <p:txBody>
          <a:bodyPr/>
          <a:lstStyle/>
          <a:p>
            <a:endParaRPr lang="en-US" dirty="0"/>
          </a:p>
        </p:txBody>
      </p:sp>
      <p:pic>
        <p:nvPicPr>
          <p:cNvPr id="2097155" name="Picture 2"/>
          <p:cNvPicPr>
            <a:picLocks noChangeAspect="1" noChangeArrowheads="1"/>
          </p:cNvPicPr>
          <p:nvPr/>
        </p:nvPicPr>
        <p:blipFill>
          <a:blip r:embed="rId2"/>
          <a:srcRect/>
          <a:stretch>
            <a:fillRect/>
          </a:stretch>
        </p:blipFill>
        <p:spPr bwMode="auto">
          <a:xfrm>
            <a:off x="381000" y="457200"/>
            <a:ext cx="7772400" cy="6096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itle 1"/>
          <p:cNvSpPr>
            <a:spLocks noGrp="1"/>
          </p:cNvSpPr>
          <p:nvPr>
            <p:ph type="title"/>
          </p:nvPr>
        </p:nvSpPr>
        <p:spPr/>
        <p:txBody>
          <a:bodyPr/>
          <a:lstStyle/>
          <a:p>
            <a:endParaRPr lang="en-US"/>
          </a:p>
        </p:txBody>
      </p:sp>
      <p:sp>
        <p:nvSpPr>
          <p:cNvPr id="1048643" name="Content Placeholder 2"/>
          <p:cNvSpPr>
            <a:spLocks noGrp="1"/>
          </p:cNvSpPr>
          <p:nvPr>
            <p:ph idx="1"/>
          </p:nvPr>
        </p:nvSpPr>
        <p:spPr/>
        <p:txBody>
          <a:bodyPr/>
          <a:lstStyle/>
          <a:p>
            <a:endParaRPr lang="en-US" dirty="0"/>
          </a:p>
        </p:txBody>
      </p:sp>
      <p:pic>
        <p:nvPicPr>
          <p:cNvPr id="2097156" name="Picture 2"/>
          <p:cNvPicPr>
            <a:picLocks noChangeAspect="1" noChangeArrowheads="1"/>
          </p:cNvPicPr>
          <p:nvPr/>
        </p:nvPicPr>
        <p:blipFill>
          <a:blip r:embed="rId2"/>
          <a:srcRect/>
          <a:stretch>
            <a:fillRect/>
          </a:stretch>
        </p:blipFill>
        <p:spPr bwMode="auto">
          <a:xfrm>
            <a:off x="533400" y="381000"/>
            <a:ext cx="7391400" cy="6172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itle 1"/>
          <p:cNvSpPr>
            <a:spLocks noGrp="1"/>
          </p:cNvSpPr>
          <p:nvPr>
            <p:ph type="title"/>
          </p:nvPr>
        </p:nvSpPr>
        <p:spPr/>
        <p:txBody>
          <a:bodyPr/>
          <a:lstStyle/>
          <a:p>
            <a:endParaRPr lang="en-US"/>
          </a:p>
        </p:txBody>
      </p:sp>
      <p:sp>
        <p:nvSpPr>
          <p:cNvPr id="1048645" name="Content Placeholder 2"/>
          <p:cNvSpPr>
            <a:spLocks noGrp="1"/>
          </p:cNvSpPr>
          <p:nvPr>
            <p:ph idx="1"/>
          </p:nvPr>
        </p:nvSpPr>
        <p:spPr>
          <a:xfrm>
            <a:off x="457200" y="685800"/>
            <a:ext cx="7239000" cy="5769936"/>
          </a:xfrm>
        </p:spPr>
        <p:txBody>
          <a:bodyPr>
            <a:normAutofit/>
          </a:bodyPr>
          <a:lstStyle/>
          <a:p>
            <a:r>
              <a:rPr lang="en-US" sz="3600" dirty="0" smtClean="0">
                <a:solidFill>
                  <a:schemeClr val="accent5">
                    <a:lumMod val="50000"/>
                  </a:schemeClr>
                </a:solidFill>
                <a:effectLst>
                  <a:outerShdw blurRad="38100" dist="38100" dir="2700000" algn="tl">
                    <a:srgbClr val="000000">
                      <a:alpha val="43137"/>
                    </a:srgbClr>
                  </a:outerShdw>
                </a:effectLst>
              </a:rPr>
              <a:t>conclusion</a:t>
            </a:r>
          </a:p>
          <a:p>
            <a:pPr marL="0" indent="0">
              <a:buNone/>
            </a:pPr>
            <a:r>
              <a:rPr lang="en-US" dirty="0" smtClean="0"/>
              <a:t>This </a:t>
            </a:r>
            <a:r>
              <a:rPr lang="en-US" dirty="0"/>
              <a:t>study confirms that Parkinson’s disease is about 1·4 times more frequent in men than women, and this ratio did not change substantially over the study period.</a:t>
            </a:r>
          </a:p>
          <a:p>
            <a:pPr marL="0" indent="0">
              <a:buNone/>
            </a:pPr>
            <a:r>
              <a:rPr lang="en-US" dirty="0"/>
              <a:t>The prevalence of Parkinson’s disease increased with age. </a:t>
            </a:r>
            <a:r>
              <a:rPr lang="en-US" dirty="0" err="1"/>
              <a:t>Underascertainment</a:t>
            </a:r>
            <a:r>
              <a:rPr lang="en-US" dirty="0"/>
              <a:t> at older ages owing to </a:t>
            </a:r>
            <a:r>
              <a:rPr lang="en-US" dirty="0" err="1"/>
              <a:t>underdiagnosis</a:t>
            </a:r>
            <a:r>
              <a:rPr lang="en-US" dirty="0"/>
              <a:t>, comorbidities, or institutional care might explain the decrease seen in the oldest age groups after the peak between 85 years and 89 years.</a:t>
            </a:r>
          </a:p>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8645">
                                            <p:txEl>
                                              <p:pRg st="0" end="0"/>
                                            </p:txEl>
                                          </p:spTgt>
                                        </p:tgtEl>
                                        <p:attrNameLst>
                                          <p:attrName>style.visibility</p:attrName>
                                        </p:attrNameLst>
                                      </p:cBhvr>
                                      <p:to>
                                        <p:strVal val="visible"/>
                                      </p:to>
                                    </p:set>
                                    <p:animEffect transition="in" filter="fade">
                                      <p:cBhvr>
                                        <p:cTn id="7" dur="1000"/>
                                        <p:tgtEl>
                                          <p:spTgt spid="1048645">
                                            <p:txEl>
                                              <p:pRg st="0" end="0"/>
                                            </p:txEl>
                                          </p:spTgt>
                                        </p:tgtEl>
                                      </p:cBhvr>
                                    </p:animEffect>
                                    <p:anim calcmode="lin" valueType="num">
                                      <p:cBhvr>
                                        <p:cTn id="8" dur="1000" fill="hold"/>
                                        <p:tgtEl>
                                          <p:spTgt spid="104864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4864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48645">
                                            <p:txEl>
                                              <p:pRg st="1" end="1"/>
                                            </p:txEl>
                                          </p:spTgt>
                                        </p:tgtEl>
                                        <p:attrNameLst>
                                          <p:attrName>style.visibility</p:attrName>
                                        </p:attrNameLst>
                                      </p:cBhvr>
                                      <p:to>
                                        <p:strVal val="visible"/>
                                      </p:to>
                                    </p:set>
                                    <p:animEffect transition="in" filter="fade">
                                      <p:cBhvr>
                                        <p:cTn id="12" dur="1000"/>
                                        <p:tgtEl>
                                          <p:spTgt spid="1048645">
                                            <p:txEl>
                                              <p:pRg st="1" end="1"/>
                                            </p:txEl>
                                          </p:spTgt>
                                        </p:tgtEl>
                                      </p:cBhvr>
                                    </p:animEffect>
                                    <p:anim calcmode="lin" valueType="num">
                                      <p:cBhvr>
                                        <p:cTn id="13" dur="1000" fill="hold"/>
                                        <p:tgtEl>
                                          <p:spTgt spid="104864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4864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48645">
                                            <p:txEl>
                                              <p:pRg st="2" end="2"/>
                                            </p:txEl>
                                          </p:spTgt>
                                        </p:tgtEl>
                                        <p:attrNameLst>
                                          <p:attrName>style.visibility</p:attrName>
                                        </p:attrNameLst>
                                      </p:cBhvr>
                                      <p:to>
                                        <p:strVal val="visible"/>
                                      </p:to>
                                    </p:set>
                                    <p:animEffect transition="in" filter="fade">
                                      <p:cBhvr>
                                        <p:cTn id="17" dur="1000"/>
                                        <p:tgtEl>
                                          <p:spTgt spid="1048645">
                                            <p:txEl>
                                              <p:pRg st="2" end="2"/>
                                            </p:txEl>
                                          </p:spTgt>
                                        </p:tgtEl>
                                      </p:cBhvr>
                                    </p:animEffect>
                                    <p:anim calcmode="lin" valueType="num">
                                      <p:cBhvr>
                                        <p:cTn id="18" dur="1000" fill="hold"/>
                                        <p:tgtEl>
                                          <p:spTgt spid="104864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4864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5"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Title 1"/>
          <p:cNvSpPr>
            <a:spLocks noGrp="1"/>
          </p:cNvSpPr>
          <p:nvPr>
            <p:ph type="title"/>
          </p:nvPr>
        </p:nvSpPr>
        <p:spPr/>
        <p:txBody>
          <a:bodyPr/>
          <a:lstStyle/>
          <a:p>
            <a:endParaRPr lang="en-US"/>
          </a:p>
        </p:txBody>
      </p:sp>
      <p:sp>
        <p:nvSpPr>
          <p:cNvPr id="1048647" name="Content Placeholder 2"/>
          <p:cNvSpPr>
            <a:spLocks noGrp="1"/>
          </p:cNvSpPr>
          <p:nvPr>
            <p:ph idx="1"/>
          </p:nvPr>
        </p:nvSpPr>
        <p:spPr>
          <a:xfrm>
            <a:off x="304800" y="1295400"/>
            <a:ext cx="7391400" cy="5160336"/>
          </a:xfrm>
        </p:spPr>
        <p:txBody>
          <a:bodyPr>
            <a:normAutofit fontScale="84615" lnSpcReduction="20000"/>
          </a:bodyPr>
          <a:lstStyle/>
          <a:p>
            <a:pPr marL="0" indent="0">
              <a:buNone/>
            </a:pPr>
            <a:r>
              <a:rPr lang="en-US" dirty="0"/>
              <a:t>Neurological disorders are now the leading source of </a:t>
            </a:r>
            <a:r>
              <a:rPr lang="en-US" dirty="0" smtClean="0"/>
              <a:t>disability </a:t>
            </a:r>
            <a:r>
              <a:rPr lang="en-US" dirty="0"/>
              <a:t>in the world, and Parkinson’s disease is the </a:t>
            </a:r>
            <a:r>
              <a:rPr lang="en-US" dirty="0" smtClean="0"/>
              <a:t>fastest </a:t>
            </a:r>
            <a:r>
              <a:rPr lang="en-US" dirty="0"/>
              <a:t>growing of these </a:t>
            </a:r>
            <a:r>
              <a:rPr lang="en-US" dirty="0" smtClean="0"/>
              <a:t>disorders. </a:t>
            </a:r>
          </a:p>
          <a:p>
            <a:pPr marL="0" indent="0">
              <a:buNone/>
            </a:pPr>
            <a:r>
              <a:rPr lang="en-US" dirty="0" smtClean="0"/>
              <a:t>As </a:t>
            </a:r>
            <a:r>
              <a:rPr lang="en-US" dirty="0"/>
              <a:t>the population </a:t>
            </a:r>
            <a:r>
              <a:rPr lang="en-US" dirty="0" smtClean="0"/>
              <a:t>ages </a:t>
            </a:r>
            <a:r>
              <a:rPr lang="en-US" dirty="0"/>
              <a:t>and life expectancy increases, the doubling of the </a:t>
            </a:r>
            <a:r>
              <a:rPr lang="en-US" dirty="0" smtClean="0"/>
              <a:t>number </a:t>
            </a:r>
            <a:r>
              <a:rPr lang="en-US" dirty="0"/>
              <a:t>of individuals </a:t>
            </a:r>
            <a:r>
              <a:rPr lang="en-US" dirty="0" smtClean="0"/>
              <a:t>with Parkinson’s </a:t>
            </a:r>
            <a:r>
              <a:rPr lang="en-US" dirty="0"/>
              <a:t>disease between </a:t>
            </a:r>
            <a:r>
              <a:rPr lang="en-US" dirty="0" smtClean="0"/>
              <a:t>1990 </a:t>
            </a:r>
            <a:r>
              <a:rPr lang="en-US" dirty="0"/>
              <a:t>and 2016 is projected to occur again in the coming </a:t>
            </a:r>
            <a:r>
              <a:rPr lang="en-US" dirty="0" smtClean="0"/>
              <a:t>generation.</a:t>
            </a:r>
          </a:p>
          <a:p>
            <a:pPr marL="0" indent="0">
              <a:buNone/>
            </a:pPr>
            <a:r>
              <a:rPr lang="en-US" dirty="0" smtClean="0"/>
              <a:t>To </a:t>
            </a:r>
            <a:r>
              <a:rPr lang="en-US" dirty="0"/>
              <a:t>address this great health challenge </a:t>
            </a:r>
            <a:r>
              <a:rPr lang="en-US" dirty="0" smtClean="0"/>
              <a:t>will </a:t>
            </a:r>
            <a:r>
              <a:rPr lang="en-US" dirty="0"/>
              <a:t>require action aimed at preventing the disease where </a:t>
            </a:r>
            <a:r>
              <a:rPr lang="en-US" dirty="0" smtClean="0"/>
              <a:t>feasible </a:t>
            </a:r>
            <a:r>
              <a:rPr lang="en-US" dirty="0"/>
              <a:t>and improving the lives of those affected by the </a:t>
            </a:r>
            <a:r>
              <a:rPr lang="en-US" dirty="0" smtClean="0"/>
              <a:t>condition.</a:t>
            </a:r>
          </a:p>
          <a:p>
            <a:pPr marL="0" indent="0">
              <a:buNone/>
            </a:pPr>
            <a:r>
              <a:rPr lang="en-US" dirty="0" smtClean="0"/>
              <a:t> </a:t>
            </a:r>
            <a:r>
              <a:rPr lang="en-US" dirty="0"/>
              <a:t>Among the potential responses available are </a:t>
            </a:r>
            <a:r>
              <a:rPr lang="en-US" dirty="0" smtClean="0"/>
              <a:t>preventing </a:t>
            </a:r>
            <a:r>
              <a:rPr lang="en-US" dirty="0"/>
              <a:t>the disease (</a:t>
            </a:r>
            <a:r>
              <a:rPr lang="en-US" dirty="0" err="1"/>
              <a:t>eg</a:t>
            </a:r>
            <a:r>
              <a:rPr lang="en-US" dirty="0"/>
              <a:t>, by increasing physical activity </a:t>
            </a:r>
            <a:r>
              <a:rPr lang="en-US" dirty="0" smtClean="0"/>
              <a:t>earlier in adulthood </a:t>
            </a:r>
            <a:r>
              <a:rPr lang="en-US" dirty="0"/>
              <a:t>and reducing exposure to </a:t>
            </a:r>
            <a:r>
              <a:rPr lang="en-US" dirty="0" smtClean="0"/>
              <a:t>pesticides),improving </a:t>
            </a:r>
            <a:r>
              <a:rPr lang="en-US" dirty="0"/>
              <a:t>worldwide access to care and </a:t>
            </a:r>
            <a:r>
              <a:rPr lang="en-US" dirty="0" smtClean="0"/>
              <a:t>effective </a:t>
            </a:r>
            <a:r>
              <a:rPr lang="en-US" dirty="0"/>
              <a:t>treatments (</a:t>
            </a:r>
            <a:r>
              <a:rPr lang="en-US" dirty="0" err="1"/>
              <a:t>eg</a:t>
            </a:r>
            <a:r>
              <a:rPr lang="en-US" dirty="0"/>
              <a:t>, levodopa), increasing funding </a:t>
            </a:r>
            <a:r>
              <a:rPr lang="en-US" dirty="0" smtClean="0"/>
              <a:t>for </a:t>
            </a:r>
            <a:r>
              <a:rPr lang="en-US" dirty="0"/>
              <a:t>research (</a:t>
            </a:r>
            <a:r>
              <a:rPr lang="en-US" dirty="0" err="1"/>
              <a:t>eg</a:t>
            </a:r>
            <a:r>
              <a:rPr lang="en-US" dirty="0"/>
              <a:t>, to understand the underlying causes), </a:t>
            </a:r>
            <a:r>
              <a:rPr lang="en-US" dirty="0" smtClean="0"/>
              <a:t>and </a:t>
            </a:r>
            <a:r>
              <a:rPr lang="en-US" dirty="0"/>
              <a:t>development of new therapies.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048646"/>
                                        </p:tgtEl>
                                        <p:attrNameLst>
                                          <p:attrName>style.visibility</p:attrName>
                                        </p:attrNameLst>
                                      </p:cBhvr>
                                      <p:to>
                                        <p:strVal val="visible"/>
                                      </p:to>
                                    </p:set>
                                    <p:animEffect transition="in" filter="fade">
                                      <p:cBhvr>
                                        <p:cTn id="7" dur="1000"/>
                                        <p:tgtEl>
                                          <p:spTgt spid="1048646"/>
                                        </p:tgtEl>
                                      </p:cBhvr>
                                    </p:animEffect>
                                    <p:anim calcmode="lin" valueType="num">
                                      <p:cBhvr>
                                        <p:cTn id="8" dur="1000" fill="hold"/>
                                        <p:tgtEl>
                                          <p:spTgt spid="1048646"/>
                                        </p:tgtEl>
                                        <p:attrNameLst>
                                          <p:attrName>ppt_x</p:attrName>
                                        </p:attrNameLst>
                                      </p:cBhvr>
                                      <p:tavLst>
                                        <p:tav tm="0">
                                          <p:val>
                                            <p:strVal val="#ppt_x"/>
                                          </p:val>
                                        </p:tav>
                                        <p:tav tm="100000">
                                          <p:val>
                                            <p:strVal val="#ppt_x"/>
                                          </p:val>
                                        </p:tav>
                                      </p:tavLst>
                                    </p:anim>
                                    <p:anim calcmode="lin" valueType="num">
                                      <p:cBhvr>
                                        <p:cTn id="9" dur="1000" fill="hold"/>
                                        <p:tgtEl>
                                          <p:spTgt spid="10486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48647">
                                            <p:txEl>
                                              <p:pRg st="0" end="0"/>
                                            </p:txEl>
                                          </p:spTgt>
                                        </p:tgtEl>
                                        <p:attrNameLst>
                                          <p:attrName>style.visibility</p:attrName>
                                        </p:attrNameLst>
                                      </p:cBhvr>
                                      <p:to>
                                        <p:strVal val="visible"/>
                                      </p:to>
                                    </p:set>
                                    <p:animEffect transition="in" filter="fade">
                                      <p:cBhvr>
                                        <p:cTn id="14" dur="1000"/>
                                        <p:tgtEl>
                                          <p:spTgt spid="1048647">
                                            <p:txEl>
                                              <p:pRg st="0" end="0"/>
                                            </p:txEl>
                                          </p:spTgt>
                                        </p:tgtEl>
                                      </p:cBhvr>
                                    </p:animEffect>
                                    <p:anim calcmode="lin" valueType="num">
                                      <p:cBhvr>
                                        <p:cTn id="15" dur="1000" fill="hold"/>
                                        <p:tgtEl>
                                          <p:spTgt spid="104864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48647">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48647">
                                            <p:txEl>
                                              <p:pRg st="1" end="1"/>
                                            </p:txEl>
                                          </p:spTgt>
                                        </p:tgtEl>
                                        <p:attrNameLst>
                                          <p:attrName>style.visibility</p:attrName>
                                        </p:attrNameLst>
                                      </p:cBhvr>
                                      <p:to>
                                        <p:strVal val="visible"/>
                                      </p:to>
                                    </p:set>
                                    <p:animEffect transition="in" filter="fade">
                                      <p:cBhvr>
                                        <p:cTn id="19" dur="1000"/>
                                        <p:tgtEl>
                                          <p:spTgt spid="1048647">
                                            <p:txEl>
                                              <p:pRg st="1" end="1"/>
                                            </p:txEl>
                                          </p:spTgt>
                                        </p:tgtEl>
                                      </p:cBhvr>
                                    </p:animEffect>
                                    <p:anim calcmode="lin" valueType="num">
                                      <p:cBhvr>
                                        <p:cTn id="20" dur="1000" fill="hold"/>
                                        <p:tgtEl>
                                          <p:spTgt spid="104864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48647">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48647">
                                            <p:txEl>
                                              <p:pRg st="2" end="2"/>
                                            </p:txEl>
                                          </p:spTgt>
                                        </p:tgtEl>
                                        <p:attrNameLst>
                                          <p:attrName>style.visibility</p:attrName>
                                        </p:attrNameLst>
                                      </p:cBhvr>
                                      <p:to>
                                        <p:strVal val="visible"/>
                                      </p:to>
                                    </p:set>
                                    <p:animEffect transition="in" filter="fade">
                                      <p:cBhvr>
                                        <p:cTn id="24" dur="1000"/>
                                        <p:tgtEl>
                                          <p:spTgt spid="1048647">
                                            <p:txEl>
                                              <p:pRg st="2" end="2"/>
                                            </p:txEl>
                                          </p:spTgt>
                                        </p:tgtEl>
                                      </p:cBhvr>
                                    </p:animEffect>
                                    <p:anim calcmode="lin" valueType="num">
                                      <p:cBhvr>
                                        <p:cTn id="25" dur="1000" fill="hold"/>
                                        <p:tgtEl>
                                          <p:spTgt spid="104864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048647">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48647">
                                            <p:txEl>
                                              <p:pRg st="3" end="3"/>
                                            </p:txEl>
                                          </p:spTgt>
                                        </p:tgtEl>
                                        <p:attrNameLst>
                                          <p:attrName>style.visibility</p:attrName>
                                        </p:attrNameLst>
                                      </p:cBhvr>
                                      <p:to>
                                        <p:strVal val="visible"/>
                                      </p:to>
                                    </p:set>
                                    <p:animEffect transition="in" filter="fade">
                                      <p:cBhvr>
                                        <p:cTn id="29" dur="1000"/>
                                        <p:tgtEl>
                                          <p:spTgt spid="1048647">
                                            <p:txEl>
                                              <p:pRg st="3" end="3"/>
                                            </p:txEl>
                                          </p:spTgt>
                                        </p:tgtEl>
                                      </p:cBhvr>
                                    </p:animEffect>
                                    <p:anim calcmode="lin" valueType="num">
                                      <p:cBhvr>
                                        <p:cTn id="30" dur="1000" fill="hold"/>
                                        <p:tgtEl>
                                          <p:spTgt spid="1048647">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104864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6" grpId="0"/>
      <p:bldP spid="1048647"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
          <p:cNvSpPr>
            <a:spLocks noGrp="1"/>
          </p:cNvSpPr>
          <p:nvPr>
            <p:ph type="title"/>
          </p:nvPr>
        </p:nvSpPr>
        <p:spPr/>
        <p:txBody>
          <a:bodyPr/>
          <a:lstStyle/>
          <a:p>
            <a:endParaRPr lang="en-US"/>
          </a:p>
        </p:txBody>
      </p:sp>
      <p:sp>
        <p:nvSpPr>
          <p:cNvPr id="1048621" name="Content Placeholder 2"/>
          <p:cNvSpPr>
            <a:spLocks noGrp="1"/>
          </p:cNvSpPr>
          <p:nvPr>
            <p:ph idx="1"/>
          </p:nvPr>
        </p:nvSpPr>
        <p:spPr>
          <a:xfrm>
            <a:off x="152400" y="990600"/>
            <a:ext cx="7848600" cy="5638799"/>
          </a:xfrm>
        </p:spPr>
        <p:txBody>
          <a:bodyPr>
            <a:normAutofit/>
          </a:bodyPr>
          <a:lstStyle/>
          <a:p>
            <a:r>
              <a:rPr lang="en-US" sz="3600" dirty="0" smtClean="0">
                <a:solidFill>
                  <a:schemeClr val="accent5">
                    <a:lumMod val="50000"/>
                  </a:schemeClr>
                </a:solidFill>
                <a:effectLst>
                  <a:outerShdw blurRad="38100" dist="38100" dir="2700000" algn="tl">
                    <a:srgbClr val="000000">
                      <a:alpha val="43137"/>
                    </a:srgbClr>
                  </a:outerShdw>
                </a:effectLst>
              </a:rPr>
              <a:t>Method</a:t>
            </a:r>
            <a:r>
              <a:rPr lang="en-US" dirty="0" smtClean="0"/>
              <a:t>:</a:t>
            </a:r>
          </a:p>
          <a:p>
            <a:pPr marL="0" indent="0">
              <a:buNone/>
            </a:pPr>
            <a:r>
              <a:rPr lang="en-US" dirty="0" smtClean="0"/>
              <a:t>Through a systematic analysis of epidemiological studies, we estimated global, regional, and country-specific prevalence and years of life lived with disability for Parkinson’s disease from 1990 to 2016. We estimated the proportion of mild, moderate, and severe Parkinson’s disease on the basis of studies that used the </a:t>
            </a:r>
            <a:r>
              <a:rPr lang="en-US" dirty="0" err="1" smtClean="0"/>
              <a:t>Hoehn</a:t>
            </a:r>
            <a:r>
              <a:rPr lang="en-US" dirty="0" smtClean="0"/>
              <a:t> and </a:t>
            </a:r>
            <a:r>
              <a:rPr lang="en-US" dirty="0" err="1" smtClean="0"/>
              <a:t>Yahr</a:t>
            </a:r>
            <a:r>
              <a:rPr lang="en-US" dirty="0" smtClean="0"/>
              <a:t> scale and assigned disability weights to each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21">
                                            <p:txEl>
                                              <p:pRg st="0" end="0"/>
                                            </p:txEl>
                                          </p:spTgt>
                                        </p:tgtEl>
                                        <p:attrNameLst>
                                          <p:attrName>style.visibility</p:attrName>
                                        </p:attrNameLst>
                                      </p:cBhvr>
                                      <p:to>
                                        <p:strVal val="visible"/>
                                      </p:to>
                                    </p:set>
                                    <p:anim calcmode="lin" valueType="num">
                                      <p:cBhvr additive="base">
                                        <p:cTn id="7" dur="500" fill="hold"/>
                                        <p:tgtEl>
                                          <p:spTgt spid="10486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62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48621">
                                            <p:txEl>
                                              <p:pRg st="1" end="1"/>
                                            </p:txEl>
                                          </p:spTgt>
                                        </p:tgtEl>
                                        <p:attrNameLst>
                                          <p:attrName>style.visibility</p:attrName>
                                        </p:attrNameLst>
                                      </p:cBhvr>
                                      <p:to>
                                        <p:strVal val="visible"/>
                                      </p:to>
                                    </p:set>
                                    <p:anim calcmode="lin" valueType="num">
                                      <p:cBhvr additive="base">
                                        <p:cTn id="11" dur="500" fill="hold"/>
                                        <p:tgtEl>
                                          <p:spTgt spid="104862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4862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1"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Title 1"/>
          <p:cNvSpPr>
            <a:spLocks noGrp="1"/>
          </p:cNvSpPr>
          <p:nvPr>
            <p:ph type="title"/>
          </p:nvPr>
        </p:nvSpPr>
        <p:spPr/>
        <p:txBody>
          <a:bodyPr/>
          <a:lstStyle/>
          <a:p>
            <a:endParaRPr lang="en-US"/>
          </a:p>
        </p:txBody>
      </p:sp>
      <p:sp>
        <p:nvSpPr>
          <p:cNvPr id="1048649" name="Content Placeholder 2"/>
          <p:cNvSpPr>
            <a:spLocks noGrp="1"/>
          </p:cNvSpPr>
          <p:nvPr>
            <p:ph idx="1"/>
          </p:nvPr>
        </p:nvSpPr>
        <p:spPr>
          <a:xfrm>
            <a:off x="457200" y="2819400"/>
            <a:ext cx="7239000" cy="3636336"/>
          </a:xfrm>
        </p:spPr>
        <p:txBody>
          <a:bodyPr/>
          <a:lstStyle/>
          <a:p>
            <a:pPr marL="0" indent="0" algn="ctr">
              <a:buNone/>
            </a:pPr>
            <a:r>
              <a:rPr lang="en-US" sz="5400" dirty="0" err="1" smtClean="0">
                <a:solidFill>
                  <a:schemeClr val="accent5">
                    <a:lumMod val="50000"/>
                  </a:schemeClr>
                </a:solidFill>
              </a:rPr>
              <a:t>Thank’s</a:t>
            </a:r>
            <a:r>
              <a:rPr lang="en-US" dirty="0" smtClean="0">
                <a:solidFill>
                  <a:schemeClr val="accent5">
                    <a:lumMod val="50000"/>
                  </a:schemeClr>
                </a:solidFill>
              </a:rPr>
              <a:t> for attention.</a:t>
            </a:r>
            <a:endParaRPr lang="en-US" dirty="0">
              <a:solidFill>
                <a:schemeClr val="accent5">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48649">
                                            <p:txEl>
                                              <p:pRg st="0" end="0"/>
                                            </p:txEl>
                                          </p:spTgt>
                                        </p:tgtEl>
                                        <p:attrNameLst>
                                          <p:attrName>style.visibility</p:attrName>
                                        </p:attrNameLst>
                                      </p:cBhvr>
                                      <p:to>
                                        <p:strVal val="visible"/>
                                      </p:to>
                                    </p:set>
                                    <p:animEffect transition="in" filter="wheel(1)">
                                      <p:cBhvr>
                                        <p:cTn id="7" dur="2000"/>
                                        <p:tgtEl>
                                          <p:spTgt spid="10486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9"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
          <p:cNvSpPr>
            <a:spLocks noGrp="1"/>
          </p:cNvSpPr>
          <p:nvPr>
            <p:ph type="title"/>
          </p:nvPr>
        </p:nvSpPr>
        <p:spPr/>
        <p:txBody>
          <a:bodyPr/>
          <a:lstStyle/>
          <a:p>
            <a:endParaRPr lang="en-US" dirty="0"/>
          </a:p>
        </p:txBody>
      </p:sp>
      <p:sp>
        <p:nvSpPr>
          <p:cNvPr id="1048623" name="Content Placeholder 2"/>
          <p:cNvSpPr>
            <a:spLocks noGrp="1"/>
          </p:cNvSpPr>
          <p:nvPr>
            <p:ph idx="1"/>
          </p:nvPr>
        </p:nvSpPr>
        <p:spPr/>
        <p:txBody>
          <a:bodyPr/>
          <a:lstStyle/>
          <a:p>
            <a:pPr marL="0" indent="0">
              <a:buNone/>
            </a:pPr>
            <a:r>
              <a:rPr lang="en-US" dirty="0" smtClean="0"/>
              <a:t> </a:t>
            </a:r>
            <a:r>
              <a:rPr lang="en-US" dirty="0"/>
              <a:t>We jointly </a:t>
            </a:r>
            <a:r>
              <a:rPr lang="en-US" dirty="0" err="1"/>
              <a:t>modelled</a:t>
            </a:r>
            <a:r>
              <a:rPr lang="en-US" dirty="0"/>
              <a:t> prevalence and excess mortality risk in a natural history model to derive estimates of deaths due to Parkinson’s disease. Death counts were multiplied by values from the Global Burden of Disease study’s standard life expectancy to compute years of life lost.</a:t>
            </a:r>
          </a:p>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48622"/>
                                        </p:tgtEl>
                                        <p:attrNameLst>
                                          <p:attrName>style.visibility</p:attrName>
                                        </p:attrNameLst>
                                      </p:cBhvr>
                                      <p:to>
                                        <p:strVal val="visible"/>
                                      </p:to>
                                    </p:set>
                                    <p:anim calcmode="lin" valueType="num">
                                      <p:cBhvr additive="base">
                                        <p:cTn id="7" dur="500" fill="hold"/>
                                        <p:tgtEl>
                                          <p:spTgt spid="1048622"/>
                                        </p:tgtEl>
                                        <p:attrNameLst>
                                          <p:attrName>ppt_x</p:attrName>
                                        </p:attrNameLst>
                                      </p:cBhvr>
                                      <p:tavLst>
                                        <p:tav tm="0">
                                          <p:val>
                                            <p:strVal val="#ppt_x"/>
                                          </p:val>
                                        </p:tav>
                                        <p:tav tm="100000">
                                          <p:val>
                                            <p:strVal val="#ppt_x"/>
                                          </p:val>
                                        </p:tav>
                                      </p:tavLst>
                                    </p:anim>
                                    <p:anim calcmode="lin" valueType="num">
                                      <p:cBhvr additive="base">
                                        <p:cTn id="8" dur="500" fill="hold"/>
                                        <p:tgtEl>
                                          <p:spTgt spid="10486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23">
                                            <p:txEl>
                                              <p:pRg st="0" end="0"/>
                                            </p:txEl>
                                          </p:spTgt>
                                        </p:tgtEl>
                                        <p:attrNameLst>
                                          <p:attrName>style.visibility</p:attrName>
                                        </p:attrNameLst>
                                      </p:cBhvr>
                                      <p:to>
                                        <p:strVal val="visible"/>
                                      </p:to>
                                    </p:set>
                                    <p:anim calcmode="lin" valueType="num">
                                      <p:cBhvr additive="base">
                                        <p:cTn id="13" dur="500" fill="hold"/>
                                        <p:tgtEl>
                                          <p:spTgt spid="10486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2" grpId="0"/>
      <p:bldP spid="10486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
          <p:cNvSpPr>
            <a:spLocks noGrp="1"/>
          </p:cNvSpPr>
          <p:nvPr>
            <p:ph type="title"/>
          </p:nvPr>
        </p:nvSpPr>
        <p:spPr/>
        <p:txBody>
          <a:bodyPr/>
          <a:lstStyle/>
          <a:p>
            <a:endParaRPr lang="en-US"/>
          </a:p>
        </p:txBody>
      </p:sp>
      <p:sp>
        <p:nvSpPr>
          <p:cNvPr id="1048608" name="Content Placeholder 2"/>
          <p:cNvSpPr>
            <a:spLocks noGrp="1"/>
          </p:cNvSpPr>
          <p:nvPr>
            <p:ph idx="1"/>
          </p:nvPr>
        </p:nvSpPr>
        <p:spPr/>
        <p:txBody>
          <a:bodyPr/>
          <a:lstStyle/>
          <a:p>
            <a:pPr marL="0" indent="0">
              <a:buNone/>
            </a:pPr>
            <a:r>
              <a:rPr lang="en-US" dirty="0" smtClean="0"/>
              <a:t> </a:t>
            </a:r>
            <a:r>
              <a:rPr lang="en-US" dirty="0"/>
              <a:t>Disability-adjusted </a:t>
            </a:r>
            <a:r>
              <a:rPr lang="en-US" dirty="0" smtClean="0"/>
              <a:t>life-years (DALYs</a:t>
            </a:r>
            <a:r>
              <a:rPr lang="en-US" dirty="0"/>
              <a:t>) were computed as the sum of years lived with disability and years of life lost. We </a:t>
            </a:r>
            <a:r>
              <a:rPr lang="en-US" dirty="0" smtClean="0"/>
              <a:t>also </a:t>
            </a:r>
            <a:r>
              <a:rPr lang="en-US" dirty="0" err="1" smtClean="0"/>
              <a:t>analysed</a:t>
            </a:r>
            <a:r>
              <a:rPr lang="en-US" dirty="0" smtClean="0"/>
              <a:t> </a:t>
            </a:r>
            <a:r>
              <a:rPr lang="en-US" dirty="0"/>
              <a:t>results </a:t>
            </a:r>
            <a:r>
              <a:rPr lang="en-US" dirty="0" smtClean="0"/>
              <a:t>based on the </a:t>
            </a:r>
            <a:r>
              <a:rPr lang="en-US" dirty="0" err="1" smtClean="0"/>
              <a:t>Sociodemographic</a:t>
            </a:r>
            <a:r>
              <a:rPr lang="en-US" dirty="0" smtClean="0"/>
              <a:t> </a:t>
            </a:r>
            <a:r>
              <a:rPr lang="en-US" dirty="0"/>
              <a:t>Index, a compound measure of income per capita, education, and fertility.</a:t>
            </a:r>
          </a:p>
          <a:p>
            <a:pPr marL="0" indent="0">
              <a:buNone/>
            </a:pPr>
            <a:r>
              <a:rPr lang="en-US" dirty="0"/>
              <a:t>This pattern suggested that coding practices rather than real changes over time and location were responsible, similar to what was observed for </a:t>
            </a:r>
            <a:r>
              <a:rPr lang="en-US" dirty="0" smtClean="0"/>
              <a:t>dementia.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08">
                                            <p:txEl>
                                              <p:pRg st="0" end="0"/>
                                            </p:txEl>
                                          </p:spTgt>
                                        </p:tgtEl>
                                        <p:attrNameLst>
                                          <p:attrName>style.visibility</p:attrName>
                                        </p:attrNameLst>
                                      </p:cBhvr>
                                      <p:to>
                                        <p:strVal val="visible"/>
                                      </p:to>
                                    </p:set>
                                    <p:anim calcmode="lin" valueType="num">
                                      <p:cBhvr additive="base">
                                        <p:cTn id="7" dur="500" fill="hold"/>
                                        <p:tgtEl>
                                          <p:spTgt spid="10486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60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48608">
                                            <p:txEl>
                                              <p:pRg st="1" end="1"/>
                                            </p:txEl>
                                          </p:spTgt>
                                        </p:tgtEl>
                                        <p:attrNameLst>
                                          <p:attrName>style.visibility</p:attrName>
                                        </p:attrNameLst>
                                      </p:cBhvr>
                                      <p:to>
                                        <p:strVal val="visible"/>
                                      </p:to>
                                    </p:set>
                                    <p:anim calcmode="lin" valueType="num">
                                      <p:cBhvr additive="base">
                                        <p:cTn id="11" dur="500" fill="hold"/>
                                        <p:tgtEl>
                                          <p:spTgt spid="104860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4860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8"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
          <p:cNvSpPr>
            <a:spLocks noGrp="1"/>
          </p:cNvSpPr>
          <p:nvPr>
            <p:ph type="title"/>
          </p:nvPr>
        </p:nvSpPr>
        <p:spPr/>
        <p:txBody>
          <a:bodyPr/>
          <a:lstStyle/>
          <a:p>
            <a:endParaRPr lang="en-US"/>
          </a:p>
        </p:txBody>
      </p:sp>
      <p:sp>
        <p:nvSpPr>
          <p:cNvPr id="1048604" name="Content Placeholder 2"/>
          <p:cNvSpPr>
            <a:spLocks noGrp="1"/>
          </p:cNvSpPr>
          <p:nvPr>
            <p:ph idx="1"/>
          </p:nvPr>
        </p:nvSpPr>
        <p:spPr>
          <a:xfrm>
            <a:off x="304800" y="304800"/>
            <a:ext cx="7620000" cy="6324600"/>
          </a:xfrm>
        </p:spPr>
        <p:txBody>
          <a:bodyPr>
            <a:normAutofit/>
          </a:bodyPr>
          <a:lstStyle/>
          <a:p>
            <a:r>
              <a:rPr lang="en-US" sz="3600" dirty="0">
                <a:solidFill>
                  <a:schemeClr val="accent5">
                    <a:lumMod val="50000"/>
                  </a:schemeClr>
                </a:solidFill>
                <a:effectLst>
                  <a:outerShdw blurRad="38100" dist="38100" dir="2700000" algn="tl">
                    <a:srgbClr val="000000">
                      <a:alpha val="43137"/>
                    </a:srgbClr>
                  </a:outerShdw>
                </a:effectLst>
              </a:rPr>
              <a:t>Data sources</a:t>
            </a:r>
            <a:r>
              <a:rPr lang="en-US" dirty="0" smtClean="0">
                <a:solidFill>
                  <a:schemeClr val="accent5">
                    <a:lumMod val="50000"/>
                  </a:schemeClr>
                </a:solidFill>
              </a:rPr>
              <a:t>:</a:t>
            </a:r>
          </a:p>
          <a:p>
            <a:pPr marL="0" indent="0">
              <a:buNone/>
            </a:pPr>
            <a:r>
              <a:rPr lang="en-US" dirty="0" smtClean="0"/>
              <a:t>The </a:t>
            </a:r>
            <a:r>
              <a:rPr lang="en-US" dirty="0"/>
              <a:t>International Classification of Diseases ninth </a:t>
            </a:r>
            <a:r>
              <a:rPr lang="en-US" dirty="0" smtClean="0"/>
              <a:t>revision </a:t>
            </a:r>
            <a:r>
              <a:rPr lang="en-US" dirty="0"/>
              <a:t>(ICD-9) codes used in cause of death analyses for </a:t>
            </a:r>
            <a:r>
              <a:rPr lang="en-US" dirty="0" smtClean="0"/>
              <a:t>Parkinson’s </a:t>
            </a:r>
            <a:r>
              <a:rPr lang="en-US" dirty="0"/>
              <a:t>disease are 332 (Parkinson’s disease), 332.0 </a:t>
            </a:r>
            <a:r>
              <a:rPr lang="en-US" dirty="0" smtClean="0"/>
              <a:t>(</a:t>
            </a:r>
            <a:r>
              <a:rPr lang="en-US" dirty="0"/>
              <a:t>paralysis </a:t>
            </a:r>
            <a:r>
              <a:rPr lang="en-US" dirty="0" err="1"/>
              <a:t>agitans</a:t>
            </a:r>
            <a:r>
              <a:rPr lang="en-US" dirty="0"/>
              <a:t>), and 332.1 (secondary parkinsonism), </a:t>
            </a:r>
            <a:r>
              <a:rPr lang="en-US" dirty="0" smtClean="0"/>
              <a:t>and </a:t>
            </a:r>
            <a:r>
              <a:rPr lang="en-US" dirty="0"/>
              <a:t>the corresponding ICD-10 codes are G20 (Parkinson’s </a:t>
            </a:r>
            <a:r>
              <a:rPr lang="en-US" dirty="0" smtClean="0"/>
              <a:t>disease</a:t>
            </a:r>
            <a:r>
              <a:rPr lang="en-US" dirty="0"/>
              <a:t>), G21 (secondary parkinsonism), and G22 </a:t>
            </a:r>
            <a:r>
              <a:rPr lang="en-US" dirty="0" smtClean="0"/>
              <a:t>(</a:t>
            </a:r>
            <a:r>
              <a:rPr lang="en-US" dirty="0"/>
              <a:t>parkinsonism in diseases classified elsewhere). </a:t>
            </a:r>
            <a:endParaRPr lang="en-US" dirty="0" smtClean="0"/>
          </a:p>
          <a:p>
            <a:pPr marL="0" indent="0">
              <a:buNone/>
            </a:pPr>
            <a:r>
              <a:rPr lang="en-US" dirty="0" smtClean="0"/>
              <a:t>The reference </a:t>
            </a:r>
            <a:r>
              <a:rPr lang="en-US" dirty="0"/>
              <a:t>case definition for Parkinson’s disease used in </a:t>
            </a:r>
            <a:r>
              <a:rPr lang="en-US" dirty="0" smtClean="0"/>
              <a:t>many </a:t>
            </a:r>
            <a:r>
              <a:rPr lang="en-US" dirty="0"/>
              <a:t>epidemiological studies is the presence of at least </a:t>
            </a:r>
            <a:r>
              <a:rPr lang="en-US" dirty="0" smtClean="0"/>
              <a:t>two </a:t>
            </a:r>
            <a:r>
              <a:rPr lang="en-US" dirty="0"/>
              <a:t>of the four primary symptoms: rest tremor, </a:t>
            </a:r>
            <a:r>
              <a:rPr lang="en-US" dirty="0" err="1" smtClean="0"/>
              <a:t>bradykinesia</a:t>
            </a:r>
            <a:r>
              <a:rPr lang="en-US" dirty="0"/>
              <a:t>, stiffness of the limbs and torso, and </a:t>
            </a:r>
            <a:r>
              <a:rPr lang="en-US" dirty="0" smtClean="0"/>
              <a:t>postural instability.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48604">
                                            <p:txEl>
                                              <p:pRg st="0" end="0"/>
                                            </p:txEl>
                                          </p:spTgt>
                                        </p:tgtEl>
                                        <p:attrNameLst>
                                          <p:attrName>style.visibility</p:attrName>
                                        </p:attrNameLst>
                                      </p:cBhvr>
                                      <p:to>
                                        <p:strVal val="visible"/>
                                      </p:to>
                                    </p:set>
                                    <p:animEffect transition="in" filter="wipe(down)">
                                      <p:cBhvr>
                                        <p:cTn id="7" dur="500"/>
                                        <p:tgtEl>
                                          <p:spTgt spid="104860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48604">
                                            <p:txEl>
                                              <p:pRg st="1" end="1"/>
                                            </p:txEl>
                                          </p:spTgt>
                                        </p:tgtEl>
                                        <p:attrNameLst>
                                          <p:attrName>style.visibility</p:attrName>
                                        </p:attrNameLst>
                                      </p:cBhvr>
                                      <p:to>
                                        <p:strVal val="visible"/>
                                      </p:to>
                                    </p:set>
                                    <p:animEffect transition="in" filter="wipe(down)">
                                      <p:cBhvr>
                                        <p:cTn id="10" dur="500"/>
                                        <p:tgtEl>
                                          <p:spTgt spid="104860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48604">
                                            <p:txEl>
                                              <p:pRg st="2" end="2"/>
                                            </p:txEl>
                                          </p:spTgt>
                                        </p:tgtEl>
                                        <p:attrNameLst>
                                          <p:attrName>style.visibility</p:attrName>
                                        </p:attrNameLst>
                                      </p:cBhvr>
                                      <p:to>
                                        <p:strVal val="visible"/>
                                      </p:to>
                                    </p:set>
                                    <p:animEffect transition="in" filter="wipe(down)">
                                      <p:cBhvr>
                                        <p:cTn id="13" dur="500"/>
                                        <p:tgtEl>
                                          <p:spTgt spid="10486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1"/>
          <p:cNvSpPr>
            <a:spLocks noGrp="1"/>
          </p:cNvSpPr>
          <p:nvPr>
            <p:ph type="title"/>
          </p:nvPr>
        </p:nvSpPr>
        <p:spPr/>
        <p:txBody>
          <a:bodyPr/>
          <a:lstStyle/>
          <a:p>
            <a:endParaRPr lang="en-US"/>
          </a:p>
        </p:txBody>
      </p:sp>
      <p:sp>
        <p:nvSpPr>
          <p:cNvPr id="1048597" name="Content Placeholder 2"/>
          <p:cNvSpPr>
            <a:spLocks noGrp="1"/>
          </p:cNvSpPr>
          <p:nvPr>
            <p:ph idx="1"/>
          </p:nvPr>
        </p:nvSpPr>
        <p:spPr>
          <a:xfrm>
            <a:off x="381000" y="1143000"/>
            <a:ext cx="7315200" cy="5312736"/>
          </a:xfrm>
        </p:spPr>
        <p:txBody>
          <a:bodyPr>
            <a:normAutofit fontScale="96154" lnSpcReduction="20000"/>
          </a:bodyPr>
          <a:lstStyle/>
          <a:p>
            <a:pPr marL="0" indent="0">
              <a:buNone/>
            </a:pPr>
            <a:r>
              <a:rPr lang="en-US" dirty="0" smtClean="0"/>
              <a:t> </a:t>
            </a:r>
            <a:r>
              <a:rPr lang="en-US" dirty="0"/>
              <a:t>We also accepted alternative definitions, including the UK Parkinson’s Disease Society Brain Bank criteria,16 in addition to ICD-9 and ICD-10 codes, a doctor’s diagnosis of Parkinson’s disease, and the prescription of Parkinson’s disease-specific medications. </a:t>
            </a:r>
          </a:p>
          <a:p>
            <a:pPr marL="0" indent="0">
              <a:buNone/>
            </a:pPr>
            <a:r>
              <a:rPr lang="en-US" dirty="0"/>
              <a:t>We also added 3 years of medical claims data (years 2000, 2010, and 2012) from the USA; for a disease such as Parkinson’s disease, the data from claims sources would be expected to match true prevalence under the expectation that most patients would be receiving medical attention each year. If </a:t>
            </a:r>
            <a:r>
              <a:rPr lang="en-US" dirty="0" err="1"/>
              <a:t>datapoints</a:t>
            </a:r>
            <a:r>
              <a:rPr lang="en-US" dirty="0"/>
              <a:t> from epidemiological studies spanned ages of more than 20 years, we split the </a:t>
            </a:r>
            <a:r>
              <a:rPr lang="en-US" dirty="0" err="1"/>
              <a:t>datapoints</a:t>
            </a:r>
            <a:r>
              <a:rPr lang="en-US" dirty="0"/>
              <a:t> using the age pattern from the USA, for which the most detailed age data were available.</a:t>
            </a:r>
          </a:p>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48597">
                                            <p:txEl>
                                              <p:pRg st="0" end="0"/>
                                            </p:txEl>
                                          </p:spTgt>
                                        </p:tgtEl>
                                        <p:attrNameLst>
                                          <p:attrName>style.visibility</p:attrName>
                                        </p:attrNameLst>
                                      </p:cBhvr>
                                      <p:to>
                                        <p:strVal val="visible"/>
                                      </p:to>
                                    </p:set>
                                    <p:animEffect transition="in" filter="wipe(down)">
                                      <p:cBhvr>
                                        <p:cTn id="7" dur="500"/>
                                        <p:tgtEl>
                                          <p:spTgt spid="104859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48597">
                                            <p:txEl>
                                              <p:pRg st="1" end="1"/>
                                            </p:txEl>
                                          </p:spTgt>
                                        </p:tgtEl>
                                        <p:attrNameLst>
                                          <p:attrName>style.visibility</p:attrName>
                                        </p:attrNameLst>
                                      </p:cBhvr>
                                      <p:to>
                                        <p:strVal val="visible"/>
                                      </p:to>
                                    </p:set>
                                    <p:animEffect transition="in" filter="wipe(down)">
                                      <p:cBhvr>
                                        <p:cTn id="10" dur="500"/>
                                        <p:tgtEl>
                                          <p:spTgt spid="10485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Title 1048586"/>
          <p:cNvSpPr>
            <a:spLocks noGrp="1"/>
          </p:cNvSpPr>
          <p:nvPr>
            <p:ph type="title"/>
          </p:nvPr>
        </p:nvSpPr>
        <p:spPr/>
        <p:txBody>
          <a:bodyPr/>
          <a:lstStyle/>
          <a:p>
            <a:endParaRPr lang="en-US"/>
          </a:p>
        </p:txBody>
      </p:sp>
      <p:sp>
        <p:nvSpPr>
          <p:cNvPr id="1048588" name="Text Placeholder 1048587"/>
          <p:cNvSpPr>
            <a:spLocks noGrp="1"/>
          </p:cNvSpPr>
          <p:nvPr>
            <p:ph type="body" idx="1"/>
          </p:nvPr>
        </p:nvSpPr>
        <p:spPr/>
        <p:txBody>
          <a:bodyPr/>
          <a:lstStyle/>
          <a:p>
            <a:endParaRPr lang="en-US"/>
          </a:p>
        </p:txBody>
      </p:sp>
      <p:pic>
        <p:nvPicPr>
          <p:cNvPr id="2097152" name="Picture 2097151"/>
          <p:cNvPicPr>
            <a:picLocks/>
          </p:cNvPicPr>
          <p:nvPr/>
        </p:nvPicPr>
        <p:blipFill>
          <a:blip r:embed="rId2"/>
          <a:stretch>
            <a:fillRect/>
          </a:stretch>
        </p:blipFill>
        <p:spPr>
          <a:xfrm>
            <a:off x="0" y="882157"/>
            <a:ext cx="9144000" cy="50936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Title 1048588"/>
          <p:cNvSpPr>
            <a:spLocks noGrp="1"/>
          </p:cNvSpPr>
          <p:nvPr>
            <p:ph type="title"/>
          </p:nvPr>
        </p:nvSpPr>
        <p:spPr/>
        <p:txBody>
          <a:bodyPr/>
          <a:lstStyle/>
          <a:p>
            <a:endParaRPr lang="en-US"/>
          </a:p>
        </p:txBody>
      </p:sp>
      <p:sp>
        <p:nvSpPr>
          <p:cNvPr id="1048590" name="Text Placeholder 1048589"/>
          <p:cNvSpPr>
            <a:spLocks noGrp="1"/>
          </p:cNvSpPr>
          <p:nvPr>
            <p:ph type="body" idx="1"/>
          </p:nvPr>
        </p:nvSpPr>
        <p:spPr/>
        <p:txBody>
          <a:bodyPr/>
          <a:lstStyle/>
          <a:p>
            <a:endParaRPr lang="en-US"/>
          </a:p>
        </p:txBody>
      </p:sp>
      <p:pic>
        <p:nvPicPr>
          <p:cNvPr id="2097153" name="Picture 2097152"/>
          <p:cNvPicPr>
            <a:picLocks/>
          </p:cNvPicPr>
          <p:nvPr/>
        </p:nvPicPr>
        <p:blipFill>
          <a:blip r:embed="rId2"/>
          <a:stretch>
            <a:fillRect/>
          </a:stretch>
        </p:blipFill>
        <p:spPr>
          <a:xfrm>
            <a:off x="0" y="272173"/>
            <a:ext cx="9144000" cy="631365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1490</Words>
  <Application>Microsoft Office PowerPoint</Application>
  <PresentationFormat>On-screen Show (4:3)</PresentationFormat>
  <Paragraphs>49</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Trebuchet MS</vt:lpstr>
      <vt:lpstr>Wingdings</vt:lpstr>
      <vt:lpstr>Wingdings 2</vt:lpstr>
      <vt:lpstr>Opulent</vt:lpstr>
      <vt:lpstr>Global, regional, and national burden of Parkinson’s disease, 1990–2016: a systematic analysis for the Global Burden of Disease Study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KARBAR</dc:creator>
  <cp:lastModifiedBy>aylin</cp:lastModifiedBy>
  <cp:revision>1</cp:revision>
  <dcterms:created xsi:type="dcterms:W3CDTF">2022-01-12T07:08:57Z</dcterms:created>
  <dcterms:modified xsi:type="dcterms:W3CDTF">2022-01-19T18:33:47Z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97e983174b584ceabd4197ba22173988</vt:lpwstr>
  </property>
</Properties>
</file>