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8" r:id="rId4"/>
    <p:sldId id="284" r:id="rId5"/>
    <p:sldId id="259" r:id="rId6"/>
    <p:sldId id="260" r:id="rId7"/>
    <p:sldId id="261" r:id="rId8"/>
    <p:sldId id="262" r:id="rId9"/>
    <p:sldId id="264" r:id="rId10"/>
    <p:sldId id="265" r:id="rId11"/>
    <p:sldId id="267" r:id="rId12"/>
    <p:sldId id="268" r:id="rId13"/>
    <p:sldId id="269" r:id="rId14"/>
    <p:sldId id="286" r:id="rId15"/>
    <p:sldId id="270" r:id="rId16"/>
    <p:sldId id="271" r:id="rId17"/>
    <p:sldId id="272" r:id="rId18"/>
    <p:sldId id="287" r:id="rId19"/>
    <p:sldId id="273" r:id="rId20"/>
    <p:sldId id="274" r:id="rId21"/>
    <p:sldId id="275" r:id="rId22"/>
    <p:sldId id="276" r:id="rId23"/>
    <p:sldId id="277" r:id="rId24"/>
    <p:sldId id="278" r:id="rId25"/>
    <p:sldId id="279" r:id="rId26"/>
    <p:sldId id="280" r:id="rId27"/>
    <p:sldId id="281"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5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C91C39-061D-4D5D-BDB5-FC009A7F4CC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B188D234-2195-43D4-BF5D-D6389EB3F330}" type="slidenum">
              <a:rPr lang="en-US" smtClean="0"/>
              <a:t>‹#›</a:t>
            </a:fld>
            <a:endParaRPr lang="en-US"/>
          </a:p>
        </p:txBody>
      </p:sp>
    </p:spTree>
    <p:extLst>
      <p:ext uri="{BB962C8B-B14F-4D97-AF65-F5344CB8AC3E}">
        <p14:creationId xmlns:p14="http://schemas.microsoft.com/office/powerpoint/2010/main" val="398817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91C39-061D-4D5D-BDB5-FC009A7F4CC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8D234-2195-43D4-BF5D-D6389EB3F330}" type="slidenum">
              <a:rPr lang="en-US" smtClean="0"/>
              <a:t>‹#›</a:t>
            </a:fld>
            <a:endParaRPr lang="en-US"/>
          </a:p>
        </p:txBody>
      </p:sp>
    </p:spTree>
    <p:extLst>
      <p:ext uri="{BB962C8B-B14F-4D97-AF65-F5344CB8AC3E}">
        <p14:creationId xmlns:p14="http://schemas.microsoft.com/office/powerpoint/2010/main" val="134265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91C39-061D-4D5D-BDB5-FC009A7F4CC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8D234-2195-43D4-BF5D-D6389EB3F330}" type="slidenum">
              <a:rPr lang="en-US" smtClean="0"/>
              <a:t>‹#›</a:t>
            </a:fld>
            <a:endParaRPr lang="en-US"/>
          </a:p>
        </p:txBody>
      </p:sp>
    </p:spTree>
    <p:extLst>
      <p:ext uri="{BB962C8B-B14F-4D97-AF65-F5344CB8AC3E}">
        <p14:creationId xmlns:p14="http://schemas.microsoft.com/office/powerpoint/2010/main" val="140905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91C39-061D-4D5D-BDB5-FC009A7F4CC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8D234-2195-43D4-BF5D-D6389EB3F330}" type="slidenum">
              <a:rPr lang="en-US" smtClean="0"/>
              <a:t>‹#›</a:t>
            </a:fld>
            <a:endParaRPr lang="en-US"/>
          </a:p>
        </p:txBody>
      </p:sp>
    </p:spTree>
    <p:extLst>
      <p:ext uri="{BB962C8B-B14F-4D97-AF65-F5344CB8AC3E}">
        <p14:creationId xmlns:p14="http://schemas.microsoft.com/office/powerpoint/2010/main" val="338818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4C91C39-061D-4D5D-BDB5-FC009A7F4CCC}" type="datetimeFigureOut">
              <a:rPr lang="en-US" smtClean="0"/>
              <a:t>1/19/2022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188D234-2195-43D4-BF5D-D6389EB3F330}" type="slidenum">
              <a:rPr lang="en-US" smtClean="0"/>
              <a:t>‹#›</a:t>
            </a:fld>
            <a:endParaRPr lang="en-US"/>
          </a:p>
        </p:txBody>
      </p:sp>
    </p:spTree>
    <p:extLst>
      <p:ext uri="{BB962C8B-B14F-4D97-AF65-F5344CB8AC3E}">
        <p14:creationId xmlns:p14="http://schemas.microsoft.com/office/powerpoint/2010/main" val="98839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C91C39-061D-4D5D-BDB5-FC009A7F4CCC}"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8D234-2195-43D4-BF5D-D6389EB3F330}" type="slidenum">
              <a:rPr lang="en-US" smtClean="0"/>
              <a:t>‹#›</a:t>
            </a:fld>
            <a:endParaRPr lang="en-US"/>
          </a:p>
        </p:txBody>
      </p:sp>
    </p:spTree>
    <p:extLst>
      <p:ext uri="{BB962C8B-B14F-4D97-AF65-F5344CB8AC3E}">
        <p14:creationId xmlns:p14="http://schemas.microsoft.com/office/powerpoint/2010/main" val="367565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C91C39-061D-4D5D-BDB5-FC009A7F4CCC}"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8D234-2195-43D4-BF5D-D6389EB3F330}" type="slidenum">
              <a:rPr lang="en-US" smtClean="0"/>
              <a:t>‹#›</a:t>
            </a:fld>
            <a:endParaRPr lang="en-US"/>
          </a:p>
        </p:txBody>
      </p:sp>
    </p:spTree>
    <p:extLst>
      <p:ext uri="{BB962C8B-B14F-4D97-AF65-F5344CB8AC3E}">
        <p14:creationId xmlns:p14="http://schemas.microsoft.com/office/powerpoint/2010/main" val="142090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C91C39-061D-4D5D-BDB5-FC009A7F4CCC}"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8D234-2195-43D4-BF5D-D6389EB3F330}" type="slidenum">
              <a:rPr lang="en-US" smtClean="0"/>
              <a:t>‹#›</a:t>
            </a:fld>
            <a:endParaRPr lang="en-US"/>
          </a:p>
        </p:txBody>
      </p:sp>
    </p:spTree>
    <p:extLst>
      <p:ext uri="{BB962C8B-B14F-4D97-AF65-F5344CB8AC3E}">
        <p14:creationId xmlns:p14="http://schemas.microsoft.com/office/powerpoint/2010/main" val="68400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91C39-061D-4D5D-BDB5-FC009A7F4CCC}"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8D234-2195-43D4-BF5D-D6389EB3F330}" type="slidenum">
              <a:rPr lang="en-US" smtClean="0"/>
              <a:t>‹#›</a:t>
            </a:fld>
            <a:endParaRPr lang="en-US"/>
          </a:p>
        </p:txBody>
      </p:sp>
    </p:spTree>
    <p:extLst>
      <p:ext uri="{BB962C8B-B14F-4D97-AF65-F5344CB8AC3E}">
        <p14:creationId xmlns:p14="http://schemas.microsoft.com/office/powerpoint/2010/main" val="183747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C91C39-061D-4D5D-BDB5-FC009A7F4CCC}"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188D234-2195-43D4-BF5D-D6389EB3F330}" type="slidenum">
              <a:rPr lang="en-US" smtClean="0"/>
              <a:t>‹#›</a:t>
            </a:fld>
            <a:endParaRPr lang="en-US"/>
          </a:p>
        </p:txBody>
      </p:sp>
    </p:spTree>
    <p:extLst>
      <p:ext uri="{BB962C8B-B14F-4D97-AF65-F5344CB8AC3E}">
        <p14:creationId xmlns:p14="http://schemas.microsoft.com/office/powerpoint/2010/main" val="12365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C91C39-061D-4D5D-BDB5-FC009A7F4CCC}" type="datetimeFigureOut">
              <a:rPr lang="en-US" smtClean="0"/>
              <a:t>1/19/2022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188D234-2195-43D4-BF5D-D6389EB3F330}" type="slidenum">
              <a:rPr lang="en-US" smtClean="0"/>
              <a:t>‹#›</a:t>
            </a:fld>
            <a:endParaRPr lang="en-US"/>
          </a:p>
        </p:txBody>
      </p:sp>
    </p:spTree>
    <p:extLst>
      <p:ext uri="{BB962C8B-B14F-4D97-AF65-F5344CB8AC3E}">
        <p14:creationId xmlns:p14="http://schemas.microsoft.com/office/powerpoint/2010/main" val="302596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4C91C39-061D-4D5D-BDB5-FC009A7F4CCC}" type="datetimeFigureOut">
              <a:rPr lang="en-US" smtClean="0"/>
              <a:t>1/19/2022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B188D234-2195-43D4-BF5D-D6389EB3F330}" type="slidenum">
              <a:rPr lang="en-US" smtClean="0"/>
              <a:t>‹#›</a:t>
            </a:fld>
            <a:endParaRPr lang="en-US"/>
          </a:p>
        </p:txBody>
      </p:sp>
    </p:spTree>
    <p:extLst>
      <p:ext uri="{BB962C8B-B14F-4D97-AF65-F5344CB8AC3E}">
        <p14:creationId xmlns:p14="http://schemas.microsoft.com/office/powerpoint/2010/main" val="3598856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0801" y="1173018"/>
            <a:ext cx="9384144" cy="4999182"/>
          </a:xfrm>
        </p:spPr>
      </p:pic>
    </p:spTree>
    <p:extLst>
      <p:ext uri="{BB962C8B-B14F-4D97-AF65-F5344CB8AC3E}">
        <p14:creationId xmlns:p14="http://schemas.microsoft.com/office/powerpoint/2010/main" val="80424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Mortality</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a:xfrm>
            <a:off x="838200" y="1450108"/>
            <a:ext cx="10515600" cy="5153891"/>
          </a:xfrm>
        </p:spPr>
        <p:txBody>
          <a:bodyPr>
            <a:normAutofit/>
          </a:bodyPr>
          <a:lstStyle/>
          <a:p>
            <a:r>
              <a:rPr lang="en-US" sz="2400" dirty="0" smtClean="0">
                <a:latin typeface="+mj-lt"/>
              </a:rPr>
              <a:t>Gastric cancer accounts </a:t>
            </a:r>
            <a:r>
              <a:rPr lang="en-US" sz="2400" b="1" dirty="0" smtClean="0">
                <a:solidFill>
                  <a:srgbClr val="FF0000"/>
                </a:solidFill>
                <a:latin typeface="+mj-lt"/>
              </a:rPr>
              <a:t>for 783,000 deaths </a:t>
            </a:r>
            <a:r>
              <a:rPr lang="en-US" sz="2400" dirty="0" smtClean="0">
                <a:latin typeface="+mj-lt"/>
              </a:rPr>
              <a:t>each year, making it the </a:t>
            </a:r>
            <a:r>
              <a:rPr lang="en-US" sz="2400" b="1" dirty="0" smtClean="0">
                <a:solidFill>
                  <a:srgbClr val="FF0000"/>
                </a:solidFill>
                <a:latin typeface="+mj-lt"/>
              </a:rPr>
              <a:t>third most deadly</a:t>
            </a:r>
            <a:r>
              <a:rPr lang="en-US" sz="2400" dirty="0" smtClean="0">
                <a:latin typeface="+mj-lt"/>
              </a:rPr>
              <a:t> cancer among males worldwide .</a:t>
            </a:r>
          </a:p>
          <a:p>
            <a:endParaRPr lang="en-US" sz="2400" dirty="0" smtClean="0">
              <a:latin typeface="+mj-lt"/>
            </a:endParaRPr>
          </a:p>
          <a:p>
            <a:r>
              <a:rPr lang="en-US" sz="2400" b="1" dirty="0" smtClean="0">
                <a:solidFill>
                  <a:schemeClr val="accent1">
                    <a:lumMod val="75000"/>
                  </a:schemeClr>
                </a:solidFill>
                <a:latin typeface="+mj-lt"/>
              </a:rPr>
              <a:t> 8.3% of all cancer deaths </a:t>
            </a:r>
            <a:r>
              <a:rPr lang="en-US" sz="2400" dirty="0" smtClean="0">
                <a:latin typeface="+mj-lt"/>
              </a:rPr>
              <a:t>are attributable to gastric cancer.</a:t>
            </a:r>
          </a:p>
          <a:p>
            <a:r>
              <a:rPr lang="en-US" sz="2400" dirty="0" smtClean="0">
                <a:latin typeface="+mj-lt"/>
              </a:rPr>
              <a:t> The cumulative risk of death from gastric cancer, from birth to age 74, </a:t>
            </a:r>
            <a:r>
              <a:rPr lang="en-US" sz="2400" b="1" dirty="0">
                <a:solidFill>
                  <a:srgbClr val="FF0000"/>
                </a:solidFill>
                <a:latin typeface="+mj-lt"/>
              </a:rPr>
              <a:t>is 1.36% for males and 0.57% for </a:t>
            </a:r>
            <a:r>
              <a:rPr lang="en-US" sz="2400" b="1" dirty="0" smtClean="0">
                <a:solidFill>
                  <a:srgbClr val="FF0000"/>
                </a:solidFill>
                <a:latin typeface="+mj-lt"/>
              </a:rPr>
              <a:t>females.</a:t>
            </a:r>
          </a:p>
          <a:p>
            <a:endParaRPr lang="en-US" sz="2400" b="1" dirty="0">
              <a:solidFill>
                <a:srgbClr val="FF0000"/>
              </a:solidFill>
              <a:latin typeface="+mj-lt"/>
            </a:endParaRPr>
          </a:p>
          <a:p>
            <a:r>
              <a:rPr lang="en-US" sz="2400" dirty="0">
                <a:latin typeface="+mj-lt"/>
              </a:rPr>
              <a:t>Mortality rates are high </a:t>
            </a:r>
            <a:r>
              <a:rPr lang="en-US" sz="2400" b="1" dirty="0">
                <a:solidFill>
                  <a:schemeClr val="accent1">
                    <a:lumMod val="75000"/>
                  </a:schemeClr>
                </a:solidFill>
                <a:latin typeface="+mj-lt"/>
              </a:rPr>
              <a:t>in eastern and central Asia and Latin America</a:t>
            </a:r>
            <a:r>
              <a:rPr lang="en-US" sz="2400" dirty="0">
                <a:latin typeface="+mj-lt"/>
              </a:rPr>
              <a:t>, the same regions with high incidence</a:t>
            </a:r>
            <a:r>
              <a:rPr lang="en-US" sz="2400" dirty="0" smtClean="0">
                <a:latin typeface="+mj-lt"/>
              </a:rPr>
              <a:t>.</a:t>
            </a:r>
          </a:p>
          <a:p>
            <a:r>
              <a:rPr lang="en-US" sz="2400" dirty="0">
                <a:latin typeface="+mj-lt"/>
              </a:rPr>
              <a:t>eastern and central Asian nations such </a:t>
            </a:r>
            <a:r>
              <a:rPr lang="en-US" sz="2400" b="1" dirty="0">
                <a:solidFill>
                  <a:srgbClr val="FF0000"/>
                </a:solidFill>
                <a:latin typeface="+mj-lt"/>
              </a:rPr>
              <a:t>as Iran, Kyrgyzstan, and </a:t>
            </a:r>
            <a:r>
              <a:rPr lang="en-US" sz="2400" b="1" dirty="0" smtClean="0">
                <a:solidFill>
                  <a:srgbClr val="FF0000"/>
                </a:solidFill>
                <a:latin typeface="+mj-lt"/>
              </a:rPr>
              <a:t>Turkmenistan.</a:t>
            </a:r>
          </a:p>
        </p:txBody>
      </p:sp>
    </p:spTree>
    <p:extLst>
      <p:ext uri="{BB962C8B-B14F-4D97-AF65-F5344CB8AC3E}">
        <p14:creationId xmlns:p14="http://schemas.microsoft.com/office/powerpoint/2010/main" val="254383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rgbClr val="7030A0"/>
                </a:solidFill>
              </a:rPr>
              <a:t>Graph shows the estimated age-standardized mortality rates (world) in 2018, worldwide, males and females, all ages </a:t>
            </a:r>
            <a:endParaRPr lang="en-US" sz="2800" dirty="0">
              <a:solidFill>
                <a:srgbClr val="7030A0"/>
              </a:solidFill>
            </a:endParaRPr>
          </a:p>
        </p:txBody>
      </p:sp>
      <p:pic>
        <p:nvPicPr>
          <p:cNvPr id="4" name="Content Placeholder 3"/>
          <p:cNvPicPr>
            <a:picLocks noGrp="1" noChangeAspect="1"/>
          </p:cNvPicPr>
          <p:nvPr>
            <p:ph idx="1"/>
          </p:nvPr>
        </p:nvPicPr>
        <p:blipFill>
          <a:blip r:embed="rId2"/>
          <a:stretch>
            <a:fillRect/>
          </a:stretch>
        </p:blipFill>
        <p:spPr>
          <a:xfrm>
            <a:off x="838199" y="1825624"/>
            <a:ext cx="9968345" cy="5032375"/>
          </a:xfrm>
          <a:prstGeom prst="rect">
            <a:avLst/>
          </a:prstGeom>
        </p:spPr>
      </p:pic>
    </p:spTree>
    <p:extLst>
      <p:ext uri="{BB962C8B-B14F-4D97-AF65-F5344CB8AC3E}">
        <p14:creationId xmlns:p14="http://schemas.microsoft.com/office/powerpoint/2010/main" val="143327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rgbClr val="7030A0"/>
                </a:solidFill>
              </a:rPr>
              <a:t>Map shows the estimated age-standardized mortality rates (world) for stomach cancer in 2018, both sexes, all ages</a:t>
            </a:r>
            <a:endParaRPr lang="en-US" sz="2800" dirty="0">
              <a:solidFill>
                <a:srgbClr val="7030A0"/>
              </a:solidFill>
            </a:endParaRPr>
          </a:p>
        </p:txBody>
      </p:sp>
      <p:pic>
        <p:nvPicPr>
          <p:cNvPr id="4" name="Content Placeholder 3"/>
          <p:cNvPicPr>
            <a:picLocks noGrp="1" noChangeAspect="1"/>
          </p:cNvPicPr>
          <p:nvPr>
            <p:ph idx="1"/>
          </p:nvPr>
        </p:nvPicPr>
        <p:blipFill>
          <a:blip r:embed="rId2"/>
          <a:stretch>
            <a:fillRect/>
          </a:stretch>
        </p:blipFill>
        <p:spPr>
          <a:xfrm>
            <a:off x="1524000" y="2020093"/>
            <a:ext cx="8940800" cy="4463833"/>
          </a:xfrm>
          <a:prstGeom prst="rect">
            <a:avLst/>
          </a:prstGeom>
        </p:spPr>
      </p:pic>
    </p:spTree>
    <p:extLst>
      <p:ext uri="{BB962C8B-B14F-4D97-AF65-F5344CB8AC3E}">
        <p14:creationId xmlns:p14="http://schemas.microsoft.com/office/powerpoint/2010/main" val="164473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Trends</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a:xfrm>
            <a:off x="1069848" y="1533236"/>
            <a:ext cx="10058400" cy="4638964"/>
          </a:xfrm>
        </p:spPr>
        <p:txBody>
          <a:bodyPr>
            <a:normAutofit/>
          </a:bodyPr>
          <a:lstStyle/>
          <a:p>
            <a:r>
              <a:rPr lang="en-US" sz="2400" dirty="0" smtClean="0">
                <a:latin typeface="+mj-lt"/>
              </a:rPr>
              <a:t>The incidence of gastric cancer has steadily declined worldwide over the </a:t>
            </a:r>
            <a:r>
              <a:rPr lang="en-US" sz="2400" b="1" dirty="0" smtClean="0">
                <a:solidFill>
                  <a:srgbClr val="0070C0"/>
                </a:solidFill>
                <a:latin typeface="+mj-lt"/>
              </a:rPr>
              <a:t>past 50 years.</a:t>
            </a:r>
          </a:p>
          <a:p>
            <a:endParaRPr lang="en-US" sz="2400" b="1" dirty="0" smtClean="0">
              <a:solidFill>
                <a:srgbClr val="0070C0"/>
              </a:solidFill>
              <a:latin typeface="+mj-lt"/>
            </a:endParaRPr>
          </a:p>
          <a:p>
            <a:r>
              <a:rPr lang="en-US" sz="2400" dirty="0" smtClean="0">
                <a:latin typeface="+mj-lt"/>
              </a:rPr>
              <a:t> These declines preceded the successful </a:t>
            </a:r>
            <a:r>
              <a:rPr lang="en-US" sz="2400" dirty="0" smtClean="0">
                <a:solidFill>
                  <a:srgbClr val="00B0F0"/>
                </a:solidFill>
                <a:latin typeface="+mj-lt"/>
              </a:rPr>
              <a:t>reduction </a:t>
            </a:r>
            <a:r>
              <a:rPr lang="en-US" sz="2400" b="1" dirty="0" smtClean="0">
                <a:solidFill>
                  <a:srgbClr val="00B0F0"/>
                </a:solidFill>
                <a:latin typeface="+mj-lt"/>
              </a:rPr>
              <a:t>of H. pylori infection</a:t>
            </a:r>
            <a:r>
              <a:rPr lang="en-US" sz="2400" dirty="0" smtClean="0">
                <a:solidFill>
                  <a:srgbClr val="00B0F0"/>
                </a:solidFill>
                <a:latin typeface="+mj-lt"/>
              </a:rPr>
              <a:t>, and are likely attributable to changes </a:t>
            </a:r>
            <a:r>
              <a:rPr lang="en-US" sz="2400" b="1" dirty="0" smtClean="0">
                <a:solidFill>
                  <a:srgbClr val="00B0F0"/>
                </a:solidFill>
                <a:latin typeface="+mj-lt"/>
              </a:rPr>
              <a:t>in food preservation</a:t>
            </a:r>
            <a:r>
              <a:rPr lang="en-US" sz="2400" dirty="0" smtClean="0">
                <a:solidFill>
                  <a:srgbClr val="00B0F0"/>
                </a:solidFill>
                <a:latin typeface="+mj-lt"/>
              </a:rPr>
              <a:t>, such as less pickling of </a:t>
            </a:r>
            <a:r>
              <a:rPr lang="en-US" sz="2400" b="1" dirty="0" smtClean="0">
                <a:solidFill>
                  <a:srgbClr val="0070C0"/>
                </a:solidFill>
                <a:latin typeface="+mj-lt"/>
              </a:rPr>
              <a:t>vegetables</a:t>
            </a:r>
            <a:r>
              <a:rPr lang="en-US" sz="2400" dirty="0" smtClean="0">
                <a:solidFill>
                  <a:srgbClr val="00B0F0"/>
                </a:solidFill>
                <a:latin typeface="+mj-lt"/>
              </a:rPr>
              <a:t>, and </a:t>
            </a:r>
            <a:r>
              <a:rPr lang="en-US" sz="2400" b="1" dirty="0" smtClean="0">
                <a:solidFill>
                  <a:srgbClr val="0070C0"/>
                </a:solidFill>
                <a:latin typeface="+mj-lt"/>
              </a:rPr>
              <a:t>less smoking </a:t>
            </a:r>
            <a:r>
              <a:rPr lang="en-US" sz="2400" dirty="0" smtClean="0">
                <a:solidFill>
                  <a:srgbClr val="00B0F0"/>
                </a:solidFill>
                <a:latin typeface="+mj-lt"/>
              </a:rPr>
              <a:t>and </a:t>
            </a:r>
            <a:r>
              <a:rPr lang="en-US" sz="2400" b="1" dirty="0" smtClean="0">
                <a:solidFill>
                  <a:srgbClr val="0070C0"/>
                </a:solidFill>
                <a:latin typeface="+mj-lt"/>
              </a:rPr>
              <a:t>processing of meat</a:t>
            </a:r>
            <a:r>
              <a:rPr lang="en-US" sz="2400" dirty="0" smtClean="0">
                <a:solidFill>
                  <a:srgbClr val="00B0F0"/>
                </a:solidFill>
                <a:latin typeface="+mj-lt"/>
              </a:rPr>
              <a:t>.</a:t>
            </a:r>
          </a:p>
          <a:p>
            <a:endParaRPr lang="en-US" sz="2400" dirty="0" smtClean="0">
              <a:solidFill>
                <a:srgbClr val="00B0F0"/>
              </a:solidFill>
              <a:latin typeface="+mj-lt"/>
            </a:endParaRPr>
          </a:p>
          <a:p>
            <a:r>
              <a:rPr lang="en-US" sz="2400" dirty="0" smtClean="0">
                <a:solidFill>
                  <a:srgbClr val="00B0F0"/>
                </a:solidFill>
                <a:latin typeface="+mj-lt"/>
              </a:rPr>
              <a:t> The decline has also been elicited by the greater availability </a:t>
            </a:r>
            <a:r>
              <a:rPr lang="en-US" sz="2400" b="1" dirty="0" smtClean="0">
                <a:solidFill>
                  <a:srgbClr val="0070C0"/>
                </a:solidFill>
                <a:latin typeface="+mj-lt"/>
              </a:rPr>
              <a:t>of fresh fruits </a:t>
            </a:r>
            <a:r>
              <a:rPr lang="en-US" sz="2400" dirty="0" smtClean="0">
                <a:solidFill>
                  <a:srgbClr val="00B0F0"/>
                </a:solidFill>
                <a:latin typeface="+mj-lt"/>
              </a:rPr>
              <a:t>and </a:t>
            </a:r>
            <a:r>
              <a:rPr lang="en-US" sz="2400" b="1" dirty="0" smtClean="0">
                <a:solidFill>
                  <a:srgbClr val="0070C0"/>
                </a:solidFill>
                <a:latin typeface="+mj-lt"/>
              </a:rPr>
              <a:t>vegetables</a:t>
            </a:r>
            <a:r>
              <a:rPr lang="en-US" sz="2400" dirty="0" smtClean="0">
                <a:solidFill>
                  <a:srgbClr val="00B0F0"/>
                </a:solidFill>
                <a:latin typeface="+mj-lt"/>
              </a:rPr>
              <a:t>.</a:t>
            </a:r>
          </a:p>
        </p:txBody>
      </p:sp>
    </p:spTree>
    <p:extLst>
      <p:ext uri="{BB962C8B-B14F-4D97-AF65-F5344CB8AC3E}">
        <p14:creationId xmlns:p14="http://schemas.microsoft.com/office/powerpoint/2010/main" val="326551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7030A0"/>
                </a:solidFill>
              </a:rPr>
              <a:t>Trends</a:t>
            </a:r>
            <a:endParaRPr lang="en-US" dirty="0"/>
          </a:p>
        </p:txBody>
      </p:sp>
      <p:sp>
        <p:nvSpPr>
          <p:cNvPr id="3" name="Content Placeholder 2"/>
          <p:cNvSpPr>
            <a:spLocks noGrp="1"/>
          </p:cNvSpPr>
          <p:nvPr>
            <p:ph idx="1"/>
          </p:nvPr>
        </p:nvSpPr>
        <p:spPr/>
        <p:txBody>
          <a:bodyPr/>
          <a:lstStyle/>
          <a:p>
            <a:r>
              <a:rPr lang="en-US" sz="2400" dirty="0">
                <a:latin typeface="+mj-lt"/>
              </a:rPr>
              <a:t>As many </a:t>
            </a:r>
            <a:r>
              <a:rPr lang="en-US" sz="2400" b="1" dirty="0">
                <a:solidFill>
                  <a:srgbClr val="FF0000"/>
                </a:solidFill>
                <a:latin typeface="+mj-lt"/>
              </a:rPr>
              <a:t>as 90% of cases of non-cardia gastric cancer are attributable to H. pylori</a:t>
            </a:r>
            <a:r>
              <a:rPr lang="en-US" sz="2400" dirty="0">
                <a:latin typeface="+mj-lt"/>
              </a:rPr>
              <a:t>, which explains why the incidence of that subtype of gastric cancer has declined in step with declining infection rates </a:t>
            </a:r>
            <a:r>
              <a:rPr lang="en-US" sz="2400" dirty="0" smtClean="0">
                <a:latin typeface="+mj-lt"/>
              </a:rPr>
              <a:t>.</a:t>
            </a:r>
          </a:p>
          <a:p>
            <a:endParaRPr lang="en-US" sz="2400" dirty="0">
              <a:latin typeface="+mj-lt"/>
            </a:endParaRPr>
          </a:p>
          <a:p>
            <a:r>
              <a:rPr lang="en-US" sz="2400" dirty="0">
                <a:latin typeface="+mj-lt"/>
              </a:rPr>
              <a:t> Meanwhile, during that same period, </a:t>
            </a:r>
            <a:r>
              <a:rPr lang="en-US" sz="2400" b="1" dirty="0">
                <a:solidFill>
                  <a:srgbClr val="FF0000"/>
                </a:solidFill>
                <a:latin typeface="+mj-lt"/>
              </a:rPr>
              <a:t>cardia-subtype gastric cancers have increased 7-fold</a:t>
            </a:r>
            <a:r>
              <a:rPr lang="en-US" sz="2400" dirty="0">
                <a:latin typeface="+mj-lt"/>
              </a:rPr>
              <a:t>, especially in the developed </a:t>
            </a:r>
            <a:r>
              <a:rPr lang="en-US" sz="2400" dirty="0" smtClean="0">
                <a:latin typeface="+mj-lt"/>
              </a:rPr>
              <a:t>world.</a:t>
            </a:r>
            <a:endParaRPr lang="en-US" sz="2400" dirty="0">
              <a:latin typeface="+mj-lt"/>
            </a:endParaRPr>
          </a:p>
          <a:p>
            <a:endParaRPr lang="en-US" dirty="0"/>
          </a:p>
        </p:txBody>
      </p:sp>
    </p:spTree>
    <p:extLst>
      <p:ext uri="{BB962C8B-B14F-4D97-AF65-F5344CB8AC3E}">
        <p14:creationId xmlns:p14="http://schemas.microsoft.com/office/powerpoint/2010/main" val="2747651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Survival</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a:xfrm>
            <a:off x="1069848" y="1681018"/>
            <a:ext cx="10058400" cy="4978400"/>
          </a:xfrm>
        </p:spPr>
        <p:txBody>
          <a:bodyPr>
            <a:normAutofit/>
          </a:bodyPr>
          <a:lstStyle/>
          <a:p>
            <a:r>
              <a:rPr lang="en-US" sz="2400" dirty="0" smtClean="0">
                <a:latin typeface="+mj-lt"/>
              </a:rPr>
              <a:t>The </a:t>
            </a:r>
            <a:r>
              <a:rPr lang="en-US" sz="2400" b="1" dirty="0" smtClean="0">
                <a:solidFill>
                  <a:srgbClr val="0070C0"/>
                </a:solidFill>
                <a:latin typeface="+mj-lt"/>
              </a:rPr>
              <a:t>5-year survival rate for gastric cancer is 31% in the United States</a:t>
            </a:r>
            <a:r>
              <a:rPr lang="en-US" sz="2400" dirty="0" smtClean="0">
                <a:latin typeface="+mj-lt"/>
              </a:rPr>
              <a:t>.</a:t>
            </a:r>
          </a:p>
          <a:p>
            <a:r>
              <a:rPr lang="en-US" sz="2400" dirty="0" smtClean="0">
                <a:latin typeface="+mj-lt"/>
              </a:rPr>
              <a:t> Average survival rates reflect the fact that </a:t>
            </a:r>
            <a:r>
              <a:rPr lang="en-US" sz="2400" b="1" dirty="0" smtClean="0">
                <a:solidFill>
                  <a:srgbClr val="0070C0"/>
                </a:solidFill>
                <a:latin typeface="+mj-lt"/>
              </a:rPr>
              <a:t>most cases diagnosed are already metastatic</a:t>
            </a:r>
            <a:r>
              <a:rPr lang="en-US" sz="2400" dirty="0" smtClean="0">
                <a:latin typeface="+mj-lt"/>
              </a:rPr>
              <a:t>.</a:t>
            </a:r>
          </a:p>
          <a:p>
            <a:r>
              <a:rPr lang="en-US" sz="2400" dirty="0" smtClean="0">
                <a:latin typeface="+mj-lt"/>
              </a:rPr>
              <a:t> The 5-year survival rate for </a:t>
            </a:r>
            <a:r>
              <a:rPr lang="en-US" sz="2400" b="1" dirty="0" smtClean="0">
                <a:solidFill>
                  <a:srgbClr val="00B0F0"/>
                </a:solidFill>
                <a:latin typeface="+mj-lt"/>
              </a:rPr>
              <a:t>pre-metastatic diagnosis is 67%. </a:t>
            </a:r>
            <a:r>
              <a:rPr lang="en-US" sz="2400" dirty="0" smtClean="0">
                <a:latin typeface="+mj-lt"/>
              </a:rPr>
              <a:t>Survival is highly variable based on stage during surgical intervention.</a:t>
            </a:r>
          </a:p>
          <a:p>
            <a:r>
              <a:rPr lang="en-US" sz="2400" b="1" dirty="0" smtClean="0">
                <a:solidFill>
                  <a:srgbClr val="00B0F0"/>
                </a:solidFill>
                <a:latin typeface="+mj-lt"/>
              </a:rPr>
              <a:t>Asian patients in the United States tend to have a better prognosis than Caucasians</a:t>
            </a:r>
            <a:r>
              <a:rPr lang="en-US" sz="2400" dirty="0" smtClean="0">
                <a:latin typeface="+mj-lt"/>
              </a:rPr>
              <a:t>.</a:t>
            </a:r>
          </a:p>
          <a:p>
            <a:r>
              <a:rPr lang="en-US" sz="2400" dirty="0" smtClean="0">
                <a:latin typeface="+mj-lt"/>
              </a:rPr>
              <a:t> </a:t>
            </a:r>
            <a:r>
              <a:rPr lang="en-US" sz="2400" b="1" dirty="0" smtClean="0">
                <a:solidFill>
                  <a:schemeClr val="accent1">
                    <a:lumMod val="50000"/>
                  </a:schemeClr>
                </a:solidFill>
                <a:latin typeface="+mj-lt"/>
              </a:rPr>
              <a:t>Asians have a 12% higher 5-year survival rate.</a:t>
            </a:r>
          </a:p>
          <a:p>
            <a:r>
              <a:rPr lang="en-US" sz="2400" dirty="0">
                <a:latin typeface="+mj-lt"/>
              </a:rPr>
              <a:t>The average 5-year survival rate </a:t>
            </a:r>
            <a:r>
              <a:rPr lang="en-US" sz="2400" b="1" dirty="0">
                <a:solidFill>
                  <a:srgbClr val="00B0F0"/>
                </a:solidFill>
                <a:latin typeface="+mj-lt"/>
              </a:rPr>
              <a:t>in Europe is 26%, </a:t>
            </a:r>
            <a:r>
              <a:rPr lang="en-US" sz="2400" dirty="0">
                <a:latin typeface="+mj-lt"/>
              </a:rPr>
              <a:t>higher than in the UK but lower than that of the </a:t>
            </a:r>
            <a:r>
              <a:rPr lang="en-US" sz="2400" dirty="0" smtClean="0">
                <a:latin typeface="+mj-lt"/>
              </a:rPr>
              <a:t>US.</a:t>
            </a:r>
          </a:p>
        </p:txBody>
      </p:sp>
    </p:spTree>
    <p:extLst>
      <p:ext uri="{BB962C8B-B14F-4D97-AF65-F5344CB8AC3E}">
        <p14:creationId xmlns:p14="http://schemas.microsoft.com/office/powerpoint/2010/main" val="1267345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rgbClr val="7030A0"/>
                </a:solidFill>
              </a:rPr>
              <a:t>Bar chart of stomach cancer, age-standardized 5-year net survival, adults (aged 15–99), England and Wales, 1971–2011</a:t>
            </a:r>
            <a:endParaRPr lang="en-US" sz="2800" dirty="0">
              <a:solidFill>
                <a:srgbClr val="7030A0"/>
              </a:solidFill>
            </a:endParaRPr>
          </a:p>
        </p:txBody>
      </p:sp>
      <p:pic>
        <p:nvPicPr>
          <p:cNvPr id="4" name="Content Placeholder 3"/>
          <p:cNvPicPr>
            <a:picLocks noGrp="1" noChangeAspect="1"/>
          </p:cNvPicPr>
          <p:nvPr>
            <p:ph idx="1"/>
          </p:nvPr>
        </p:nvPicPr>
        <p:blipFill>
          <a:blip r:embed="rId2"/>
          <a:stretch>
            <a:fillRect/>
          </a:stretch>
        </p:blipFill>
        <p:spPr>
          <a:xfrm>
            <a:off x="1976582" y="1825625"/>
            <a:ext cx="7989453" cy="4704484"/>
          </a:xfrm>
          <a:prstGeom prst="rect">
            <a:avLst/>
          </a:prstGeom>
        </p:spPr>
      </p:pic>
    </p:spTree>
    <p:extLst>
      <p:ext uri="{BB962C8B-B14F-4D97-AF65-F5344CB8AC3E}">
        <p14:creationId xmlns:p14="http://schemas.microsoft.com/office/powerpoint/2010/main" val="3793185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310"/>
            <a:ext cx="10058400" cy="1385454"/>
          </a:xfrm>
        </p:spPr>
        <p:txBody>
          <a:bodyPr/>
          <a:lstStyle/>
          <a:p>
            <a:pPr algn="ctr"/>
            <a:r>
              <a:rPr lang="en-US" dirty="0" smtClean="0">
                <a:solidFill>
                  <a:srgbClr val="7030A0"/>
                </a:solidFill>
              </a:rPr>
              <a:t>Etiology</a:t>
            </a:r>
            <a:endParaRPr lang="en-US" dirty="0">
              <a:solidFill>
                <a:srgbClr val="7030A0"/>
              </a:solidFill>
            </a:endParaRPr>
          </a:p>
        </p:txBody>
      </p:sp>
      <p:sp>
        <p:nvSpPr>
          <p:cNvPr id="3" name="Content Placeholder 2"/>
          <p:cNvSpPr>
            <a:spLocks noGrp="1"/>
          </p:cNvSpPr>
          <p:nvPr>
            <p:ph idx="1"/>
          </p:nvPr>
        </p:nvSpPr>
        <p:spPr>
          <a:xfrm>
            <a:off x="838200" y="1422400"/>
            <a:ext cx="10515600" cy="5292435"/>
          </a:xfrm>
        </p:spPr>
        <p:txBody>
          <a:bodyPr>
            <a:normAutofit/>
          </a:bodyPr>
          <a:lstStyle/>
          <a:p>
            <a:r>
              <a:rPr lang="en-US" b="1" dirty="0" smtClean="0">
                <a:solidFill>
                  <a:srgbClr val="00B0F0"/>
                </a:solidFill>
                <a:latin typeface="+mj-lt"/>
              </a:rPr>
              <a:t>Ninety-five percent of cancers of the stomach are adenocarcinomas</a:t>
            </a:r>
          </a:p>
          <a:p>
            <a:endParaRPr lang="en-US" dirty="0" smtClean="0">
              <a:latin typeface="+mj-lt"/>
            </a:endParaRPr>
          </a:p>
          <a:p>
            <a:r>
              <a:rPr lang="en-US" dirty="0" smtClean="0">
                <a:solidFill>
                  <a:srgbClr val="00B0F0"/>
                </a:solidFill>
                <a:latin typeface="+mj-lt"/>
              </a:rPr>
              <a:t>Non-cardia </a:t>
            </a:r>
            <a:r>
              <a:rPr lang="en-US" dirty="0" smtClean="0">
                <a:latin typeface="+mj-lt"/>
              </a:rPr>
              <a:t>cancers are brought about by </a:t>
            </a:r>
            <a:r>
              <a:rPr lang="en-US" b="1" dirty="0" smtClean="0">
                <a:solidFill>
                  <a:srgbClr val="7030A0"/>
                </a:solidFill>
                <a:latin typeface="+mj-lt"/>
              </a:rPr>
              <a:t>chronic gastritis</a:t>
            </a:r>
            <a:r>
              <a:rPr lang="en-US" b="1" dirty="0" smtClean="0">
                <a:latin typeface="+mj-lt"/>
              </a:rPr>
              <a:t>, </a:t>
            </a:r>
            <a:r>
              <a:rPr lang="en-US" b="1" dirty="0" smtClean="0">
                <a:solidFill>
                  <a:srgbClr val="7030A0"/>
                </a:solidFill>
                <a:latin typeface="+mj-lt"/>
              </a:rPr>
              <a:t>inflammation </a:t>
            </a:r>
            <a:r>
              <a:rPr lang="en-US" dirty="0" smtClean="0">
                <a:latin typeface="+mj-lt"/>
              </a:rPr>
              <a:t>that</a:t>
            </a:r>
            <a:r>
              <a:rPr lang="en-US" b="1" dirty="0" smtClean="0">
                <a:solidFill>
                  <a:srgbClr val="7030A0"/>
                </a:solidFill>
                <a:latin typeface="+mj-lt"/>
              </a:rPr>
              <a:t> </a:t>
            </a:r>
            <a:r>
              <a:rPr lang="en-US" dirty="0" smtClean="0">
                <a:latin typeface="+mj-lt"/>
              </a:rPr>
              <a:t>is </a:t>
            </a:r>
            <a:r>
              <a:rPr lang="en-US" dirty="0">
                <a:latin typeface="+mj-lt"/>
              </a:rPr>
              <a:t>associated with </a:t>
            </a:r>
            <a:r>
              <a:rPr lang="en-US" b="1" dirty="0">
                <a:solidFill>
                  <a:srgbClr val="7030A0"/>
                </a:solidFill>
                <a:latin typeface="+mj-lt"/>
              </a:rPr>
              <a:t>H. pylori atrophic </a:t>
            </a:r>
            <a:r>
              <a:rPr lang="en-US" b="1" dirty="0" smtClean="0">
                <a:solidFill>
                  <a:srgbClr val="7030A0"/>
                </a:solidFill>
                <a:latin typeface="+mj-lt"/>
              </a:rPr>
              <a:t>gastritis</a:t>
            </a:r>
            <a:r>
              <a:rPr lang="en-US" dirty="0" smtClean="0">
                <a:solidFill>
                  <a:srgbClr val="7030A0"/>
                </a:solidFill>
                <a:latin typeface="+mj-lt"/>
              </a:rPr>
              <a:t>.</a:t>
            </a:r>
          </a:p>
          <a:p>
            <a:r>
              <a:rPr lang="en-US" dirty="0" smtClean="0">
                <a:latin typeface="+mj-lt"/>
              </a:rPr>
              <a:t> </a:t>
            </a:r>
            <a:r>
              <a:rPr lang="en-US" dirty="0">
                <a:latin typeface="+mj-lt"/>
              </a:rPr>
              <a:t>Risk </a:t>
            </a:r>
            <a:r>
              <a:rPr lang="en-US" dirty="0" smtClean="0">
                <a:latin typeface="+mj-lt"/>
              </a:rPr>
              <a:t>factors</a:t>
            </a:r>
            <a:r>
              <a:rPr lang="en-US" b="1" dirty="0" smtClean="0">
                <a:latin typeface="+mj-lt"/>
              </a:rPr>
              <a:t>:</a:t>
            </a:r>
            <a:r>
              <a:rPr lang="en-US" b="1" i="1" dirty="0">
                <a:latin typeface="+mj-lt"/>
              </a:rPr>
              <a:t> </a:t>
            </a:r>
            <a:r>
              <a:rPr lang="en-US" b="1" i="1" dirty="0">
                <a:solidFill>
                  <a:srgbClr val="FF0000"/>
                </a:solidFill>
                <a:latin typeface="+mj-lt"/>
              </a:rPr>
              <a:t>H. pylori</a:t>
            </a:r>
            <a:r>
              <a:rPr lang="en-US" b="1" dirty="0">
                <a:solidFill>
                  <a:srgbClr val="FF0000"/>
                </a:solidFill>
                <a:latin typeface="+mj-lt"/>
              </a:rPr>
              <a:t> infection, low socioeconomic status, and dietary factors</a:t>
            </a:r>
            <a:r>
              <a:rPr lang="en-US" dirty="0">
                <a:solidFill>
                  <a:srgbClr val="FF0000"/>
                </a:solidFill>
                <a:latin typeface="+mj-lt"/>
              </a:rPr>
              <a:t> </a:t>
            </a:r>
            <a:endParaRPr lang="en-US" dirty="0" smtClean="0">
              <a:solidFill>
                <a:srgbClr val="FF0000"/>
              </a:solidFill>
              <a:latin typeface="+mj-lt"/>
            </a:endParaRPr>
          </a:p>
          <a:p>
            <a:pPr marL="0" indent="0">
              <a:buNone/>
            </a:pPr>
            <a:r>
              <a:rPr lang="en-US" dirty="0" smtClean="0">
                <a:latin typeface="+mj-lt"/>
              </a:rPr>
              <a:t> </a:t>
            </a:r>
          </a:p>
          <a:p>
            <a:r>
              <a:rPr lang="en-US" dirty="0" smtClean="0">
                <a:latin typeface="+mj-lt"/>
              </a:rPr>
              <a:t>The pathogenesis of </a:t>
            </a:r>
            <a:r>
              <a:rPr lang="en-US" dirty="0" smtClean="0">
                <a:solidFill>
                  <a:srgbClr val="00B0F0"/>
                </a:solidFill>
                <a:latin typeface="+mj-lt"/>
              </a:rPr>
              <a:t>cardia</a:t>
            </a:r>
            <a:r>
              <a:rPr lang="en-US" dirty="0" smtClean="0">
                <a:latin typeface="+mj-lt"/>
              </a:rPr>
              <a:t> cancer remains unclear, although two distinct etiologies have been proposed: one is associated with </a:t>
            </a:r>
            <a:r>
              <a:rPr lang="en-US" dirty="0" smtClean="0">
                <a:solidFill>
                  <a:srgbClr val="00B0F0"/>
                </a:solidFill>
                <a:latin typeface="+mj-lt"/>
              </a:rPr>
              <a:t>gastroesophageal reflux disease </a:t>
            </a:r>
            <a:r>
              <a:rPr lang="en-US" dirty="0" smtClean="0">
                <a:latin typeface="+mj-lt"/>
              </a:rPr>
              <a:t>(</a:t>
            </a:r>
            <a:r>
              <a:rPr lang="en-US" dirty="0" smtClean="0">
                <a:solidFill>
                  <a:srgbClr val="7030A0"/>
                </a:solidFill>
                <a:latin typeface="+mj-lt"/>
              </a:rPr>
              <a:t>GERD</a:t>
            </a:r>
            <a:r>
              <a:rPr lang="en-US" dirty="0" smtClean="0">
                <a:latin typeface="+mj-lt"/>
              </a:rPr>
              <a:t>) and resembles esophageal adenocarcinoma.</a:t>
            </a:r>
          </a:p>
          <a:p>
            <a:r>
              <a:rPr lang="en-US" sz="2400" dirty="0">
                <a:latin typeface="+mj-lt"/>
              </a:rPr>
              <a:t>Risk </a:t>
            </a:r>
            <a:r>
              <a:rPr lang="en-US" sz="2400" dirty="0" smtClean="0">
                <a:latin typeface="+mj-lt"/>
              </a:rPr>
              <a:t>factors:</a:t>
            </a:r>
            <a:r>
              <a:rPr lang="en-US" sz="2400" dirty="0">
                <a:latin typeface="+mj-lt"/>
              </a:rPr>
              <a:t> </a:t>
            </a:r>
            <a:r>
              <a:rPr lang="en-US" sz="2400" b="1" dirty="0">
                <a:solidFill>
                  <a:srgbClr val="FF0000"/>
                </a:solidFill>
                <a:latin typeface="+mj-lt"/>
              </a:rPr>
              <a:t>obesity and GERD</a:t>
            </a:r>
            <a:endParaRPr lang="en-US" sz="2400" b="1" dirty="0" smtClean="0">
              <a:solidFill>
                <a:srgbClr val="FF0000"/>
              </a:solidFill>
              <a:latin typeface="+mj-lt"/>
            </a:endParaRPr>
          </a:p>
          <a:p>
            <a:endParaRPr lang="en-US" dirty="0" smtClean="0"/>
          </a:p>
          <a:p>
            <a:endParaRPr lang="en-US" dirty="0"/>
          </a:p>
        </p:txBody>
      </p:sp>
    </p:spTree>
    <p:extLst>
      <p:ext uri="{BB962C8B-B14F-4D97-AF65-F5344CB8AC3E}">
        <p14:creationId xmlns:p14="http://schemas.microsoft.com/office/powerpoint/2010/main" val="2068763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7030A0"/>
                </a:solidFill>
              </a:rPr>
              <a:t>Etiology</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latin typeface="+mj-lt"/>
              </a:rPr>
              <a:t>These cancers are further histologically divided </a:t>
            </a:r>
            <a:r>
              <a:rPr lang="en-US" sz="2800" dirty="0" smtClean="0">
                <a:latin typeface="+mj-lt"/>
              </a:rPr>
              <a:t>into:</a:t>
            </a:r>
          </a:p>
          <a:p>
            <a:endParaRPr lang="en-US" sz="2800" dirty="0" smtClean="0">
              <a:latin typeface="+mj-lt"/>
            </a:endParaRPr>
          </a:p>
          <a:p>
            <a:r>
              <a:rPr lang="en-US" sz="2800" dirty="0" smtClean="0">
                <a:latin typeface="+mj-lt"/>
              </a:rPr>
              <a:t> </a:t>
            </a:r>
            <a:r>
              <a:rPr lang="en-US" sz="2800" dirty="0">
                <a:latin typeface="+mj-lt"/>
              </a:rPr>
              <a:t>the intestinal (</a:t>
            </a:r>
            <a:r>
              <a:rPr lang="en-US" sz="2800" b="1" dirty="0">
                <a:solidFill>
                  <a:schemeClr val="tx2">
                    <a:lumMod val="60000"/>
                    <a:lumOff val="40000"/>
                  </a:schemeClr>
                </a:solidFill>
                <a:latin typeface="+mj-lt"/>
              </a:rPr>
              <a:t>well-differentiated</a:t>
            </a:r>
            <a:r>
              <a:rPr lang="en-US" sz="2800" dirty="0">
                <a:latin typeface="+mj-lt"/>
              </a:rPr>
              <a:t>):is the </a:t>
            </a:r>
            <a:r>
              <a:rPr lang="en-US" sz="2800" b="1" dirty="0">
                <a:solidFill>
                  <a:srgbClr val="00B0F0"/>
                </a:solidFill>
                <a:latin typeface="+mj-lt"/>
              </a:rPr>
              <a:t>more common</a:t>
            </a:r>
            <a:r>
              <a:rPr lang="en-US" sz="2800" dirty="0">
                <a:latin typeface="+mj-lt"/>
              </a:rPr>
              <a:t>, with the highest incidence among older </a:t>
            </a:r>
            <a:r>
              <a:rPr lang="en-US" sz="2800" b="1" dirty="0">
                <a:solidFill>
                  <a:srgbClr val="00B0F0"/>
                </a:solidFill>
                <a:latin typeface="+mj-lt"/>
              </a:rPr>
              <a:t>males</a:t>
            </a:r>
            <a:r>
              <a:rPr lang="en-US" sz="2800" dirty="0">
                <a:latin typeface="+mj-lt"/>
              </a:rPr>
              <a:t>, but also carries a </a:t>
            </a:r>
            <a:r>
              <a:rPr lang="en-US" sz="2800" b="1" dirty="0">
                <a:solidFill>
                  <a:srgbClr val="00B0F0"/>
                </a:solidFill>
                <a:latin typeface="+mj-lt"/>
              </a:rPr>
              <a:t>better</a:t>
            </a:r>
            <a:r>
              <a:rPr lang="en-US" sz="2800" dirty="0">
                <a:latin typeface="+mj-lt"/>
              </a:rPr>
              <a:t> </a:t>
            </a:r>
            <a:r>
              <a:rPr lang="en-US" sz="2800" dirty="0" smtClean="0">
                <a:latin typeface="+mj-lt"/>
              </a:rPr>
              <a:t>prognosis</a:t>
            </a:r>
          </a:p>
          <a:p>
            <a:endParaRPr lang="en-US" sz="2800" dirty="0" smtClean="0">
              <a:latin typeface="+mj-lt"/>
            </a:endParaRPr>
          </a:p>
          <a:p>
            <a:r>
              <a:rPr lang="en-US" sz="2800" dirty="0" smtClean="0">
                <a:latin typeface="+mj-lt"/>
              </a:rPr>
              <a:t> </a:t>
            </a:r>
            <a:r>
              <a:rPr lang="en-US" sz="2800" dirty="0">
                <a:latin typeface="+mj-lt"/>
              </a:rPr>
              <a:t>the diffuse (</a:t>
            </a:r>
            <a:r>
              <a:rPr lang="en-US" sz="2800" b="1" dirty="0">
                <a:solidFill>
                  <a:schemeClr val="tx2">
                    <a:lumMod val="60000"/>
                    <a:lumOff val="40000"/>
                  </a:schemeClr>
                </a:solidFill>
                <a:latin typeface="+mj-lt"/>
              </a:rPr>
              <a:t>undifferentiated</a:t>
            </a:r>
            <a:r>
              <a:rPr lang="en-US" sz="2800" dirty="0" smtClean="0">
                <a:latin typeface="+mj-lt"/>
              </a:rPr>
              <a:t>):</a:t>
            </a:r>
            <a:r>
              <a:rPr lang="en-US" sz="2800" dirty="0">
                <a:latin typeface="+mj-lt"/>
              </a:rPr>
              <a:t>  affects </a:t>
            </a:r>
            <a:r>
              <a:rPr lang="en-US" sz="2800" b="1" dirty="0">
                <a:solidFill>
                  <a:srgbClr val="00B0F0"/>
                </a:solidFill>
                <a:latin typeface="+mj-lt"/>
              </a:rPr>
              <a:t>younger </a:t>
            </a:r>
            <a:r>
              <a:rPr lang="en-US" sz="2800" dirty="0">
                <a:latin typeface="+mj-lt"/>
              </a:rPr>
              <a:t>people and frequently </a:t>
            </a:r>
            <a:r>
              <a:rPr lang="en-US" sz="2800" b="1" dirty="0" smtClean="0">
                <a:solidFill>
                  <a:srgbClr val="00B0F0"/>
                </a:solidFill>
                <a:latin typeface="+mj-lt"/>
              </a:rPr>
              <a:t>females.</a:t>
            </a:r>
          </a:p>
          <a:p>
            <a:endParaRPr lang="en-US" b="1" dirty="0" smtClean="0">
              <a:solidFill>
                <a:srgbClr val="00B0F0"/>
              </a:solidFill>
            </a:endParaRPr>
          </a:p>
          <a:p>
            <a:pPr marL="0" indent="0">
              <a:buNone/>
            </a:pPr>
            <a:r>
              <a:rPr lang="en-US" dirty="0" smtClean="0"/>
              <a:t> </a:t>
            </a:r>
          </a:p>
          <a:p>
            <a:endParaRPr lang="en-US" dirty="0"/>
          </a:p>
        </p:txBody>
      </p:sp>
    </p:spTree>
    <p:extLst>
      <p:ext uri="{BB962C8B-B14F-4D97-AF65-F5344CB8AC3E}">
        <p14:creationId xmlns:p14="http://schemas.microsoft.com/office/powerpoint/2010/main" val="3210226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84727"/>
            <a:ext cx="10058400" cy="1339273"/>
          </a:xfrm>
        </p:spPr>
        <p:txBody>
          <a:bodyPr/>
          <a:lstStyle/>
          <a:p>
            <a:pPr algn="ctr"/>
            <a:r>
              <a:rPr lang="en-US" dirty="0" smtClean="0">
                <a:solidFill>
                  <a:srgbClr val="7030A0"/>
                </a:solidFill>
              </a:rPr>
              <a:t>Risk factors</a:t>
            </a:r>
            <a:endParaRPr lang="en-US" dirty="0">
              <a:solidFill>
                <a:srgbClr val="7030A0"/>
              </a:solidFill>
            </a:endParaRPr>
          </a:p>
        </p:txBody>
      </p:sp>
      <p:sp>
        <p:nvSpPr>
          <p:cNvPr id="3" name="Content Placeholder 2"/>
          <p:cNvSpPr>
            <a:spLocks noGrp="1"/>
          </p:cNvSpPr>
          <p:nvPr>
            <p:ph idx="1"/>
          </p:nvPr>
        </p:nvSpPr>
        <p:spPr>
          <a:xfrm>
            <a:off x="838200" y="1496291"/>
            <a:ext cx="10515600" cy="5070764"/>
          </a:xfrm>
        </p:spPr>
        <p:txBody>
          <a:bodyPr>
            <a:normAutofit/>
          </a:bodyPr>
          <a:lstStyle/>
          <a:p>
            <a:r>
              <a:rPr lang="en-US" b="1" dirty="0" smtClean="0">
                <a:latin typeface="+mj-lt"/>
              </a:rPr>
              <a:t>1. </a:t>
            </a:r>
            <a:r>
              <a:rPr lang="en-US" b="1" dirty="0" smtClean="0">
                <a:solidFill>
                  <a:srgbClr val="FF0000"/>
                </a:solidFill>
                <a:latin typeface="+mj-lt"/>
              </a:rPr>
              <a:t>Genetics</a:t>
            </a:r>
          </a:p>
          <a:p>
            <a:r>
              <a:rPr lang="en-US" b="1" dirty="0" smtClean="0">
                <a:latin typeface="+mj-lt"/>
              </a:rPr>
              <a:t>2. </a:t>
            </a:r>
            <a:r>
              <a:rPr lang="en-US" b="1" dirty="0" smtClean="0">
                <a:solidFill>
                  <a:srgbClr val="0070C0"/>
                </a:solidFill>
                <a:latin typeface="+mj-lt"/>
              </a:rPr>
              <a:t>Helicobacter pylori</a:t>
            </a:r>
          </a:p>
          <a:p>
            <a:r>
              <a:rPr lang="en-US" b="1" dirty="0" smtClean="0">
                <a:latin typeface="+mj-lt"/>
              </a:rPr>
              <a:t>3. </a:t>
            </a:r>
            <a:r>
              <a:rPr lang="en-US" b="1" dirty="0" smtClean="0">
                <a:solidFill>
                  <a:srgbClr val="FF0000"/>
                </a:solidFill>
                <a:latin typeface="+mj-lt"/>
              </a:rPr>
              <a:t>Gastric ulcer</a:t>
            </a:r>
          </a:p>
          <a:p>
            <a:r>
              <a:rPr lang="en-US" b="1" dirty="0" smtClean="0">
                <a:latin typeface="+mj-lt"/>
              </a:rPr>
              <a:t>4. </a:t>
            </a:r>
            <a:r>
              <a:rPr lang="en-US" b="1" dirty="0" smtClean="0">
                <a:solidFill>
                  <a:srgbClr val="0070C0"/>
                </a:solidFill>
                <a:latin typeface="+mj-lt"/>
              </a:rPr>
              <a:t>Gastroesophageal reflux disease</a:t>
            </a:r>
          </a:p>
          <a:p>
            <a:r>
              <a:rPr lang="en-US" b="1" dirty="0" smtClean="0">
                <a:latin typeface="+mj-lt"/>
              </a:rPr>
              <a:t>5. </a:t>
            </a:r>
            <a:r>
              <a:rPr lang="en-US" b="1" dirty="0" smtClean="0">
                <a:solidFill>
                  <a:srgbClr val="FF0000"/>
                </a:solidFill>
                <a:latin typeface="+mj-lt"/>
              </a:rPr>
              <a:t>Smoking</a:t>
            </a:r>
          </a:p>
          <a:p>
            <a:r>
              <a:rPr lang="en-US" b="1" dirty="0" smtClean="0">
                <a:latin typeface="+mj-lt"/>
              </a:rPr>
              <a:t>6. </a:t>
            </a:r>
            <a:r>
              <a:rPr lang="en-US" b="1" dirty="0" smtClean="0">
                <a:solidFill>
                  <a:srgbClr val="0070C0"/>
                </a:solidFill>
                <a:latin typeface="+mj-lt"/>
              </a:rPr>
              <a:t>Alcohol</a:t>
            </a:r>
          </a:p>
          <a:p>
            <a:r>
              <a:rPr lang="en-US" b="1" dirty="0" smtClean="0">
                <a:latin typeface="+mj-lt"/>
              </a:rPr>
              <a:t>7. </a:t>
            </a:r>
            <a:r>
              <a:rPr lang="en-US" b="1" dirty="0" smtClean="0">
                <a:solidFill>
                  <a:srgbClr val="FF0000"/>
                </a:solidFill>
                <a:latin typeface="+mj-lt"/>
              </a:rPr>
              <a:t>Chemical exposure</a:t>
            </a:r>
          </a:p>
          <a:p>
            <a:r>
              <a:rPr lang="en-US" b="1" dirty="0" smtClean="0">
                <a:latin typeface="+mj-lt"/>
              </a:rPr>
              <a:t>8. </a:t>
            </a:r>
            <a:r>
              <a:rPr lang="en-US" b="1" dirty="0" smtClean="0">
                <a:solidFill>
                  <a:srgbClr val="0070C0"/>
                </a:solidFill>
                <a:latin typeface="+mj-lt"/>
              </a:rPr>
              <a:t>Diet</a:t>
            </a:r>
          </a:p>
          <a:p>
            <a:r>
              <a:rPr lang="en-US" b="1" dirty="0" smtClean="0">
                <a:latin typeface="+mj-lt"/>
              </a:rPr>
              <a:t>9. </a:t>
            </a:r>
            <a:r>
              <a:rPr lang="en-US" b="1" dirty="0" smtClean="0">
                <a:solidFill>
                  <a:srgbClr val="FF0000"/>
                </a:solidFill>
                <a:latin typeface="+mj-lt"/>
              </a:rPr>
              <a:t>Obesity</a:t>
            </a:r>
          </a:p>
          <a:p>
            <a:r>
              <a:rPr lang="en-US" b="1" dirty="0" smtClean="0">
                <a:latin typeface="+mj-lt"/>
              </a:rPr>
              <a:t>10. </a:t>
            </a:r>
            <a:r>
              <a:rPr lang="en-US" b="1" dirty="0" smtClean="0">
                <a:solidFill>
                  <a:srgbClr val="0070C0"/>
                </a:solidFill>
                <a:latin typeface="+mj-lt"/>
              </a:rPr>
              <a:t>Pernicious anemia</a:t>
            </a:r>
            <a:endParaRPr lang="en-US" b="1" dirty="0">
              <a:solidFill>
                <a:srgbClr val="0070C0"/>
              </a:solidFill>
              <a:latin typeface="+mj-lt"/>
            </a:endParaRPr>
          </a:p>
        </p:txBody>
      </p:sp>
    </p:spTree>
    <p:extLst>
      <p:ext uri="{BB962C8B-B14F-4D97-AF65-F5344CB8AC3E}">
        <p14:creationId xmlns:p14="http://schemas.microsoft.com/office/powerpoint/2010/main" val="3985058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7030A0"/>
                </a:solidFill>
              </a:rPr>
              <a:t>ژورنال کلاب</a:t>
            </a:r>
            <a:endParaRPr lang="en-US" dirty="0">
              <a:solidFill>
                <a:srgbClr val="7030A0"/>
              </a:solidFill>
            </a:endParaRPr>
          </a:p>
        </p:txBody>
      </p:sp>
      <p:sp>
        <p:nvSpPr>
          <p:cNvPr id="3" name="Content Placeholder 2"/>
          <p:cNvSpPr>
            <a:spLocks noGrp="1"/>
          </p:cNvSpPr>
          <p:nvPr>
            <p:ph idx="1"/>
          </p:nvPr>
        </p:nvSpPr>
        <p:spPr/>
        <p:txBody>
          <a:bodyPr/>
          <a:lstStyle/>
          <a:p>
            <a:pPr marL="0" indent="0" algn="ctr">
              <a:buNone/>
            </a:pPr>
            <a:endParaRPr lang="fa-IR" dirty="0"/>
          </a:p>
          <a:p>
            <a:pPr marL="0" indent="0" algn="ctr">
              <a:buNone/>
            </a:pPr>
            <a:endParaRPr lang="fa-IR" dirty="0" smtClean="0"/>
          </a:p>
          <a:p>
            <a:pPr marL="0" indent="0" algn="ctr">
              <a:buNone/>
            </a:pPr>
            <a:r>
              <a:rPr lang="fa-IR" sz="2800" dirty="0" smtClean="0">
                <a:solidFill>
                  <a:srgbClr val="00B0F0"/>
                </a:solidFill>
                <a:cs typeface="B Sina" panose="00000700000000000000" pitchFamily="2" charset="-78"/>
              </a:rPr>
              <a:t>استاد محترم:خانم دکتر شرقی</a:t>
            </a:r>
          </a:p>
          <a:p>
            <a:pPr marL="0" indent="0" algn="ctr">
              <a:buNone/>
            </a:pPr>
            <a:endParaRPr lang="fa-IR" sz="2800" dirty="0">
              <a:solidFill>
                <a:srgbClr val="00B0F0"/>
              </a:solidFill>
              <a:cs typeface="B Sina" panose="00000700000000000000" pitchFamily="2" charset="-78"/>
            </a:endParaRPr>
          </a:p>
          <a:p>
            <a:pPr marL="0" indent="0" algn="ctr">
              <a:buNone/>
            </a:pPr>
            <a:endParaRPr lang="fa-IR" sz="2800" dirty="0" smtClean="0">
              <a:solidFill>
                <a:srgbClr val="00B0F0"/>
              </a:solidFill>
              <a:cs typeface="B Sina" panose="00000700000000000000" pitchFamily="2" charset="-78"/>
            </a:endParaRPr>
          </a:p>
          <a:p>
            <a:pPr marL="0" indent="0" algn="ctr">
              <a:buNone/>
            </a:pPr>
            <a:r>
              <a:rPr lang="fa-IR" sz="2800" dirty="0" smtClean="0">
                <a:solidFill>
                  <a:srgbClr val="00B0F0"/>
                </a:solidFill>
                <a:cs typeface="B Sina" panose="00000700000000000000" pitchFamily="2" charset="-78"/>
              </a:rPr>
              <a:t>ارایه دهنده:مهسا سمین</a:t>
            </a:r>
          </a:p>
        </p:txBody>
      </p:sp>
    </p:spTree>
    <p:extLst>
      <p:ext uri="{BB962C8B-B14F-4D97-AF65-F5344CB8AC3E}">
        <p14:creationId xmlns:p14="http://schemas.microsoft.com/office/powerpoint/2010/main" val="2745594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Risk factors</a:t>
            </a: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sz="2400" b="1" dirty="0" smtClean="0">
                <a:latin typeface="+mj-lt"/>
              </a:rPr>
              <a:t>11. </a:t>
            </a:r>
            <a:r>
              <a:rPr lang="en-US" sz="2400" b="1" dirty="0" smtClean="0">
                <a:solidFill>
                  <a:srgbClr val="FF0000"/>
                </a:solidFill>
                <a:latin typeface="+mj-lt"/>
              </a:rPr>
              <a:t>Gastric surgery</a:t>
            </a:r>
          </a:p>
          <a:p>
            <a:r>
              <a:rPr lang="en-US" sz="2400" b="1" dirty="0" smtClean="0">
                <a:latin typeface="+mj-lt"/>
              </a:rPr>
              <a:t>12. </a:t>
            </a:r>
            <a:r>
              <a:rPr lang="en-US" sz="2400" b="1" dirty="0" smtClean="0">
                <a:solidFill>
                  <a:srgbClr val="0070C0"/>
                </a:solidFill>
                <a:latin typeface="+mj-lt"/>
              </a:rPr>
              <a:t>Radiation</a:t>
            </a:r>
          </a:p>
          <a:p>
            <a:r>
              <a:rPr lang="en-US" sz="2400" b="1" dirty="0" smtClean="0">
                <a:latin typeface="+mj-lt"/>
              </a:rPr>
              <a:t>13. </a:t>
            </a:r>
            <a:r>
              <a:rPr lang="en-US" sz="2400" b="1" dirty="0" smtClean="0">
                <a:solidFill>
                  <a:srgbClr val="FF0000"/>
                </a:solidFill>
                <a:latin typeface="+mj-lt"/>
              </a:rPr>
              <a:t>Epstein-Barr virus (EBV)</a:t>
            </a:r>
          </a:p>
          <a:p>
            <a:r>
              <a:rPr lang="en-US" sz="2400" b="1" dirty="0" smtClean="0">
                <a:latin typeface="+mj-lt"/>
              </a:rPr>
              <a:t>14. </a:t>
            </a:r>
            <a:r>
              <a:rPr lang="en-US" sz="2400" b="1" dirty="0" smtClean="0">
                <a:solidFill>
                  <a:srgbClr val="0070C0"/>
                </a:solidFill>
                <a:latin typeface="+mj-lt"/>
              </a:rPr>
              <a:t>Socioeconomic status (SES)</a:t>
            </a:r>
          </a:p>
          <a:p>
            <a:r>
              <a:rPr lang="en-US" sz="2400" b="1" dirty="0" smtClean="0">
                <a:latin typeface="+mj-lt"/>
              </a:rPr>
              <a:t>15. </a:t>
            </a:r>
            <a:r>
              <a:rPr lang="en-US" sz="2400" b="1" dirty="0" smtClean="0">
                <a:solidFill>
                  <a:srgbClr val="FF0000"/>
                </a:solidFill>
                <a:latin typeface="+mj-lt"/>
              </a:rPr>
              <a:t>Blood group</a:t>
            </a:r>
          </a:p>
          <a:p>
            <a:r>
              <a:rPr lang="en-US" sz="2400" b="1" dirty="0" smtClean="0">
                <a:latin typeface="+mj-lt"/>
              </a:rPr>
              <a:t>16. </a:t>
            </a:r>
            <a:r>
              <a:rPr lang="en-US" sz="2400" b="1" dirty="0" smtClean="0">
                <a:solidFill>
                  <a:srgbClr val="0070C0"/>
                </a:solidFill>
                <a:latin typeface="+mj-lt"/>
              </a:rPr>
              <a:t>Sex</a:t>
            </a:r>
          </a:p>
          <a:p>
            <a:r>
              <a:rPr lang="en-US" sz="2400" b="1" dirty="0" smtClean="0">
                <a:latin typeface="+mj-lt"/>
              </a:rPr>
              <a:t>17. </a:t>
            </a:r>
            <a:r>
              <a:rPr lang="en-US" sz="2400" b="1" dirty="0" smtClean="0">
                <a:solidFill>
                  <a:srgbClr val="FF0000"/>
                </a:solidFill>
                <a:latin typeface="+mj-lt"/>
              </a:rPr>
              <a:t>Race/ethnicity</a:t>
            </a:r>
            <a:endParaRPr lang="en-US" sz="2400" b="1" dirty="0">
              <a:solidFill>
                <a:srgbClr val="FF0000"/>
              </a:solidFill>
              <a:latin typeface="+mj-lt"/>
            </a:endParaRPr>
          </a:p>
        </p:txBody>
      </p:sp>
    </p:spTree>
    <p:extLst>
      <p:ext uri="{BB962C8B-B14F-4D97-AF65-F5344CB8AC3E}">
        <p14:creationId xmlns:p14="http://schemas.microsoft.com/office/powerpoint/2010/main" val="3837040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Helicobacter pylori</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a:xfrm>
            <a:off x="838200" y="1357745"/>
            <a:ext cx="10515600" cy="5320146"/>
          </a:xfrm>
        </p:spPr>
        <p:txBody>
          <a:bodyPr>
            <a:normAutofit/>
          </a:bodyPr>
          <a:lstStyle/>
          <a:p>
            <a:r>
              <a:rPr lang="en-US" dirty="0" smtClean="0">
                <a:latin typeface="+mj-lt"/>
              </a:rPr>
              <a:t>The main risk factor for gastric cancer is the bacterium H. pylori</a:t>
            </a:r>
          </a:p>
          <a:p>
            <a:r>
              <a:rPr lang="en-US" dirty="0" smtClean="0">
                <a:latin typeface="+mj-lt"/>
              </a:rPr>
              <a:t> </a:t>
            </a:r>
            <a:r>
              <a:rPr lang="en-US" b="1" dirty="0" smtClean="0">
                <a:solidFill>
                  <a:srgbClr val="FF0000"/>
                </a:solidFill>
                <a:latin typeface="+mj-lt"/>
              </a:rPr>
              <a:t>IL-10 and IL-17, </a:t>
            </a:r>
            <a:r>
              <a:rPr lang="en-US" dirty="0" smtClean="0">
                <a:latin typeface="+mj-lt"/>
              </a:rPr>
              <a:t>the polymorphisms associated with gastric cancer, have been shown to interact with H. pylori infection</a:t>
            </a:r>
          </a:p>
          <a:p>
            <a:endParaRPr lang="en-US" dirty="0" smtClean="0">
              <a:latin typeface="+mj-lt"/>
            </a:endParaRPr>
          </a:p>
          <a:p>
            <a:r>
              <a:rPr lang="en-US" dirty="0" smtClean="0">
                <a:latin typeface="+mj-lt"/>
              </a:rPr>
              <a:t>While H. pylori infection increases the risk of gastric cancer, it has </a:t>
            </a:r>
            <a:r>
              <a:rPr lang="en-US" b="1" dirty="0" smtClean="0">
                <a:solidFill>
                  <a:srgbClr val="FF0000"/>
                </a:solidFill>
                <a:latin typeface="+mj-lt"/>
              </a:rPr>
              <a:t>also been shown to protect against gastro-esophageal reflux and esophageal adenocarcinoma because of </a:t>
            </a:r>
            <a:r>
              <a:rPr lang="en-US" dirty="0" smtClean="0">
                <a:latin typeface="+mj-lt"/>
              </a:rPr>
              <a:t>reduce </a:t>
            </a:r>
            <a:r>
              <a:rPr lang="en-US" dirty="0">
                <a:latin typeface="+mj-lt"/>
              </a:rPr>
              <a:t>acid secretion in the proximal (cardia) portion of the </a:t>
            </a:r>
            <a:r>
              <a:rPr lang="en-US" dirty="0" smtClean="0">
                <a:latin typeface="+mj-lt"/>
              </a:rPr>
              <a:t>stomach.</a:t>
            </a:r>
          </a:p>
          <a:p>
            <a:endParaRPr lang="en-US" dirty="0" smtClean="0">
              <a:latin typeface="+mj-lt"/>
            </a:endParaRPr>
          </a:p>
          <a:p>
            <a:r>
              <a:rPr lang="en-US" dirty="0">
                <a:latin typeface="+mj-lt"/>
              </a:rPr>
              <a:t>that success in eradicating </a:t>
            </a:r>
            <a:r>
              <a:rPr lang="en-US" i="1" dirty="0">
                <a:latin typeface="+mj-lt"/>
              </a:rPr>
              <a:t>H. pylori,</a:t>
            </a:r>
            <a:r>
              <a:rPr lang="en-US" dirty="0">
                <a:latin typeface="+mj-lt"/>
              </a:rPr>
              <a:t> which has </a:t>
            </a:r>
            <a:r>
              <a:rPr lang="en-US" b="1" dirty="0">
                <a:solidFill>
                  <a:srgbClr val="FF0000"/>
                </a:solidFill>
                <a:latin typeface="+mj-lt"/>
              </a:rPr>
              <a:t>decreased the incidence of non-cardia gastric cancer </a:t>
            </a:r>
            <a:r>
              <a:rPr lang="en-US" dirty="0">
                <a:latin typeface="+mj-lt"/>
              </a:rPr>
              <a:t>in the developed world, has actually </a:t>
            </a:r>
            <a:r>
              <a:rPr lang="en-US" b="1" dirty="0" smtClean="0">
                <a:solidFill>
                  <a:srgbClr val="FF0000"/>
                </a:solidFill>
                <a:latin typeface="+mj-lt"/>
              </a:rPr>
              <a:t>increased </a:t>
            </a:r>
            <a:r>
              <a:rPr lang="en-US" b="1" dirty="0">
                <a:solidFill>
                  <a:srgbClr val="FF0000"/>
                </a:solidFill>
                <a:latin typeface="+mj-lt"/>
              </a:rPr>
              <a:t>the incidence of the cardia </a:t>
            </a:r>
            <a:r>
              <a:rPr lang="en-US" b="1" dirty="0" smtClean="0">
                <a:solidFill>
                  <a:srgbClr val="FF0000"/>
                </a:solidFill>
                <a:latin typeface="+mj-lt"/>
              </a:rPr>
              <a:t>subtype.</a:t>
            </a:r>
          </a:p>
          <a:p>
            <a:r>
              <a:rPr lang="en-US" dirty="0">
                <a:latin typeface="+mj-lt"/>
              </a:rPr>
              <a:t>A recent study in Hong Kong in </a:t>
            </a:r>
            <a:r>
              <a:rPr lang="en-US" b="1" dirty="0">
                <a:solidFill>
                  <a:srgbClr val="FF0000"/>
                </a:solidFill>
                <a:latin typeface="+mj-lt"/>
              </a:rPr>
              <a:t>63,397</a:t>
            </a:r>
            <a:r>
              <a:rPr lang="en-US" dirty="0">
                <a:latin typeface="+mj-lt"/>
              </a:rPr>
              <a:t> subjects has shown that long-term use of </a:t>
            </a:r>
            <a:r>
              <a:rPr lang="en-US" b="1" dirty="0">
                <a:solidFill>
                  <a:srgbClr val="FF0000"/>
                </a:solidFill>
                <a:latin typeface="+mj-lt"/>
              </a:rPr>
              <a:t>proton pump inhibitors (PPIs) </a:t>
            </a:r>
            <a:r>
              <a:rPr lang="en-US" dirty="0">
                <a:latin typeface="+mj-lt"/>
              </a:rPr>
              <a:t>was associated with a 2.4-fold increase in gastric cancer risk in </a:t>
            </a:r>
            <a:r>
              <a:rPr lang="en-US" i="1" dirty="0">
                <a:latin typeface="+mj-lt"/>
              </a:rPr>
              <a:t>H. pylori</a:t>
            </a:r>
            <a:r>
              <a:rPr lang="en-US" dirty="0">
                <a:latin typeface="+mj-lt"/>
              </a:rPr>
              <a:t>-infected subjects who had received eradication therapy</a:t>
            </a:r>
            <a:endParaRPr lang="en-US" b="1" dirty="0">
              <a:solidFill>
                <a:srgbClr val="FF0000"/>
              </a:solidFill>
              <a:latin typeface="+mj-lt"/>
            </a:endParaRPr>
          </a:p>
          <a:p>
            <a:endParaRPr lang="en-US" dirty="0">
              <a:solidFill>
                <a:srgbClr val="FF0000"/>
              </a:solidFill>
            </a:endParaRPr>
          </a:p>
        </p:txBody>
      </p:sp>
    </p:spTree>
    <p:extLst>
      <p:ext uri="{BB962C8B-B14F-4D97-AF65-F5344CB8AC3E}">
        <p14:creationId xmlns:p14="http://schemas.microsoft.com/office/powerpoint/2010/main" val="263520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Diet</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a:xfrm>
            <a:off x="838200" y="1592036"/>
            <a:ext cx="10515600" cy="5104327"/>
          </a:xfrm>
        </p:spPr>
        <p:txBody>
          <a:bodyPr>
            <a:normAutofit/>
          </a:bodyPr>
          <a:lstStyle/>
          <a:p>
            <a:r>
              <a:rPr lang="en-US" b="1" dirty="0" smtClean="0">
                <a:solidFill>
                  <a:srgbClr val="00B0F0"/>
                </a:solidFill>
              </a:rPr>
              <a:t> </a:t>
            </a:r>
            <a:r>
              <a:rPr lang="en-US" b="1" dirty="0" smtClean="0">
                <a:solidFill>
                  <a:srgbClr val="00B0F0"/>
                </a:solidFill>
                <a:latin typeface="+mj-lt"/>
              </a:rPr>
              <a:t>N-methyl-N-nitro-N-</a:t>
            </a:r>
            <a:r>
              <a:rPr lang="en-US" b="1" dirty="0" err="1" smtClean="0">
                <a:solidFill>
                  <a:srgbClr val="00B0F0"/>
                </a:solidFill>
                <a:latin typeface="+mj-lt"/>
              </a:rPr>
              <a:t>nitrosoguanidine</a:t>
            </a:r>
            <a:r>
              <a:rPr lang="en-US" b="1" dirty="0" smtClean="0">
                <a:solidFill>
                  <a:srgbClr val="00B0F0"/>
                </a:solidFill>
                <a:latin typeface="+mj-lt"/>
              </a:rPr>
              <a:t> (MNNG). </a:t>
            </a:r>
          </a:p>
          <a:p>
            <a:r>
              <a:rPr lang="en-US" b="1" dirty="0" smtClean="0">
                <a:solidFill>
                  <a:srgbClr val="00B0F0"/>
                </a:solidFill>
                <a:latin typeface="+mj-lt"/>
              </a:rPr>
              <a:t> Salt</a:t>
            </a:r>
            <a:r>
              <a:rPr lang="en-US" dirty="0" smtClean="0">
                <a:latin typeface="+mj-lt"/>
              </a:rPr>
              <a:t> </a:t>
            </a:r>
          </a:p>
          <a:p>
            <a:r>
              <a:rPr lang="en-US" dirty="0" smtClean="0">
                <a:latin typeface="+mj-lt"/>
              </a:rPr>
              <a:t> Cultures whose diets are rich in </a:t>
            </a:r>
            <a:r>
              <a:rPr lang="en-US" b="1" dirty="0" smtClean="0">
                <a:solidFill>
                  <a:schemeClr val="tx2">
                    <a:lumMod val="60000"/>
                    <a:lumOff val="40000"/>
                  </a:schemeClr>
                </a:solidFill>
                <a:latin typeface="+mj-lt"/>
              </a:rPr>
              <a:t>salt and pickled foods</a:t>
            </a:r>
            <a:r>
              <a:rPr lang="en-US" dirty="0" smtClean="0">
                <a:latin typeface="+mj-lt"/>
              </a:rPr>
              <a:t>, such as the </a:t>
            </a:r>
            <a:r>
              <a:rPr lang="en-US" b="1" dirty="0" smtClean="0">
                <a:solidFill>
                  <a:schemeClr val="tx2">
                    <a:lumMod val="60000"/>
                    <a:lumOff val="40000"/>
                  </a:schemeClr>
                </a:solidFill>
                <a:latin typeface="+mj-lt"/>
              </a:rPr>
              <a:t>Japanese</a:t>
            </a:r>
            <a:r>
              <a:rPr lang="en-US" dirty="0" smtClean="0">
                <a:latin typeface="+mj-lt"/>
              </a:rPr>
              <a:t>, exhibit higher rates of gastric cancer.</a:t>
            </a:r>
          </a:p>
          <a:p>
            <a:r>
              <a:rPr lang="en-US" dirty="0">
                <a:latin typeface="+mj-lt"/>
              </a:rPr>
              <a:t>A </a:t>
            </a:r>
            <a:r>
              <a:rPr lang="en-US" b="1" dirty="0">
                <a:solidFill>
                  <a:schemeClr val="accent1">
                    <a:lumMod val="75000"/>
                  </a:schemeClr>
                </a:solidFill>
                <a:latin typeface="+mj-lt"/>
              </a:rPr>
              <a:t>meta-analysis</a:t>
            </a:r>
            <a:r>
              <a:rPr lang="en-US" dirty="0">
                <a:latin typeface="+mj-lt"/>
              </a:rPr>
              <a:t> of nine prospective studies demonstrated that </a:t>
            </a:r>
            <a:r>
              <a:rPr lang="en-US" b="1" dirty="0">
                <a:solidFill>
                  <a:schemeClr val="tx2">
                    <a:lumMod val="60000"/>
                    <a:lumOff val="40000"/>
                  </a:schemeClr>
                </a:solidFill>
                <a:latin typeface="+mj-lt"/>
              </a:rPr>
              <a:t>coffee</a:t>
            </a:r>
            <a:r>
              <a:rPr lang="en-US" dirty="0">
                <a:latin typeface="+mj-lt"/>
              </a:rPr>
              <a:t> consumption was not associated with overall gastric cancer risk</a:t>
            </a:r>
            <a:r>
              <a:rPr lang="en-US" dirty="0" smtClean="0">
                <a:latin typeface="+mj-lt"/>
              </a:rPr>
              <a:t>.</a:t>
            </a:r>
          </a:p>
          <a:p>
            <a:r>
              <a:rPr lang="en-US" dirty="0" smtClean="0">
                <a:latin typeface="+mj-lt"/>
              </a:rPr>
              <a:t> </a:t>
            </a:r>
            <a:r>
              <a:rPr lang="en-US" dirty="0">
                <a:latin typeface="+mj-lt"/>
              </a:rPr>
              <a:t>However, subgroup analysis showed that </a:t>
            </a:r>
            <a:r>
              <a:rPr lang="en-US" b="1" dirty="0">
                <a:solidFill>
                  <a:schemeClr val="tx2">
                    <a:lumMod val="60000"/>
                    <a:lumOff val="40000"/>
                  </a:schemeClr>
                </a:solidFill>
                <a:latin typeface="+mj-lt"/>
              </a:rPr>
              <a:t>coffee</a:t>
            </a:r>
            <a:r>
              <a:rPr lang="en-US" dirty="0">
                <a:latin typeface="+mj-lt"/>
              </a:rPr>
              <a:t> consumption might be a risk factor for gastric </a:t>
            </a:r>
            <a:r>
              <a:rPr lang="en-US" b="1" dirty="0">
                <a:solidFill>
                  <a:schemeClr val="tx2">
                    <a:lumMod val="60000"/>
                    <a:lumOff val="40000"/>
                  </a:schemeClr>
                </a:solidFill>
                <a:latin typeface="+mj-lt"/>
              </a:rPr>
              <a:t>cardia cancer</a:t>
            </a:r>
            <a:endParaRPr lang="en-US" b="1" dirty="0" smtClean="0">
              <a:solidFill>
                <a:schemeClr val="tx2">
                  <a:lumMod val="60000"/>
                  <a:lumOff val="40000"/>
                </a:schemeClr>
              </a:solidFill>
              <a:latin typeface="+mj-lt"/>
            </a:endParaRPr>
          </a:p>
          <a:p>
            <a:r>
              <a:rPr lang="en-US" dirty="0" smtClean="0">
                <a:latin typeface="+mj-lt"/>
              </a:rPr>
              <a:t>Meanwhile, </a:t>
            </a:r>
            <a:r>
              <a:rPr lang="en-US" b="1" dirty="0" smtClean="0">
                <a:solidFill>
                  <a:schemeClr val="tx2">
                    <a:lumMod val="60000"/>
                    <a:lumOff val="40000"/>
                  </a:schemeClr>
                </a:solidFill>
                <a:latin typeface="+mj-lt"/>
              </a:rPr>
              <a:t>fruits</a:t>
            </a:r>
            <a:r>
              <a:rPr lang="en-US" dirty="0" smtClean="0">
                <a:latin typeface="+mj-lt"/>
              </a:rPr>
              <a:t> and </a:t>
            </a:r>
            <a:r>
              <a:rPr lang="en-US" b="1" dirty="0" smtClean="0">
                <a:solidFill>
                  <a:schemeClr val="tx2">
                    <a:lumMod val="60000"/>
                    <a:lumOff val="40000"/>
                  </a:schemeClr>
                </a:solidFill>
                <a:latin typeface="+mj-lt"/>
              </a:rPr>
              <a:t>vegetables</a:t>
            </a:r>
            <a:r>
              <a:rPr lang="en-US" dirty="0" smtClean="0">
                <a:latin typeface="+mj-lt"/>
              </a:rPr>
              <a:t> are rich in </a:t>
            </a:r>
            <a:r>
              <a:rPr lang="en-US" b="1" dirty="0" smtClean="0">
                <a:solidFill>
                  <a:schemeClr val="tx2">
                    <a:lumMod val="60000"/>
                    <a:lumOff val="40000"/>
                  </a:schemeClr>
                </a:solidFill>
                <a:latin typeface="+mj-lt"/>
              </a:rPr>
              <a:t>carotenoids</a:t>
            </a:r>
            <a:r>
              <a:rPr lang="en-US" dirty="0" smtClean="0">
                <a:latin typeface="+mj-lt"/>
              </a:rPr>
              <a:t>, </a:t>
            </a:r>
            <a:r>
              <a:rPr lang="en-US" b="1" dirty="0" smtClean="0">
                <a:solidFill>
                  <a:schemeClr val="tx2">
                    <a:lumMod val="60000"/>
                    <a:lumOff val="40000"/>
                  </a:schemeClr>
                </a:solidFill>
                <a:latin typeface="+mj-lt"/>
              </a:rPr>
              <a:t>folate</a:t>
            </a:r>
            <a:r>
              <a:rPr lang="en-US" dirty="0" smtClean="0">
                <a:latin typeface="+mj-lt"/>
              </a:rPr>
              <a:t>, </a:t>
            </a:r>
            <a:r>
              <a:rPr lang="en-US" b="1" dirty="0" smtClean="0">
                <a:solidFill>
                  <a:schemeClr val="tx2">
                    <a:lumMod val="60000"/>
                    <a:lumOff val="40000"/>
                  </a:schemeClr>
                </a:solidFill>
                <a:latin typeface="+mj-lt"/>
              </a:rPr>
              <a:t>phytochemicals</a:t>
            </a:r>
            <a:r>
              <a:rPr lang="en-US" dirty="0" smtClean="0">
                <a:latin typeface="+mj-lt"/>
              </a:rPr>
              <a:t> and </a:t>
            </a:r>
            <a:r>
              <a:rPr lang="en-US" b="1" dirty="0" smtClean="0">
                <a:solidFill>
                  <a:schemeClr val="tx2">
                    <a:lumMod val="60000"/>
                    <a:lumOff val="40000"/>
                  </a:schemeClr>
                </a:solidFill>
                <a:latin typeface="+mj-lt"/>
              </a:rPr>
              <a:t>vitamin C</a:t>
            </a:r>
            <a:r>
              <a:rPr lang="en-US" dirty="0" smtClean="0">
                <a:latin typeface="+mj-lt"/>
              </a:rPr>
              <a:t>, which help modulate xenobiotic metabolizing enzymes during digestion. </a:t>
            </a:r>
          </a:p>
          <a:p>
            <a:r>
              <a:rPr lang="en-US" b="1" dirty="0">
                <a:solidFill>
                  <a:schemeClr val="accent1">
                    <a:lumMod val="75000"/>
                  </a:schemeClr>
                </a:solidFill>
                <a:latin typeface="+mj-lt"/>
              </a:rPr>
              <a:t>Case-control</a:t>
            </a:r>
            <a:r>
              <a:rPr lang="en-US" dirty="0">
                <a:latin typeface="+mj-lt"/>
              </a:rPr>
              <a:t> studies found that a higher intake of fruits and vegetables was associated with a </a:t>
            </a:r>
            <a:r>
              <a:rPr lang="en-US" b="1" dirty="0">
                <a:solidFill>
                  <a:schemeClr val="tx2">
                    <a:lumMod val="60000"/>
                    <a:lumOff val="40000"/>
                  </a:schemeClr>
                </a:solidFill>
                <a:latin typeface="+mj-lt"/>
              </a:rPr>
              <a:t>37% lower </a:t>
            </a:r>
            <a:r>
              <a:rPr lang="en-US" dirty="0">
                <a:latin typeface="+mj-lt"/>
              </a:rPr>
              <a:t>risk of gastric cancer.</a:t>
            </a:r>
          </a:p>
        </p:txBody>
      </p:sp>
    </p:spTree>
    <p:extLst>
      <p:ext uri="{BB962C8B-B14F-4D97-AF65-F5344CB8AC3E}">
        <p14:creationId xmlns:p14="http://schemas.microsoft.com/office/powerpoint/2010/main" val="1771731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75491"/>
            <a:ext cx="10058400" cy="1440873"/>
          </a:xfrm>
        </p:spPr>
        <p:txBody>
          <a:bodyPr>
            <a:normAutofit/>
          </a:bodyPr>
          <a:lstStyle/>
          <a:p>
            <a:pPr algn="ctr"/>
            <a:r>
              <a:rPr lang="en-US" dirty="0" smtClean="0">
                <a:solidFill>
                  <a:srgbClr val="7030A0"/>
                </a:solidFill>
              </a:rPr>
              <a:t>Screening</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a:xfrm>
            <a:off x="838200" y="1256145"/>
            <a:ext cx="10515600" cy="5421746"/>
          </a:xfrm>
        </p:spPr>
        <p:txBody>
          <a:bodyPr>
            <a:normAutofit/>
          </a:bodyPr>
          <a:lstStyle/>
          <a:p>
            <a:r>
              <a:rPr lang="en-US" dirty="0" smtClean="0">
                <a:latin typeface="+mj-lt"/>
              </a:rPr>
              <a:t>Screening for gastric cancer generally involves </a:t>
            </a:r>
            <a:r>
              <a:rPr lang="en-US" b="1" dirty="0" smtClean="0">
                <a:solidFill>
                  <a:schemeClr val="tx2">
                    <a:lumMod val="60000"/>
                    <a:lumOff val="40000"/>
                  </a:schemeClr>
                </a:solidFill>
                <a:latin typeface="+mj-lt"/>
              </a:rPr>
              <a:t>contrast radiography</a:t>
            </a:r>
            <a:r>
              <a:rPr lang="en-US" dirty="0" smtClean="0">
                <a:latin typeface="+mj-lt"/>
              </a:rPr>
              <a:t> and </a:t>
            </a:r>
            <a:r>
              <a:rPr lang="en-US" b="1" dirty="0" smtClean="0">
                <a:solidFill>
                  <a:srgbClr val="7030A0"/>
                </a:solidFill>
                <a:latin typeface="+mj-lt"/>
              </a:rPr>
              <a:t>endoscopy</a:t>
            </a:r>
            <a:r>
              <a:rPr lang="en-US" dirty="0" smtClean="0">
                <a:latin typeface="+mj-lt"/>
              </a:rPr>
              <a:t> .</a:t>
            </a:r>
          </a:p>
          <a:p>
            <a:endParaRPr lang="en-US" dirty="0" smtClean="0">
              <a:latin typeface="+mj-lt"/>
            </a:endParaRPr>
          </a:p>
          <a:p>
            <a:r>
              <a:rPr lang="en-US" dirty="0" smtClean="0">
                <a:latin typeface="+mj-lt"/>
              </a:rPr>
              <a:t> Other non-invasive methods used are </a:t>
            </a:r>
            <a:r>
              <a:rPr lang="en-US" b="1" dirty="0" smtClean="0">
                <a:solidFill>
                  <a:schemeClr val="tx2">
                    <a:lumMod val="60000"/>
                    <a:lumOff val="40000"/>
                  </a:schemeClr>
                </a:solidFill>
                <a:latin typeface="+mj-lt"/>
              </a:rPr>
              <a:t>serum pepsinogen levels</a:t>
            </a:r>
            <a:r>
              <a:rPr lang="en-US" dirty="0" smtClean="0">
                <a:latin typeface="+mj-lt"/>
              </a:rPr>
              <a:t>, </a:t>
            </a:r>
            <a:r>
              <a:rPr lang="en-US" b="1" dirty="0" smtClean="0">
                <a:solidFill>
                  <a:schemeClr val="tx2">
                    <a:lumMod val="60000"/>
                    <a:lumOff val="40000"/>
                  </a:schemeClr>
                </a:solidFill>
                <a:latin typeface="+mj-lt"/>
              </a:rPr>
              <a:t>H. pylori serology</a:t>
            </a:r>
            <a:r>
              <a:rPr lang="en-US" dirty="0" smtClean="0">
                <a:latin typeface="+mj-lt"/>
              </a:rPr>
              <a:t>, and </a:t>
            </a:r>
            <a:r>
              <a:rPr lang="en-US" b="1" dirty="0" smtClean="0">
                <a:solidFill>
                  <a:schemeClr val="tx2">
                    <a:lumMod val="60000"/>
                    <a:lumOff val="40000"/>
                  </a:schemeClr>
                </a:solidFill>
                <a:latin typeface="+mj-lt"/>
              </a:rPr>
              <a:t>serum trefoil factor 3</a:t>
            </a:r>
            <a:r>
              <a:rPr lang="en-US" dirty="0" smtClean="0">
                <a:latin typeface="+mj-lt"/>
              </a:rPr>
              <a:t>, although their use has been controversial. </a:t>
            </a:r>
          </a:p>
          <a:p>
            <a:endParaRPr lang="en-US" dirty="0" smtClean="0">
              <a:latin typeface="+mj-lt"/>
            </a:endParaRPr>
          </a:p>
          <a:p>
            <a:r>
              <a:rPr lang="en-US" b="1" dirty="0" smtClean="0">
                <a:solidFill>
                  <a:srgbClr val="00B0F0"/>
                </a:solidFill>
                <a:latin typeface="+mj-lt"/>
              </a:rPr>
              <a:t>Endoscopy allows direct visual examination of the gastric mucosa</a:t>
            </a:r>
            <a:r>
              <a:rPr lang="en-US" dirty="0" smtClean="0">
                <a:latin typeface="+mj-lt"/>
              </a:rPr>
              <a:t>, and </a:t>
            </a:r>
            <a:r>
              <a:rPr lang="en-US" b="1" dirty="0" smtClean="0">
                <a:solidFill>
                  <a:srgbClr val="00B0F0"/>
                </a:solidFill>
                <a:latin typeface="+mj-lt"/>
              </a:rPr>
              <a:t>it allows for biopsy and histologic evaluation.</a:t>
            </a:r>
            <a:r>
              <a:rPr lang="en-US" dirty="0" smtClean="0">
                <a:latin typeface="+mj-lt"/>
              </a:rPr>
              <a:t> </a:t>
            </a:r>
          </a:p>
          <a:p>
            <a:r>
              <a:rPr lang="en-US" dirty="0" smtClean="0">
                <a:solidFill>
                  <a:srgbClr val="7030A0"/>
                </a:solidFill>
                <a:latin typeface="+mj-lt"/>
              </a:rPr>
              <a:t>In Japan</a:t>
            </a:r>
            <a:r>
              <a:rPr lang="en-US" dirty="0" smtClean="0">
                <a:latin typeface="+mj-lt"/>
              </a:rPr>
              <a:t>, gastric cancer screening annually for all residents </a:t>
            </a:r>
            <a:r>
              <a:rPr lang="en-US" b="1" dirty="0" smtClean="0">
                <a:solidFill>
                  <a:srgbClr val="7030A0"/>
                </a:solidFill>
                <a:latin typeface="+mj-lt"/>
              </a:rPr>
              <a:t>aged 40 years and older with upper gastrointestinal (UGI) series</a:t>
            </a:r>
            <a:r>
              <a:rPr lang="en-US" dirty="0" smtClean="0">
                <a:latin typeface="+mj-lt"/>
              </a:rPr>
              <a:t> was initiated in 1983, and in 2015 the Japanese guidelines were updated to allow screening with </a:t>
            </a:r>
            <a:r>
              <a:rPr lang="en-US" b="1" dirty="0" smtClean="0">
                <a:solidFill>
                  <a:srgbClr val="7030A0"/>
                </a:solidFill>
                <a:latin typeface="+mj-lt"/>
              </a:rPr>
              <a:t>either endoscopy or UGI series </a:t>
            </a:r>
            <a:r>
              <a:rPr lang="en-US" dirty="0" smtClean="0">
                <a:latin typeface="+mj-lt"/>
              </a:rPr>
              <a:t>.</a:t>
            </a:r>
          </a:p>
          <a:p>
            <a:r>
              <a:rPr lang="en-US" dirty="0" smtClean="0">
                <a:latin typeface="+mj-lt"/>
              </a:rPr>
              <a:t>  </a:t>
            </a:r>
            <a:r>
              <a:rPr lang="en-US" dirty="0" smtClean="0">
                <a:solidFill>
                  <a:srgbClr val="7030A0"/>
                </a:solidFill>
                <a:latin typeface="+mj-lt"/>
              </a:rPr>
              <a:t>in Korea</a:t>
            </a:r>
            <a:r>
              <a:rPr lang="en-US" dirty="0" smtClean="0">
                <a:latin typeface="+mj-lt"/>
              </a:rPr>
              <a:t>, endoscopy or UGI series is recommended </a:t>
            </a:r>
            <a:r>
              <a:rPr lang="en-US" b="1" dirty="0" smtClean="0">
                <a:solidFill>
                  <a:srgbClr val="7030A0"/>
                </a:solidFill>
                <a:latin typeface="+mj-lt"/>
              </a:rPr>
              <a:t>every two years </a:t>
            </a:r>
            <a:r>
              <a:rPr lang="en-US" dirty="0" smtClean="0">
                <a:latin typeface="+mj-lt"/>
              </a:rPr>
              <a:t>for individuals aged 40 years and older </a:t>
            </a:r>
            <a:endParaRPr lang="en-US" dirty="0">
              <a:latin typeface="+mj-lt"/>
            </a:endParaRPr>
          </a:p>
        </p:txBody>
      </p:sp>
    </p:spTree>
    <p:extLst>
      <p:ext uri="{BB962C8B-B14F-4D97-AF65-F5344CB8AC3E}">
        <p14:creationId xmlns:p14="http://schemas.microsoft.com/office/powerpoint/2010/main" val="1591880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Prevention</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a:xfrm>
            <a:off x="838200" y="1366982"/>
            <a:ext cx="10515600" cy="5135418"/>
          </a:xfrm>
        </p:spPr>
        <p:txBody>
          <a:bodyPr>
            <a:normAutofit/>
          </a:bodyPr>
          <a:lstStyle/>
          <a:p>
            <a:r>
              <a:rPr lang="en-US" sz="2400" b="1" dirty="0" smtClean="0">
                <a:solidFill>
                  <a:srgbClr val="FF0000"/>
                </a:solidFill>
                <a:latin typeface="+mj-lt"/>
              </a:rPr>
              <a:t>1.Helicobacter pylori testing and treatment</a:t>
            </a:r>
          </a:p>
          <a:p>
            <a:endParaRPr lang="en-US" sz="2400" b="1" dirty="0">
              <a:solidFill>
                <a:srgbClr val="FF0000"/>
              </a:solidFill>
              <a:latin typeface="+mj-lt"/>
            </a:endParaRPr>
          </a:p>
          <a:p>
            <a:endParaRPr lang="en-US" sz="2400" b="1" dirty="0" smtClean="0">
              <a:solidFill>
                <a:srgbClr val="FF0000"/>
              </a:solidFill>
              <a:latin typeface="+mj-lt"/>
            </a:endParaRPr>
          </a:p>
          <a:p>
            <a:r>
              <a:rPr lang="en-US" sz="2400" dirty="0" smtClean="0">
                <a:latin typeface="+mj-lt"/>
              </a:rPr>
              <a:t> Helicobacter pylori can be detected </a:t>
            </a:r>
            <a:r>
              <a:rPr lang="en-US" sz="2400" b="1" dirty="0" smtClean="0">
                <a:latin typeface="+mj-lt"/>
              </a:rPr>
              <a:t>serologically</a:t>
            </a:r>
            <a:r>
              <a:rPr lang="en-US" sz="2400" dirty="0" smtClean="0">
                <a:latin typeface="+mj-lt"/>
              </a:rPr>
              <a:t>, for example with an </a:t>
            </a:r>
            <a:r>
              <a:rPr lang="en-US" sz="2400" b="1" dirty="0" smtClean="0">
                <a:solidFill>
                  <a:srgbClr val="FF0000"/>
                </a:solidFill>
                <a:latin typeface="+mj-lt"/>
              </a:rPr>
              <a:t>ELISA</a:t>
            </a:r>
            <a:r>
              <a:rPr lang="en-US" sz="2400" b="1" dirty="0" smtClean="0">
                <a:latin typeface="+mj-lt"/>
              </a:rPr>
              <a:t> or </a:t>
            </a:r>
            <a:r>
              <a:rPr lang="en-US" sz="2400" b="1" dirty="0" err="1" smtClean="0">
                <a:solidFill>
                  <a:srgbClr val="FF0000"/>
                </a:solidFill>
                <a:latin typeface="+mj-lt"/>
              </a:rPr>
              <a:t>HelicoTest</a:t>
            </a:r>
            <a:r>
              <a:rPr lang="en-US" sz="2400" dirty="0" smtClean="0">
                <a:latin typeface="+mj-lt"/>
              </a:rPr>
              <a:t> or via the benchmark </a:t>
            </a:r>
            <a:r>
              <a:rPr lang="en-US" sz="2400" b="1" dirty="0" smtClean="0">
                <a:solidFill>
                  <a:srgbClr val="FF0000"/>
                </a:solidFill>
                <a:latin typeface="+mj-lt"/>
              </a:rPr>
              <a:t>urea breath test (UBT</a:t>
            </a:r>
            <a:r>
              <a:rPr lang="en-US" sz="2400" dirty="0" smtClean="0">
                <a:solidFill>
                  <a:srgbClr val="FF0000"/>
                </a:solidFill>
                <a:latin typeface="+mj-lt"/>
              </a:rPr>
              <a:t>).</a:t>
            </a:r>
          </a:p>
          <a:p>
            <a:endParaRPr lang="en-US" sz="2400" dirty="0">
              <a:latin typeface="+mj-lt"/>
            </a:endParaRPr>
          </a:p>
          <a:p>
            <a:endParaRPr lang="en-US" sz="2400" dirty="0" smtClean="0">
              <a:latin typeface="+mj-lt"/>
            </a:endParaRPr>
          </a:p>
          <a:p>
            <a:r>
              <a:rPr lang="en-US" sz="2400" dirty="0" smtClean="0">
                <a:latin typeface="+mj-lt"/>
              </a:rPr>
              <a:t> An </a:t>
            </a:r>
            <a:r>
              <a:rPr lang="en-US" sz="2400" b="1" dirty="0" smtClean="0">
                <a:solidFill>
                  <a:srgbClr val="FF0000"/>
                </a:solidFill>
                <a:latin typeface="+mj-lt"/>
              </a:rPr>
              <a:t>endoscopy</a:t>
            </a:r>
            <a:r>
              <a:rPr lang="en-US" sz="2400" dirty="0" smtClean="0">
                <a:latin typeface="+mj-lt"/>
              </a:rPr>
              <a:t> followed by a </a:t>
            </a:r>
            <a:r>
              <a:rPr lang="en-US" sz="2400" b="1" dirty="0" smtClean="0">
                <a:latin typeface="+mj-lt"/>
              </a:rPr>
              <a:t>plate culture </a:t>
            </a:r>
            <a:r>
              <a:rPr lang="en-US" sz="2400" dirty="0" smtClean="0">
                <a:latin typeface="+mj-lt"/>
              </a:rPr>
              <a:t>is a more invasive option to test for H. pylori infection </a:t>
            </a:r>
            <a:endParaRPr lang="en-US" sz="2400" dirty="0">
              <a:latin typeface="+mj-lt"/>
            </a:endParaRPr>
          </a:p>
        </p:txBody>
      </p:sp>
    </p:spTree>
    <p:extLst>
      <p:ext uri="{BB962C8B-B14F-4D97-AF65-F5344CB8AC3E}">
        <p14:creationId xmlns:p14="http://schemas.microsoft.com/office/powerpoint/2010/main" val="1430531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Prevention</a:t>
            </a:r>
            <a:r>
              <a:rPr lang="en-US" dirty="0" smtClean="0"/>
              <a:t/>
            </a:r>
            <a:br>
              <a:rPr lang="en-US" dirty="0" smtClean="0"/>
            </a:br>
            <a:endParaRPr lang="en-US" dirty="0"/>
          </a:p>
        </p:txBody>
      </p:sp>
      <p:sp>
        <p:nvSpPr>
          <p:cNvPr id="3" name="Content Placeholder 2"/>
          <p:cNvSpPr>
            <a:spLocks noGrp="1"/>
          </p:cNvSpPr>
          <p:nvPr>
            <p:ph idx="1"/>
          </p:nvPr>
        </p:nvSpPr>
        <p:spPr>
          <a:xfrm>
            <a:off x="838200" y="1413164"/>
            <a:ext cx="10515600" cy="5444835"/>
          </a:xfrm>
        </p:spPr>
        <p:txBody>
          <a:bodyPr>
            <a:normAutofit/>
          </a:bodyPr>
          <a:lstStyle/>
          <a:p>
            <a:r>
              <a:rPr lang="en-US" sz="2400" b="1" dirty="0" smtClean="0">
                <a:solidFill>
                  <a:srgbClr val="FF0000"/>
                </a:solidFill>
                <a:latin typeface="+mj-lt"/>
              </a:rPr>
              <a:t>2.Lifestyle modifications</a:t>
            </a:r>
          </a:p>
          <a:p>
            <a:r>
              <a:rPr lang="en-US" sz="2400" dirty="0" smtClean="0">
                <a:latin typeface="+mj-lt"/>
              </a:rPr>
              <a:t>Diet modification is the most established form of prevention of gastric cancer.</a:t>
            </a:r>
          </a:p>
          <a:p>
            <a:endParaRPr lang="en-US" sz="2400" dirty="0" smtClean="0">
              <a:latin typeface="+mj-lt"/>
            </a:endParaRPr>
          </a:p>
          <a:p>
            <a:r>
              <a:rPr lang="en-US" sz="2400" dirty="0" smtClean="0">
                <a:latin typeface="+mj-lt"/>
              </a:rPr>
              <a:t> A wholesome </a:t>
            </a:r>
            <a:r>
              <a:rPr lang="en-US" sz="2400" b="1" dirty="0" smtClean="0">
                <a:solidFill>
                  <a:srgbClr val="FF0000"/>
                </a:solidFill>
                <a:latin typeface="+mj-lt"/>
              </a:rPr>
              <a:t>diet rich in fruits, vegetables, whole grains, and low in alcohol, pickled foods, and processed, smoked or salted meats (especially red meat), not only lowers the risk of stomach inflammation and gastric cancer</a:t>
            </a:r>
            <a:endParaRPr lang="en-US" sz="2400" b="1" dirty="0">
              <a:solidFill>
                <a:srgbClr val="FF0000"/>
              </a:solidFill>
              <a:latin typeface="+mj-lt"/>
            </a:endParaRPr>
          </a:p>
        </p:txBody>
      </p:sp>
    </p:spTree>
    <p:extLst>
      <p:ext uri="{BB962C8B-B14F-4D97-AF65-F5344CB8AC3E}">
        <p14:creationId xmlns:p14="http://schemas.microsoft.com/office/powerpoint/2010/main" val="560377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Prevention</a:t>
            </a:r>
            <a:endParaRPr lang="en-US" dirty="0">
              <a:solidFill>
                <a:srgbClr val="7030A0"/>
              </a:solidFill>
            </a:endParaRPr>
          </a:p>
        </p:txBody>
      </p:sp>
      <p:sp>
        <p:nvSpPr>
          <p:cNvPr id="3" name="Content Placeholder 2"/>
          <p:cNvSpPr>
            <a:spLocks noGrp="1"/>
          </p:cNvSpPr>
          <p:nvPr>
            <p:ph idx="1"/>
          </p:nvPr>
        </p:nvSpPr>
        <p:spPr>
          <a:xfrm>
            <a:off x="838200" y="1690688"/>
            <a:ext cx="10515600" cy="4941021"/>
          </a:xfrm>
        </p:spPr>
        <p:txBody>
          <a:bodyPr>
            <a:normAutofit/>
          </a:bodyPr>
          <a:lstStyle/>
          <a:p>
            <a:r>
              <a:rPr lang="en-US" b="1" dirty="0" smtClean="0">
                <a:solidFill>
                  <a:srgbClr val="00B0F0"/>
                </a:solidFill>
                <a:latin typeface="+mj-lt"/>
              </a:rPr>
              <a:t>3.Therapeutics and genetic testing</a:t>
            </a:r>
          </a:p>
          <a:p>
            <a:r>
              <a:rPr lang="en-US" dirty="0" smtClean="0">
                <a:latin typeface="+mj-lt"/>
              </a:rPr>
              <a:t>Regular </a:t>
            </a:r>
            <a:r>
              <a:rPr lang="en-US" b="1" dirty="0" smtClean="0">
                <a:solidFill>
                  <a:srgbClr val="FF0000"/>
                </a:solidFill>
                <a:latin typeface="+mj-lt"/>
              </a:rPr>
              <a:t>Aspirin</a:t>
            </a:r>
            <a:r>
              <a:rPr lang="en-US" dirty="0" smtClean="0">
                <a:latin typeface="+mj-lt"/>
              </a:rPr>
              <a:t>, or other non-steroidal anti-inflammatory drugs (NSAIDs) have been shown to lower the risk of stomach cancer, as well as colon cancer.</a:t>
            </a:r>
          </a:p>
          <a:p>
            <a:endParaRPr lang="en-US" dirty="0" smtClean="0">
              <a:latin typeface="+mj-lt"/>
            </a:endParaRPr>
          </a:p>
          <a:p>
            <a:r>
              <a:rPr lang="en-US" dirty="0" smtClean="0">
                <a:latin typeface="+mj-lt"/>
              </a:rPr>
              <a:t>Those with a family history of stomach cancer, or who have personally had invasive lobular breast cancer before age 50, are recommended to undergo </a:t>
            </a:r>
            <a:r>
              <a:rPr lang="en-US" b="1" dirty="0" smtClean="0">
                <a:solidFill>
                  <a:srgbClr val="FF0000"/>
                </a:solidFill>
                <a:latin typeface="+mj-lt"/>
              </a:rPr>
              <a:t>genetic testing </a:t>
            </a:r>
            <a:r>
              <a:rPr lang="en-US" dirty="0" smtClean="0">
                <a:latin typeface="+mj-lt"/>
              </a:rPr>
              <a:t>for abnormal changes </a:t>
            </a:r>
            <a:r>
              <a:rPr lang="en-US" b="1" dirty="0" smtClean="0">
                <a:solidFill>
                  <a:srgbClr val="FF0000"/>
                </a:solidFill>
                <a:latin typeface="+mj-lt"/>
              </a:rPr>
              <a:t>in the CDH1 gene</a:t>
            </a:r>
            <a:r>
              <a:rPr lang="en-US" dirty="0" smtClean="0">
                <a:latin typeface="+mj-lt"/>
              </a:rPr>
              <a:t>, which greatly increase the risk of gastric cancer .</a:t>
            </a:r>
          </a:p>
          <a:p>
            <a:endParaRPr lang="en-US" dirty="0" smtClean="0">
              <a:latin typeface="+mj-lt"/>
            </a:endParaRPr>
          </a:p>
          <a:p>
            <a:r>
              <a:rPr lang="en-US" dirty="0" smtClean="0">
                <a:latin typeface="+mj-lt"/>
              </a:rPr>
              <a:t> Physicians may recommend that those testing positive for this should have their stomach prophylactically removed. </a:t>
            </a:r>
            <a:r>
              <a:rPr lang="en-US" b="1" dirty="0" smtClean="0">
                <a:solidFill>
                  <a:srgbClr val="FF0000"/>
                </a:solidFill>
                <a:latin typeface="+mj-lt"/>
              </a:rPr>
              <a:t>Lynch syndrome</a:t>
            </a:r>
            <a:r>
              <a:rPr lang="en-US" dirty="0" smtClean="0">
                <a:latin typeface="+mj-lt"/>
              </a:rPr>
              <a:t> is another hereditary disease associated with gastric cancer </a:t>
            </a:r>
            <a:endParaRPr lang="en-US" dirty="0">
              <a:latin typeface="+mj-lt"/>
            </a:endParaRPr>
          </a:p>
        </p:txBody>
      </p:sp>
    </p:spTree>
    <p:extLst>
      <p:ext uri="{BB962C8B-B14F-4D97-AF65-F5344CB8AC3E}">
        <p14:creationId xmlns:p14="http://schemas.microsoft.com/office/powerpoint/2010/main" val="417762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Conclusions</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dirty="0" smtClean="0">
                <a:latin typeface="+mj-lt"/>
              </a:rPr>
              <a:t>Significant global strides have been made in the global prevention and treatment of gastric cancer.</a:t>
            </a:r>
          </a:p>
          <a:p>
            <a:endParaRPr lang="en-US" dirty="0" smtClean="0">
              <a:latin typeface="+mj-lt"/>
            </a:endParaRPr>
          </a:p>
          <a:p>
            <a:r>
              <a:rPr lang="en-US" dirty="0" smtClean="0">
                <a:latin typeface="+mj-lt"/>
              </a:rPr>
              <a:t>While </a:t>
            </a:r>
            <a:r>
              <a:rPr lang="en-US" b="1" dirty="0" smtClean="0">
                <a:solidFill>
                  <a:srgbClr val="FF0000"/>
                </a:solidFill>
                <a:latin typeface="+mj-lt"/>
              </a:rPr>
              <a:t>H. pylori infection </a:t>
            </a:r>
            <a:r>
              <a:rPr lang="en-US" dirty="0" smtClean="0">
                <a:latin typeface="+mj-lt"/>
              </a:rPr>
              <a:t>is the most established risk factor, eradicating the bacterium may actually increase the risk of a subtype of the disease.</a:t>
            </a:r>
          </a:p>
          <a:p>
            <a:r>
              <a:rPr lang="en-US" dirty="0" smtClean="0">
                <a:latin typeface="+mj-lt"/>
              </a:rPr>
              <a:t> Instead, more focus is being placed on the interaction between diet, genetics, and H. pylori.</a:t>
            </a:r>
          </a:p>
          <a:p>
            <a:endParaRPr lang="en-US" dirty="0" smtClean="0">
              <a:latin typeface="+mj-lt"/>
            </a:endParaRPr>
          </a:p>
          <a:p>
            <a:r>
              <a:rPr lang="en-US" dirty="0" smtClean="0">
                <a:latin typeface="+mj-lt"/>
              </a:rPr>
              <a:t> </a:t>
            </a:r>
            <a:r>
              <a:rPr lang="en-US" b="1" dirty="0" smtClean="0">
                <a:solidFill>
                  <a:srgbClr val="FF0000"/>
                </a:solidFill>
                <a:latin typeface="+mj-lt"/>
              </a:rPr>
              <a:t>Diet and lifestyle modification </a:t>
            </a:r>
            <a:r>
              <a:rPr lang="en-US" dirty="0" smtClean="0">
                <a:latin typeface="+mj-lt"/>
              </a:rPr>
              <a:t>have been revealed to be the most effective means of preventing gastric cancer, especially in the developed world, while advances in genetic </a:t>
            </a:r>
            <a:r>
              <a:rPr lang="en-US" b="1" dirty="0" smtClean="0">
                <a:solidFill>
                  <a:srgbClr val="FF0000"/>
                </a:solidFill>
                <a:latin typeface="+mj-lt"/>
              </a:rPr>
              <a:t>testing are enabling earlier detection </a:t>
            </a:r>
            <a:r>
              <a:rPr lang="en-US" dirty="0" smtClean="0">
                <a:latin typeface="+mj-lt"/>
              </a:rPr>
              <a:t>and better survival.</a:t>
            </a:r>
            <a:endParaRPr lang="en-US" dirty="0">
              <a:latin typeface="+mj-lt"/>
            </a:endParaRPr>
          </a:p>
        </p:txBody>
      </p:sp>
    </p:spTree>
    <p:extLst>
      <p:ext uri="{BB962C8B-B14F-4D97-AF65-F5344CB8AC3E}">
        <p14:creationId xmlns:p14="http://schemas.microsoft.com/office/powerpoint/2010/main" val="64090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The End</a:t>
            </a:r>
            <a:endParaRPr lang="en-US" dirty="0">
              <a:solidFill>
                <a:srgbClr val="7030A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3527" y="2152650"/>
            <a:ext cx="8072582" cy="3987800"/>
          </a:xfrm>
        </p:spPr>
      </p:pic>
    </p:spTree>
    <p:extLst>
      <p:ext uri="{BB962C8B-B14F-4D97-AF65-F5344CB8AC3E}">
        <p14:creationId xmlns:p14="http://schemas.microsoft.com/office/powerpoint/2010/main" val="187372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rgbClr val="7030A0"/>
                </a:solidFill>
              </a:rPr>
              <a:t>Epidemiology of gastric cancer: global trends, risk factors and prevention</a:t>
            </a:r>
          </a:p>
        </p:txBody>
      </p:sp>
      <p:sp>
        <p:nvSpPr>
          <p:cNvPr id="3" name="Content Placeholder 2"/>
          <p:cNvSpPr>
            <a:spLocks noGrp="1"/>
          </p:cNvSpPr>
          <p:nvPr>
            <p:ph idx="1"/>
          </p:nvPr>
        </p:nvSpPr>
        <p:spPr/>
        <p:txBody>
          <a:bodyPr/>
          <a:lstStyle/>
          <a:p>
            <a:r>
              <a:rPr lang="en-US" b="1" dirty="0" smtClean="0">
                <a:solidFill>
                  <a:srgbClr val="7030A0"/>
                </a:solidFill>
                <a:latin typeface="+mj-lt"/>
              </a:rPr>
              <a:t>Article </a:t>
            </a:r>
            <a:r>
              <a:rPr lang="en-US" b="1" dirty="0" err="1" smtClean="0">
                <a:solidFill>
                  <a:srgbClr val="7030A0"/>
                </a:solidFill>
                <a:latin typeface="+mj-lt"/>
              </a:rPr>
              <a:t>iformation</a:t>
            </a:r>
            <a:r>
              <a:rPr lang="en-US" dirty="0" smtClean="0">
                <a:latin typeface="+mj-lt"/>
              </a:rPr>
              <a:t>:</a:t>
            </a:r>
          </a:p>
          <a:p>
            <a:endParaRPr lang="en-US" dirty="0">
              <a:latin typeface="+mj-lt"/>
            </a:endParaRPr>
          </a:p>
          <a:p>
            <a:r>
              <a:rPr lang="en-US" dirty="0" smtClean="0">
                <a:latin typeface="+mj-lt"/>
              </a:rPr>
              <a:t>Review article</a:t>
            </a:r>
          </a:p>
          <a:p>
            <a:endParaRPr lang="en-US" dirty="0">
              <a:latin typeface="+mj-lt"/>
            </a:endParaRPr>
          </a:p>
          <a:p>
            <a:r>
              <a:rPr lang="en-US" dirty="0" smtClean="0">
                <a:latin typeface="+mj-lt"/>
              </a:rPr>
              <a:t>Published in </a:t>
            </a:r>
            <a:r>
              <a:rPr lang="en-US" dirty="0" err="1" smtClean="0">
                <a:latin typeface="+mj-lt"/>
              </a:rPr>
              <a:t>Prz</a:t>
            </a:r>
            <a:r>
              <a:rPr lang="en-US" dirty="0" smtClean="0">
                <a:latin typeface="+mj-lt"/>
              </a:rPr>
              <a:t> </a:t>
            </a:r>
            <a:r>
              <a:rPr lang="en-US" dirty="0" err="1" smtClean="0">
                <a:latin typeface="+mj-lt"/>
              </a:rPr>
              <a:t>Gastroentrol</a:t>
            </a:r>
            <a:r>
              <a:rPr lang="en-US" dirty="0" smtClean="0">
                <a:latin typeface="+mj-lt"/>
              </a:rPr>
              <a:t> journal in 2019</a:t>
            </a:r>
          </a:p>
          <a:p>
            <a:endParaRPr lang="en-US" dirty="0">
              <a:latin typeface="+mj-lt"/>
            </a:endParaRPr>
          </a:p>
          <a:p>
            <a:r>
              <a:rPr lang="en-US" dirty="0" smtClean="0">
                <a:latin typeface="+mj-lt"/>
              </a:rPr>
              <a:t>In </a:t>
            </a:r>
            <a:r>
              <a:rPr lang="en-US" dirty="0">
                <a:latin typeface="+mj-lt"/>
              </a:rPr>
              <a:t>Department of Internal Medicine, SOVAH Health, Hospitalist, Martinsville, USA</a:t>
            </a:r>
          </a:p>
          <a:p>
            <a:r>
              <a:rPr lang="en-US" baseline="30000" dirty="0">
                <a:latin typeface="+mj-lt"/>
              </a:rPr>
              <a:t>2</a:t>
            </a:r>
            <a:r>
              <a:rPr lang="en-US" dirty="0">
                <a:latin typeface="+mj-lt"/>
              </a:rPr>
              <a:t>Hillman Cancer Center, University of Pittsburgh, PA, USA</a:t>
            </a:r>
          </a:p>
          <a:p>
            <a:endParaRPr lang="en-US" dirty="0"/>
          </a:p>
          <a:p>
            <a:endParaRPr lang="en-US" dirty="0" smtClean="0"/>
          </a:p>
          <a:p>
            <a:endParaRPr lang="en-US" dirty="0"/>
          </a:p>
        </p:txBody>
      </p:sp>
    </p:spTree>
    <p:extLst>
      <p:ext uri="{BB962C8B-B14F-4D97-AF65-F5344CB8AC3E}">
        <p14:creationId xmlns:p14="http://schemas.microsoft.com/office/powerpoint/2010/main" val="292859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61817"/>
            <a:ext cx="10058400" cy="1209965"/>
          </a:xfrm>
        </p:spPr>
        <p:txBody>
          <a:bodyPr>
            <a:normAutofit fontScale="90000"/>
          </a:bodyPr>
          <a:lstStyle/>
          <a:p>
            <a:pPr algn="ctr"/>
            <a:r>
              <a:rPr lang="en-US" dirty="0">
                <a:solidFill>
                  <a:srgbClr val="7030A0"/>
                </a:solidFill>
              </a:rPr>
              <a:t>Abstract</a:t>
            </a:r>
            <a:br>
              <a:rPr lang="en-US" dirty="0">
                <a:solidFill>
                  <a:srgbClr val="7030A0"/>
                </a:solidFill>
              </a:rPr>
            </a:br>
            <a:endParaRPr lang="en-US" dirty="0">
              <a:solidFill>
                <a:srgbClr val="7030A0"/>
              </a:solidFill>
            </a:endParaRPr>
          </a:p>
        </p:txBody>
      </p:sp>
      <p:sp>
        <p:nvSpPr>
          <p:cNvPr id="3" name="Content Placeholder 2"/>
          <p:cNvSpPr>
            <a:spLocks noGrp="1"/>
          </p:cNvSpPr>
          <p:nvPr>
            <p:ph idx="1"/>
          </p:nvPr>
        </p:nvSpPr>
        <p:spPr>
          <a:xfrm>
            <a:off x="1069848" y="1551709"/>
            <a:ext cx="10058400" cy="5061527"/>
          </a:xfrm>
        </p:spPr>
        <p:txBody>
          <a:bodyPr>
            <a:normAutofit/>
          </a:bodyPr>
          <a:lstStyle/>
          <a:p>
            <a:r>
              <a:rPr lang="en-US" sz="2400" dirty="0" smtClean="0">
                <a:latin typeface="+mj-lt"/>
              </a:rPr>
              <a:t>Gastric </a:t>
            </a:r>
            <a:r>
              <a:rPr lang="en-US" sz="2400" dirty="0">
                <a:latin typeface="+mj-lt"/>
              </a:rPr>
              <a:t>cancer remains one of the </a:t>
            </a:r>
            <a:r>
              <a:rPr lang="en-US" sz="2400" b="1" dirty="0">
                <a:solidFill>
                  <a:srgbClr val="00B0F0"/>
                </a:solidFill>
                <a:latin typeface="+mj-lt"/>
              </a:rPr>
              <a:t>most common and deadly</a:t>
            </a:r>
            <a:r>
              <a:rPr lang="en-US" sz="2400" dirty="0">
                <a:solidFill>
                  <a:srgbClr val="00B0F0"/>
                </a:solidFill>
                <a:latin typeface="+mj-lt"/>
              </a:rPr>
              <a:t> </a:t>
            </a:r>
            <a:r>
              <a:rPr lang="en-US" sz="2400" dirty="0">
                <a:latin typeface="+mj-lt"/>
              </a:rPr>
              <a:t>cancers worldwide, especially among </a:t>
            </a:r>
            <a:r>
              <a:rPr lang="en-US" sz="2400" b="1" dirty="0">
                <a:solidFill>
                  <a:srgbClr val="00B0F0"/>
                </a:solidFill>
                <a:latin typeface="+mj-lt"/>
              </a:rPr>
              <a:t>older males</a:t>
            </a:r>
            <a:r>
              <a:rPr lang="en-US" sz="2400" dirty="0" smtClean="0">
                <a:latin typeface="+mj-lt"/>
              </a:rPr>
              <a:t>.</a:t>
            </a:r>
          </a:p>
          <a:p>
            <a:r>
              <a:rPr lang="en-US" sz="2400" dirty="0" smtClean="0">
                <a:latin typeface="+mj-lt"/>
              </a:rPr>
              <a:t> </a:t>
            </a:r>
            <a:r>
              <a:rPr lang="en-US" sz="2400" dirty="0">
                <a:latin typeface="+mj-lt"/>
              </a:rPr>
              <a:t>Based on GLOBOCAN 2018 data, stomach cancer is </a:t>
            </a:r>
            <a:r>
              <a:rPr lang="en-US" sz="2400" b="1" dirty="0">
                <a:solidFill>
                  <a:srgbClr val="00B0F0"/>
                </a:solidFill>
                <a:latin typeface="+mj-lt"/>
              </a:rPr>
              <a:t>the 5th most common neoplasm </a:t>
            </a:r>
            <a:r>
              <a:rPr lang="en-US" sz="2400" dirty="0">
                <a:latin typeface="+mj-lt"/>
              </a:rPr>
              <a:t>and the </a:t>
            </a:r>
            <a:r>
              <a:rPr lang="en-US" sz="2400" b="1" dirty="0">
                <a:solidFill>
                  <a:srgbClr val="00B0F0"/>
                </a:solidFill>
                <a:latin typeface="+mj-lt"/>
              </a:rPr>
              <a:t>3rd most deadly </a:t>
            </a:r>
            <a:r>
              <a:rPr lang="en-US" sz="2400" dirty="0">
                <a:latin typeface="+mj-lt"/>
              </a:rPr>
              <a:t>cancer, with an estimated </a:t>
            </a:r>
            <a:r>
              <a:rPr lang="en-US" sz="2400" b="1" dirty="0">
                <a:solidFill>
                  <a:srgbClr val="00B0F0"/>
                </a:solidFill>
                <a:latin typeface="+mj-lt"/>
              </a:rPr>
              <a:t>783,000</a:t>
            </a:r>
            <a:r>
              <a:rPr lang="en-US" sz="2400" dirty="0">
                <a:latin typeface="+mj-lt"/>
              </a:rPr>
              <a:t> deaths in 2018</a:t>
            </a:r>
            <a:r>
              <a:rPr lang="en-US" sz="2400" dirty="0" smtClean="0">
                <a:latin typeface="+mj-lt"/>
              </a:rPr>
              <a:t>.</a:t>
            </a:r>
          </a:p>
          <a:p>
            <a:r>
              <a:rPr lang="en-US" sz="2400" dirty="0" smtClean="0">
                <a:latin typeface="+mj-lt"/>
              </a:rPr>
              <a:t> </a:t>
            </a:r>
            <a:r>
              <a:rPr lang="en-US" sz="2400" dirty="0">
                <a:latin typeface="+mj-lt"/>
              </a:rPr>
              <a:t>Gastric cancer </a:t>
            </a:r>
            <a:r>
              <a:rPr lang="en-US" sz="2400" dirty="0" smtClean="0">
                <a:latin typeface="+mj-lt"/>
              </a:rPr>
              <a:t>highly </a:t>
            </a:r>
            <a:r>
              <a:rPr lang="en-US" sz="2400" dirty="0">
                <a:latin typeface="+mj-lt"/>
              </a:rPr>
              <a:t>dependent on </a:t>
            </a:r>
            <a:r>
              <a:rPr lang="en-US" sz="2400" b="1" dirty="0">
                <a:solidFill>
                  <a:srgbClr val="FF0000"/>
                </a:solidFill>
                <a:latin typeface="+mj-lt"/>
              </a:rPr>
              <a:t>diet and Helicobacter pylori </a:t>
            </a:r>
            <a:r>
              <a:rPr lang="en-US" sz="2400" dirty="0">
                <a:latin typeface="+mj-lt"/>
              </a:rPr>
              <a:t>infection</a:t>
            </a:r>
            <a:r>
              <a:rPr lang="en-US" sz="2400" dirty="0" smtClean="0">
                <a:latin typeface="+mj-lt"/>
              </a:rPr>
              <a:t>.</a:t>
            </a:r>
          </a:p>
          <a:p>
            <a:r>
              <a:rPr lang="en-US" sz="2400" dirty="0" smtClean="0">
                <a:latin typeface="+mj-lt"/>
              </a:rPr>
              <a:t> </a:t>
            </a:r>
            <a:r>
              <a:rPr lang="en-US" sz="2400" dirty="0">
                <a:latin typeface="+mj-lt"/>
              </a:rPr>
              <a:t>A better understanding of the etiology and risk factors of the disease can help reach a consensus in approaching H. pylori infection</a:t>
            </a:r>
            <a:r>
              <a:rPr lang="en-US" sz="2400" dirty="0" smtClean="0">
                <a:latin typeface="+mj-lt"/>
              </a:rPr>
              <a:t>.</a:t>
            </a:r>
          </a:p>
          <a:p>
            <a:r>
              <a:rPr lang="en-US" sz="2400" dirty="0" smtClean="0">
                <a:latin typeface="+mj-lt"/>
              </a:rPr>
              <a:t> </a:t>
            </a:r>
            <a:r>
              <a:rPr lang="en-US" sz="2400" b="1" dirty="0">
                <a:solidFill>
                  <a:srgbClr val="FF0000"/>
                </a:solidFill>
                <a:latin typeface="+mj-lt"/>
              </a:rPr>
              <a:t>Dietary modification, smoking cessation, and exercise </a:t>
            </a:r>
            <a:r>
              <a:rPr lang="en-US" sz="2400" dirty="0">
                <a:latin typeface="+mj-lt"/>
              </a:rPr>
              <a:t>hold promise in preventing gastric cancer, while genetic testing is enabling earlier diagnosis and thus greater survival.</a:t>
            </a:r>
          </a:p>
        </p:txBody>
      </p:sp>
    </p:spTree>
    <p:extLst>
      <p:ext uri="{BB962C8B-B14F-4D97-AF65-F5344CB8AC3E}">
        <p14:creationId xmlns:p14="http://schemas.microsoft.com/office/powerpoint/2010/main" val="427846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30910"/>
            <a:ext cx="10058400" cy="1477818"/>
          </a:xfrm>
        </p:spPr>
        <p:txBody>
          <a:bodyPr/>
          <a:lstStyle/>
          <a:p>
            <a:pPr algn="ctr"/>
            <a:r>
              <a:rPr lang="en-US" b="1" dirty="0" smtClean="0">
                <a:solidFill>
                  <a:srgbClr val="7030A0"/>
                </a:solidFill>
              </a:rPr>
              <a:t>Introduction</a:t>
            </a:r>
            <a:endParaRPr lang="en-US" b="1" dirty="0">
              <a:solidFill>
                <a:srgbClr val="7030A0"/>
              </a:solidFill>
            </a:endParaRPr>
          </a:p>
        </p:txBody>
      </p:sp>
      <p:sp>
        <p:nvSpPr>
          <p:cNvPr id="3" name="Content Placeholder 2"/>
          <p:cNvSpPr>
            <a:spLocks noGrp="1"/>
          </p:cNvSpPr>
          <p:nvPr>
            <p:ph idx="1"/>
          </p:nvPr>
        </p:nvSpPr>
        <p:spPr>
          <a:xfrm>
            <a:off x="1069848" y="1708728"/>
            <a:ext cx="10058400" cy="4463472"/>
          </a:xfrm>
        </p:spPr>
        <p:txBody>
          <a:bodyPr/>
          <a:lstStyle/>
          <a:p>
            <a:r>
              <a:rPr lang="en-US" sz="2400" dirty="0" smtClean="0">
                <a:latin typeface="+mj-lt"/>
              </a:rPr>
              <a:t>Gastric adenocarcinomas </a:t>
            </a:r>
            <a:r>
              <a:rPr lang="en-US" sz="2400" dirty="0">
                <a:latin typeface="+mj-lt"/>
              </a:rPr>
              <a:t>based on their anatomic </a:t>
            </a:r>
            <a:r>
              <a:rPr lang="en-US" sz="2400" dirty="0" smtClean="0">
                <a:latin typeface="+mj-lt"/>
              </a:rPr>
              <a:t>site are primarily classified as: </a:t>
            </a:r>
          </a:p>
          <a:p>
            <a:r>
              <a:rPr lang="en-US" sz="2400" b="1" dirty="0" smtClean="0">
                <a:solidFill>
                  <a:srgbClr val="FF0000"/>
                </a:solidFill>
                <a:latin typeface="+mj-lt"/>
              </a:rPr>
              <a:t>1: cardia </a:t>
            </a:r>
            <a:r>
              <a:rPr lang="en-US" sz="2400" dirty="0">
                <a:latin typeface="+mj-lt"/>
              </a:rPr>
              <a:t>Cancers of the gastric cardia arise in </a:t>
            </a:r>
            <a:r>
              <a:rPr lang="en-US" sz="2400" b="1" dirty="0">
                <a:latin typeface="+mj-lt"/>
              </a:rPr>
              <a:t>the </a:t>
            </a:r>
            <a:r>
              <a:rPr lang="en-US" sz="2400" b="1" dirty="0">
                <a:solidFill>
                  <a:srgbClr val="00B0F0"/>
                </a:solidFill>
                <a:latin typeface="+mj-lt"/>
              </a:rPr>
              <a:t>region adjoining the esophageal-gastric junction </a:t>
            </a:r>
            <a:r>
              <a:rPr lang="en-US" sz="2400" dirty="0">
                <a:latin typeface="+mj-lt"/>
              </a:rPr>
              <a:t>and thus share epidemiological characteristics with esophageal adenocarcinoma (EAC)</a:t>
            </a:r>
            <a:r>
              <a:rPr lang="en-US" sz="2400" b="1" dirty="0" smtClean="0">
                <a:solidFill>
                  <a:srgbClr val="FF0000"/>
                </a:solidFill>
                <a:latin typeface="+mj-lt"/>
              </a:rPr>
              <a:t> </a:t>
            </a:r>
          </a:p>
          <a:p>
            <a:r>
              <a:rPr lang="en-US" sz="2400" b="1" dirty="0" smtClean="0">
                <a:solidFill>
                  <a:srgbClr val="FF0000"/>
                </a:solidFill>
                <a:latin typeface="+mj-lt"/>
              </a:rPr>
              <a:t>2:non-cardia </a:t>
            </a:r>
            <a:r>
              <a:rPr lang="en-US" sz="2400" dirty="0" smtClean="0">
                <a:latin typeface="+mj-lt"/>
              </a:rPr>
              <a:t>Non-cardia </a:t>
            </a:r>
            <a:r>
              <a:rPr lang="en-US" sz="2400" dirty="0">
                <a:latin typeface="+mj-lt"/>
              </a:rPr>
              <a:t>cancer, also known </a:t>
            </a:r>
            <a:r>
              <a:rPr lang="en-US" sz="2400" b="1" dirty="0">
                <a:solidFill>
                  <a:srgbClr val="00B0F0"/>
                </a:solidFill>
                <a:latin typeface="+mj-lt"/>
              </a:rPr>
              <a:t>as distal stomach cancer</a:t>
            </a:r>
            <a:r>
              <a:rPr lang="en-US" sz="2400" dirty="0">
                <a:latin typeface="+mj-lt"/>
              </a:rPr>
              <a:t>, is </a:t>
            </a:r>
            <a:r>
              <a:rPr lang="en-US" sz="2400" b="1" dirty="0">
                <a:solidFill>
                  <a:srgbClr val="00B0F0"/>
                </a:solidFill>
                <a:latin typeface="+mj-lt"/>
              </a:rPr>
              <a:t>more common</a:t>
            </a:r>
            <a:r>
              <a:rPr lang="en-US" sz="2400" dirty="0">
                <a:latin typeface="+mj-lt"/>
              </a:rPr>
              <a:t> and arises in the lower portion of the stomach </a:t>
            </a:r>
            <a:r>
              <a:rPr lang="en-US" sz="2400" dirty="0" smtClean="0">
                <a:latin typeface="+mj-lt"/>
              </a:rPr>
              <a:t>.</a:t>
            </a:r>
          </a:p>
          <a:p>
            <a:r>
              <a:rPr lang="en-US" sz="2400" dirty="0" smtClean="0">
                <a:latin typeface="+mj-lt"/>
              </a:rPr>
              <a:t> </a:t>
            </a:r>
            <a:r>
              <a:rPr lang="en-US" sz="2400" b="1" dirty="0">
                <a:solidFill>
                  <a:srgbClr val="FF0000"/>
                </a:solidFill>
                <a:latin typeface="+mj-lt"/>
              </a:rPr>
              <a:t>Histologically </a:t>
            </a:r>
            <a:r>
              <a:rPr lang="en-US" sz="2400" dirty="0">
                <a:latin typeface="+mj-lt"/>
              </a:rPr>
              <a:t>the two main types of gastric cancer are the </a:t>
            </a:r>
            <a:r>
              <a:rPr lang="en-US" sz="2400" b="1" dirty="0">
                <a:solidFill>
                  <a:srgbClr val="FF0000"/>
                </a:solidFill>
                <a:latin typeface="+mj-lt"/>
              </a:rPr>
              <a:t>diffuse</a:t>
            </a:r>
            <a:r>
              <a:rPr lang="en-US" sz="2400" dirty="0">
                <a:latin typeface="+mj-lt"/>
              </a:rPr>
              <a:t> and </a:t>
            </a:r>
            <a:r>
              <a:rPr lang="en-US" sz="2400" b="1" dirty="0">
                <a:solidFill>
                  <a:srgbClr val="FF0000"/>
                </a:solidFill>
                <a:latin typeface="+mj-lt"/>
              </a:rPr>
              <a:t>intestinal </a:t>
            </a:r>
            <a:r>
              <a:rPr lang="en-US" sz="2400" dirty="0" smtClean="0">
                <a:latin typeface="+mj-lt"/>
              </a:rPr>
              <a:t>type. </a:t>
            </a:r>
            <a:endParaRPr lang="en-US" sz="2400" dirty="0">
              <a:latin typeface="+mj-lt"/>
            </a:endParaRPr>
          </a:p>
          <a:p>
            <a:endParaRPr lang="en-US" dirty="0" smtClean="0"/>
          </a:p>
          <a:p>
            <a:pPr marL="0" indent="0">
              <a:buNone/>
            </a:pPr>
            <a:endParaRPr lang="en-US" dirty="0"/>
          </a:p>
        </p:txBody>
      </p:sp>
    </p:spTree>
    <p:extLst>
      <p:ext uri="{BB962C8B-B14F-4D97-AF65-F5344CB8AC3E}">
        <p14:creationId xmlns:p14="http://schemas.microsoft.com/office/powerpoint/2010/main" val="102366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7030A0"/>
                </a:solidFill>
              </a:rPr>
              <a:t>Epidemiology</a:t>
            </a:r>
            <a:r>
              <a:rPr lang="en-US" dirty="0"/>
              <a:t/>
            </a:r>
            <a:br>
              <a:rPr lang="en-US" dirty="0"/>
            </a:br>
            <a:r>
              <a:rPr lang="en-US" b="0" i="0" dirty="0" smtClean="0">
                <a:solidFill>
                  <a:srgbClr val="985735"/>
                </a:solidFill>
                <a:effectLst/>
                <a:latin typeface="arial" panose="020B0604020202020204" pitchFamily="34" charset="0"/>
              </a:rPr>
              <a:t/>
            </a:r>
            <a:br>
              <a:rPr lang="en-US" b="0" i="0" dirty="0" smtClean="0">
                <a:solidFill>
                  <a:srgbClr val="985735"/>
                </a:solidFill>
                <a:effectLst/>
                <a:latin typeface="arial" panose="020B0604020202020204" pitchFamily="34" charset="0"/>
              </a:rPr>
            </a:br>
            <a:endParaRPr lang="en-US" dirty="0"/>
          </a:p>
        </p:txBody>
      </p:sp>
      <p:sp>
        <p:nvSpPr>
          <p:cNvPr id="3" name="Content Placeholder 2"/>
          <p:cNvSpPr>
            <a:spLocks noGrp="1"/>
          </p:cNvSpPr>
          <p:nvPr>
            <p:ph idx="1"/>
          </p:nvPr>
        </p:nvSpPr>
        <p:spPr>
          <a:xfrm>
            <a:off x="838200" y="1302327"/>
            <a:ext cx="10515600" cy="5375564"/>
          </a:xfrm>
        </p:spPr>
        <p:txBody>
          <a:bodyPr>
            <a:normAutofit fontScale="92500" lnSpcReduction="10000"/>
          </a:bodyPr>
          <a:lstStyle/>
          <a:p>
            <a:r>
              <a:rPr lang="en-US" sz="2800" b="1" dirty="0" smtClean="0">
                <a:solidFill>
                  <a:srgbClr val="66FF33"/>
                </a:solidFill>
                <a:latin typeface="+mj-lt"/>
              </a:rPr>
              <a:t>Incidence</a:t>
            </a:r>
            <a:endParaRPr lang="en-US" sz="2800" b="1" dirty="0">
              <a:solidFill>
                <a:srgbClr val="66FF33"/>
              </a:solidFill>
              <a:latin typeface="+mj-lt"/>
            </a:endParaRPr>
          </a:p>
          <a:p>
            <a:r>
              <a:rPr lang="en-US" sz="2400" dirty="0">
                <a:latin typeface="+mj-lt"/>
              </a:rPr>
              <a:t>Over </a:t>
            </a:r>
            <a:r>
              <a:rPr lang="en-US" sz="2400" b="1" dirty="0">
                <a:solidFill>
                  <a:srgbClr val="FF0000"/>
                </a:solidFill>
                <a:latin typeface="+mj-lt"/>
              </a:rPr>
              <a:t>one million cases </a:t>
            </a:r>
            <a:r>
              <a:rPr lang="en-US" sz="2400" dirty="0">
                <a:latin typeface="+mj-lt"/>
              </a:rPr>
              <a:t>of gastric cancer are diagnosed each year around the world</a:t>
            </a:r>
            <a:r>
              <a:rPr lang="en-US" sz="2400" dirty="0" smtClean="0">
                <a:latin typeface="+mj-lt"/>
              </a:rPr>
              <a:t>.</a:t>
            </a:r>
          </a:p>
          <a:p>
            <a:r>
              <a:rPr lang="en-US" sz="2400" dirty="0" smtClean="0">
                <a:latin typeface="+mj-lt"/>
              </a:rPr>
              <a:t>The </a:t>
            </a:r>
            <a:r>
              <a:rPr lang="en-US" sz="2400" dirty="0">
                <a:latin typeface="+mj-lt"/>
              </a:rPr>
              <a:t>cumulative risk of developing gastric cancer </a:t>
            </a:r>
            <a:r>
              <a:rPr lang="en-US" sz="2400" b="1" dirty="0">
                <a:solidFill>
                  <a:srgbClr val="00B0F0"/>
                </a:solidFill>
                <a:latin typeface="+mj-lt"/>
              </a:rPr>
              <a:t>from birth to age 74 is 1.87% in males </a:t>
            </a:r>
            <a:r>
              <a:rPr lang="en-US" sz="2400" dirty="0">
                <a:latin typeface="+mj-lt"/>
              </a:rPr>
              <a:t>and </a:t>
            </a:r>
            <a:r>
              <a:rPr lang="en-US" sz="2400" b="1" dirty="0">
                <a:solidFill>
                  <a:srgbClr val="00B0F0"/>
                </a:solidFill>
                <a:latin typeface="+mj-lt"/>
              </a:rPr>
              <a:t>0.79% in females </a:t>
            </a:r>
            <a:r>
              <a:rPr lang="en-US" sz="2400" dirty="0" smtClean="0">
                <a:latin typeface="+mj-lt"/>
              </a:rPr>
              <a:t>worldwide.</a:t>
            </a:r>
          </a:p>
          <a:p>
            <a:r>
              <a:rPr lang="en-US" sz="2400" dirty="0" smtClean="0">
                <a:latin typeface="+mj-lt"/>
              </a:rPr>
              <a:t>In </a:t>
            </a:r>
            <a:r>
              <a:rPr lang="en-US" sz="2400" b="1" dirty="0">
                <a:solidFill>
                  <a:srgbClr val="00B0F0"/>
                </a:solidFill>
                <a:latin typeface="+mj-lt"/>
              </a:rPr>
              <a:t>developed</a:t>
            </a:r>
            <a:r>
              <a:rPr lang="en-US" sz="2400" dirty="0">
                <a:solidFill>
                  <a:srgbClr val="00B0F0"/>
                </a:solidFill>
                <a:latin typeface="+mj-lt"/>
              </a:rPr>
              <a:t> </a:t>
            </a:r>
            <a:r>
              <a:rPr lang="en-US" sz="2400" dirty="0">
                <a:latin typeface="+mj-lt"/>
              </a:rPr>
              <a:t>countries, gastric cancer is </a:t>
            </a:r>
            <a:r>
              <a:rPr lang="en-US" sz="2400" b="1" dirty="0">
                <a:solidFill>
                  <a:srgbClr val="00B0F0"/>
                </a:solidFill>
                <a:latin typeface="+mj-lt"/>
              </a:rPr>
              <a:t>2.2 times </a:t>
            </a:r>
            <a:r>
              <a:rPr lang="en-US" sz="2400" dirty="0">
                <a:latin typeface="+mj-lt"/>
              </a:rPr>
              <a:t>more likely to be diagnosed in </a:t>
            </a:r>
            <a:r>
              <a:rPr lang="en-US" sz="2400" b="1" dirty="0">
                <a:solidFill>
                  <a:srgbClr val="FF0000"/>
                </a:solidFill>
                <a:latin typeface="+mj-lt"/>
              </a:rPr>
              <a:t>males than females</a:t>
            </a:r>
            <a:r>
              <a:rPr lang="en-US" sz="2400" dirty="0" smtClean="0">
                <a:latin typeface="+mj-lt"/>
              </a:rPr>
              <a:t>.</a:t>
            </a:r>
          </a:p>
          <a:p>
            <a:r>
              <a:rPr lang="en-US" sz="2400" dirty="0" smtClean="0">
                <a:latin typeface="+mj-lt"/>
              </a:rPr>
              <a:t> </a:t>
            </a:r>
            <a:r>
              <a:rPr lang="en-US" sz="2400" dirty="0">
                <a:latin typeface="+mj-lt"/>
              </a:rPr>
              <a:t>In </a:t>
            </a:r>
            <a:r>
              <a:rPr lang="en-US" sz="2400" b="1" dirty="0">
                <a:solidFill>
                  <a:srgbClr val="00B0F0"/>
                </a:solidFill>
                <a:latin typeface="+mj-lt"/>
              </a:rPr>
              <a:t>developing</a:t>
            </a:r>
            <a:r>
              <a:rPr lang="en-US" sz="2400" dirty="0">
                <a:latin typeface="+mj-lt"/>
              </a:rPr>
              <a:t> countries, this ratio is </a:t>
            </a:r>
            <a:r>
              <a:rPr lang="en-US" sz="2400" b="1" dirty="0">
                <a:solidFill>
                  <a:srgbClr val="00B0F0"/>
                </a:solidFill>
                <a:latin typeface="+mj-lt"/>
              </a:rPr>
              <a:t>1.83</a:t>
            </a:r>
            <a:r>
              <a:rPr lang="en-US" sz="2400" dirty="0" smtClean="0">
                <a:latin typeface="+mj-lt"/>
              </a:rPr>
              <a:t>.</a:t>
            </a:r>
          </a:p>
          <a:p>
            <a:r>
              <a:rPr lang="en-US" sz="2400" dirty="0">
                <a:latin typeface="+mj-lt"/>
              </a:rPr>
              <a:t> Incidence rates are highest in </a:t>
            </a:r>
            <a:r>
              <a:rPr lang="en-US" sz="2400" b="1" dirty="0">
                <a:solidFill>
                  <a:srgbClr val="FF0000"/>
                </a:solidFill>
                <a:latin typeface="+mj-lt"/>
              </a:rPr>
              <a:t>Eastern and Central Asia </a:t>
            </a:r>
            <a:r>
              <a:rPr lang="en-US" sz="2400" dirty="0">
                <a:latin typeface="+mj-lt"/>
              </a:rPr>
              <a:t>and </a:t>
            </a:r>
            <a:r>
              <a:rPr lang="en-US" sz="2400" b="1" dirty="0">
                <a:solidFill>
                  <a:srgbClr val="FF0000"/>
                </a:solidFill>
                <a:latin typeface="+mj-lt"/>
              </a:rPr>
              <a:t>Latin </a:t>
            </a:r>
            <a:r>
              <a:rPr lang="en-US" sz="2400" b="1" dirty="0" smtClean="0">
                <a:solidFill>
                  <a:srgbClr val="FF0000"/>
                </a:solidFill>
                <a:latin typeface="+mj-lt"/>
              </a:rPr>
              <a:t>America</a:t>
            </a:r>
          </a:p>
          <a:p>
            <a:r>
              <a:rPr lang="en-US" sz="2400" dirty="0">
                <a:solidFill>
                  <a:srgbClr val="FF0000"/>
                </a:solidFill>
                <a:latin typeface="+mj-lt"/>
              </a:rPr>
              <a:t>  </a:t>
            </a:r>
            <a:r>
              <a:rPr lang="en-US" sz="2400" dirty="0">
                <a:latin typeface="+mj-lt"/>
              </a:rPr>
              <a:t>In East Asia, the average incidence of gastric cancer is </a:t>
            </a:r>
            <a:r>
              <a:rPr lang="en-US" sz="2400" b="1" dirty="0">
                <a:solidFill>
                  <a:srgbClr val="00B0F0"/>
                </a:solidFill>
                <a:latin typeface="+mj-lt"/>
              </a:rPr>
              <a:t>32.1 per 100,000 among males </a:t>
            </a:r>
            <a:r>
              <a:rPr lang="en-US" sz="2400" dirty="0">
                <a:latin typeface="+mj-lt"/>
              </a:rPr>
              <a:t>and </a:t>
            </a:r>
            <a:r>
              <a:rPr lang="en-US" sz="2400" b="1" dirty="0">
                <a:solidFill>
                  <a:srgbClr val="00B0F0"/>
                </a:solidFill>
                <a:latin typeface="+mj-lt"/>
              </a:rPr>
              <a:t>13.2 among females</a:t>
            </a:r>
            <a:r>
              <a:rPr lang="en-US" sz="2400" dirty="0" smtClean="0">
                <a:solidFill>
                  <a:srgbClr val="00B0F0"/>
                </a:solidFill>
                <a:latin typeface="+mj-lt"/>
              </a:rPr>
              <a:t>.</a:t>
            </a:r>
          </a:p>
          <a:p>
            <a:r>
              <a:rPr lang="en-US" sz="2400" dirty="0" smtClean="0">
                <a:latin typeface="+mj-lt"/>
              </a:rPr>
              <a:t> </a:t>
            </a:r>
            <a:r>
              <a:rPr lang="en-US" sz="2400" dirty="0">
                <a:latin typeface="+mj-lt"/>
              </a:rPr>
              <a:t>In North America, this incidence is </a:t>
            </a:r>
            <a:r>
              <a:rPr lang="en-US" sz="2400" b="1" dirty="0">
                <a:solidFill>
                  <a:srgbClr val="00B0F0"/>
                </a:solidFill>
                <a:latin typeface="+mj-lt"/>
              </a:rPr>
              <a:t>5.6 per 100,000</a:t>
            </a:r>
            <a:r>
              <a:rPr lang="en-US" sz="2400" dirty="0">
                <a:latin typeface="+mj-lt"/>
              </a:rPr>
              <a:t>. </a:t>
            </a:r>
            <a:endParaRPr lang="en-US" sz="2400" dirty="0" smtClean="0">
              <a:latin typeface="+mj-lt"/>
            </a:endParaRPr>
          </a:p>
          <a:p>
            <a:r>
              <a:rPr lang="en-US" sz="2400" dirty="0" smtClean="0">
                <a:latin typeface="+mj-lt"/>
              </a:rPr>
              <a:t>The </a:t>
            </a:r>
            <a:r>
              <a:rPr lang="en-US" sz="2400" dirty="0">
                <a:latin typeface="+mj-lt"/>
              </a:rPr>
              <a:t>rate is lowest in North and </a:t>
            </a:r>
            <a:r>
              <a:rPr lang="en-US" sz="2400" b="1" dirty="0">
                <a:solidFill>
                  <a:srgbClr val="FF0000"/>
                </a:solidFill>
                <a:latin typeface="+mj-lt"/>
              </a:rPr>
              <a:t>East Africa</a:t>
            </a:r>
            <a:r>
              <a:rPr lang="en-US" sz="2400" dirty="0">
                <a:latin typeface="+mj-lt"/>
              </a:rPr>
              <a:t>, with only </a:t>
            </a:r>
            <a:r>
              <a:rPr lang="en-US" sz="2400" b="1" dirty="0">
                <a:solidFill>
                  <a:srgbClr val="FF0000"/>
                </a:solidFill>
                <a:latin typeface="+mj-lt"/>
              </a:rPr>
              <a:t>4.7 annual diagnoses per 100,000 </a:t>
            </a:r>
            <a:r>
              <a:rPr lang="en-US" sz="2400" dirty="0">
                <a:latin typeface="+mj-lt"/>
              </a:rPr>
              <a:t>males.</a:t>
            </a:r>
          </a:p>
        </p:txBody>
      </p:sp>
    </p:spTree>
    <p:extLst>
      <p:ext uri="{BB962C8B-B14F-4D97-AF65-F5344CB8AC3E}">
        <p14:creationId xmlns:p14="http://schemas.microsoft.com/office/powerpoint/2010/main" val="272997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2364"/>
            <a:ext cx="10058400" cy="2001612"/>
          </a:xfrm>
        </p:spPr>
        <p:txBody>
          <a:bodyPr>
            <a:normAutofit/>
          </a:bodyPr>
          <a:lstStyle/>
          <a:p>
            <a:pPr algn="ctr"/>
            <a:r>
              <a:rPr lang="en-US" sz="2800" dirty="0">
                <a:solidFill>
                  <a:srgbClr val="7030A0"/>
                </a:solidFill>
              </a:rPr>
              <a:t>Graph shows the estimated incidence and prevalence of cancer cases worldwide, both sexes, all ages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0473" y="1930400"/>
            <a:ext cx="7536872" cy="4680167"/>
          </a:xfrm>
        </p:spPr>
      </p:pic>
    </p:spTree>
    <p:extLst>
      <p:ext uri="{BB962C8B-B14F-4D97-AF65-F5344CB8AC3E}">
        <p14:creationId xmlns:p14="http://schemas.microsoft.com/office/powerpoint/2010/main" val="239360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7030A0"/>
                </a:solidFill>
              </a:rPr>
              <a:t>Map shows the estimated age-standardized incidence rates (world) for stomach cancer in 2018, both sexes, all ages </a:t>
            </a:r>
            <a:endParaRPr lang="en-US" sz="3200" dirty="0">
              <a:solidFill>
                <a:srgbClr val="7030A0"/>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928" y="2043906"/>
            <a:ext cx="8848436" cy="4283003"/>
          </a:xfrm>
        </p:spPr>
      </p:pic>
    </p:spTree>
    <p:extLst>
      <p:ext uri="{BB962C8B-B14F-4D97-AF65-F5344CB8AC3E}">
        <p14:creationId xmlns:p14="http://schemas.microsoft.com/office/powerpoint/2010/main" val="188658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solidFill>
                  <a:srgbClr val="7030A0"/>
                </a:solidFill>
              </a:rPr>
              <a:t>Table shows the estimated age-standardized incidence rates per 100,000 for stomach cancer in 2018, all ages, in both sexes, men and women</a:t>
            </a:r>
            <a:endParaRPr lang="en-US" sz="3200" dirty="0">
              <a:solidFill>
                <a:srgbClr val="7030A0"/>
              </a:solidFill>
            </a:endParaRPr>
          </a:p>
        </p:txBody>
      </p:sp>
      <p:pic>
        <p:nvPicPr>
          <p:cNvPr id="4" name="Content Placeholder 3"/>
          <p:cNvPicPr>
            <a:picLocks noGrp="1" noChangeAspect="1"/>
          </p:cNvPicPr>
          <p:nvPr>
            <p:ph idx="1"/>
          </p:nvPr>
        </p:nvPicPr>
        <p:blipFill>
          <a:blip r:embed="rId2"/>
          <a:stretch>
            <a:fillRect/>
          </a:stretch>
        </p:blipFill>
        <p:spPr>
          <a:xfrm>
            <a:off x="1145308" y="2124364"/>
            <a:ext cx="9781309" cy="3833091"/>
          </a:xfrm>
          <a:prstGeom prst="rect">
            <a:avLst/>
          </a:prstGeom>
        </p:spPr>
      </p:pic>
    </p:spTree>
    <p:extLst>
      <p:ext uri="{BB962C8B-B14F-4D97-AF65-F5344CB8AC3E}">
        <p14:creationId xmlns:p14="http://schemas.microsoft.com/office/powerpoint/2010/main" val="2247139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TM03090434[[fn=Wood Type]]</Template>
  <TotalTime>314</TotalTime>
  <Words>1635</Words>
  <Application>Microsoft Office PowerPoint</Application>
  <PresentationFormat>Widescreen</PresentationFormat>
  <Paragraphs>156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vt:lpstr>
      <vt:lpstr>B Sina</vt:lpstr>
      <vt:lpstr>Georgia</vt:lpstr>
      <vt:lpstr>Tahoma</vt:lpstr>
      <vt:lpstr>Trebuchet MS</vt:lpstr>
      <vt:lpstr>Wingdings</vt:lpstr>
      <vt:lpstr>Wood Type</vt:lpstr>
      <vt:lpstr>PowerPoint Presentation</vt:lpstr>
      <vt:lpstr>ژورنال کلاب</vt:lpstr>
      <vt:lpstr>Epidemiology of gastric cancer: global trends, risk factors and prevention</vt:lpstr>
      <vt:lpstr>Abstract </vt:lpstr>
      <vt:lpstr>Introduction</vt:lpstr>
      <vt:lpstr>Epidemiology  </vt:lpstr>
      <vt:lpstr>Graph shows the estimated incidence and prevalence of cancer cases worldwide, both sexes, all ages</vt:lpstr>
      <vt:lpstr>Map shows the estimated age-standardized incidence rates (world) for stomach cancer in 2018, both sexes, all ages </vt:lpstr>
      <vt:lpstr>Table shows the estimated age-standardized incidence rates per 100,000 for stomach cancer in 2018, all ages, in both sexes, men and women</vt:lpstr>
      <vt:lpstr>Mortality </vt:lpstr>
      <vt:lpstr>Graph shows the estimated age-standardized mortality rates (world) in 2018, worldwide, males and females, all ages </vt:lpstr>
      <vt:lpstr>Map shows the estimated age-standardized mortality rates (world) for stomach cancer in 2018, both sexes, all ages</vt:lpstr>
      <vt:lpstr>Trends </vt:lpstr>
      <vt:lpstr>Trends</vt:lpstr>
      <vt:lpstr>Survival </vt:lpstr>
      <vt:lpstr>Bar chart of stomach cancer, age-standardized 5-year net survival, adults (aged 15–99), England and Wales, 1971–2011</vt:lpstr>
      <vt:lpstr>Etiology</vt:lpstr>
      <vt:lpstr>Etiology</vt:lpstr>
      <vt:lpstr>Risk factors</vt:lpstr>
      <vt:lpstr>Risk factors</vt:lpstr>
      <vt:lpstr>Helicobacter pylori </vt:lpstr>
      <vt:lpstr>Diet </vt:lpstr>
      <vt:lpstr>Screening </vt:lpstr>
      <vt:lpstr>Prevention </vt:lpstr>
      <vt:lpstr>Prevention </vt:lpstr>
      <vt:lpstr>Prevention</vt:lpstr>
      <vt:lpstr>Conclusions </vt:lpstr>
      <vt:lpstr>The End</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NP</dc:creator>
  <cp:lastModifiedBy>aylin</cp:lastModifiedBy>
  <cp:revision>42</cp:revision>
  <dcterms:created xsi:type="dcterms:W3CDTF">2022-01-14T19:35:58Z</dcterms:created>
  <dcterms:modified xsi:type="dcterms:W3CDTF">2022-01-19T18:31:08Z</dcterms:modified>
</cp:coreProperties>
</file>