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6" r:id="rId2"/>
    <p:sldId id="256" r:id="rId3"/>
    <p:sldId id="277" r:id="rId4"/>
    <p:sldId id="258" r:id="rId5"/>
    <p:sldId id="308" r:id="rId6"/>
    <p:sldId id="270" r:id="rId7"/>
    <p:sldId id="271" r:id="rId8"/>
    <p:sldId id="310" r:id="rId9"/>
    <p:sldId id="259" r:id="rId10"/>
    <p:sldId id="328" r:id="rId11"/>
    <p:sldId id="260" r:id="rId12"/>
    <p:sldId id="261" r:id="rId13"/>
    <p:sldId id="262" r:id="rId14"/>
    <p:sldId id="272" r:id="rId15"/>
    <p:sldId id="273" r:id="rId16"/>
    <p:sldId id="274" r:id="rId17"/>
    <p:sldId id="275" r:id="rId18"/>
    <p:sldId id="326" r:id="rId19"/>
    <p:sldId id="311" r:id="rId20"/>
    <p:sldId id="280" r:id="rId21"/>
    <p:sldId id="321" r:id="rId22"/>
    <p:sldId id="322" r:id="rId23"/>
    <p:sldId id="323" r:id="rId24"/>
    <p:sldId id="276" r:id="rId25"/>
    <p:sldId id="264" r:id="rId26"/>
    <p:sldId id="265" r:id="rId27"/>
    <p:sldId id="266" r:id="rId28"/>
    <p:sldId id="267" r:id="rId29"/>
    <p:sldId id="268" r:id="rId30"/>
    <p:sldId id="269" r:id="rId31"/>
    <p:sldId id="32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0" d="100"/>
          <a:sy n="60" d="100"/>
        </p:scale>
        <p:origin x="9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8A060E-3D77-4D80-82A0-C6695F49106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A6F154-8368-4963-9E58-90B9BFE9F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:\coronavirus_540414_16381404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0"/>
            <a:ext cx="105918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228600" y="6477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In </a:t>
            </a:r>
            <a:r>
              <a:rPr lang="en-US" sz="3200" b="1" i="1" dirty="0">
                <a:solidFill>
                  <a:schemeClr val="bg1"/>
                </a:solidFill>
              </a:rPr>
              <a:t>the name of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6172201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Materials and methods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 design</a:t>
            </a:r>
            <a:endParaRPr lang="en-US" sz="3200" dirty="0" smtClean="0"/>
          </a:p>
          <a:p>
            <a:r>
              <a:rPr lang="en-US" dirty="0" smtClean="0"/>
              <a:t>The </a:t>
            </a:r>
            <a:r>
              <a:rPr lang="en-US" dirty="0"/>
              <a:t>study design was an unmatched case–control study.</a:t>
            </a:r>
          </a:p>
          <a:p>
            <a:pPr>
              <a:buNone/>
            </a:pPr>
            <a:r>
              <a:rPr lang="en-US" dirty="0" smtClean="0"/>
              <a:t>    The </a:t>
            </a:r>
            <a:r>
              <a:rPr lang="en-US" dirty="0"/>
              <a:t>source populations for this study were women </a:t>
            </a:r>
            <a:r>
              <a:rPr lang="en-US" dirty="0" smtClean="0"/>
              <a:t>who were </a:t>
            </a:r>
            <a:r>
              <a:rPr lang="en-US" dirty="0"/>
              <a:t>living in Ardabil, Iran.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Materials and methods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Study population</a:t>
            </a:r>
            <a:r>
              <a:rPr lang="en-US" sz="32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lation</a:t>
            </a:r>
          </a:p>
          <a:p>
            <a:endParaRPr lang="en-US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cases were women </a:t>
            </a:r>
            <a:r>
              <a:rPr lang="en-US" sz="2800" dirty="0" smtClean="0"/>
              <a:t>hospitalized </a:t>
            </a:r>
            <a:r>
              <a:rPr lang="en-US" sz="2800" dirty="0"/>
              <a:t>for Covid-19 in </a:t>
            </a:r>
            <a:r>
              <a:rPr lang="en-US" sz="2800" dirty="0" smtClean="0"/>
              <a:t>public and </a:t>
            </a:r>
            <a:r>
              <a:rPr lang="en-US" sz="2800" dirty="0"/>
              <a:t>private hospitals designated as Covid-19 </a:t>
            </a:r>
            <a:r>
              <a:rPr lang="en-US" sz="2800" dirty="0" smtClean="0"/>
              <a:t>treatment centers </a:t>
            </a:r>
            <a:r>
              <a:rPr lang="en-US" sz="2800" dirty="0"/>
              <a:t>from April 2 to October 22 2020. </a:t>
            </a:r>
            <a:endParaRPr lang="en-US" sz="2800" dirty="0" smtClean="0"/>
          </a:p>
          <a:p>
            <a:pPr>
              <a:buNone/>
            </a:pPr>
            <a:endParaRPr lang="en-US" dirty="0"/>
          </a:p>
          <a:p>
            <a:pPr algn="just"/>
            <a:r>
              <a:rPr lang="en-US" sz="2800" dirty="0" smtClean="0"/>
              <a:t>The controls </a:t>
            </a:r>
            <a:r>
              <a:rPr lang="en-US" sz="2800" dirty="0"/>
              <a:t>were healthy women who were not infected </a:t>
            </a:r>
            <a:r>
              <a:rPr lang="en-US" sz="2800" dirty="0" smtClean="0"/>
              <a:t>with Covid-19 </a:t>
            </a:r>
            <a:r>
              <a:rPr lang="en-US" sz="2800" dirty="0"/>
              <a:t>at 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Material and method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Sample size</a:t>
            </a:r>
            <a:r>
              <a:rPr lang="en-US" sz="32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ample </a:t>
            </a:r>
            <a:r>
              <a:rPr lang="en-US" sz="28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size</a:t>
            </a:r>
          </a:p>
          <a:p>
            <a:endParaRPr lang="en-US" dirty="0" smtClean="0"/>
          </a:p>
          <a:p>
            <a:pPr algn="just"/>
            <a:r>
              <a:rPr lang="en-US" sz="2800" dirty="0" smtClean="0"/>
              <a:t>the case group’s sample size was chosen as </a:t>
            </a:r>
            <a:r>
              <a:rPr lang="en-US" sz="2800" u="sng" dirty="0" smtClean="0"/>
              <a:t>261</a:t>
            </a:r>
            <a:r>
              <a:rPr lang="en-US" sz="2800" dirty="0" smtClean="0"/>
              <a:t> people to examine exposure’s behavioral aspects.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sz="2800" dirty="0" smtClean="0"/>
              <a:t>The minimum control group’s sample size was calculated to be about </a:t>
            </a:r>
            <a:r>
              <a:rPr lang="en-US" sz="2800" u="sng" dirty="0" smtClean="0"/>
              <a:t>515</a:t>
            </a:r>
            <a:r>
              <a:rPr lang="en-US" sz="2800" dirty="0" smtClean="0"/>
              <a:t> people.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876800"/>
            <a:ext cx="43434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Sampling technique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9377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Cases</a:t>
            </a:r>
            <a:r>
              <a:rPr lang="en-US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Sampling technique</a:t>
            </a:r>
          </a:p>
          <a:p>
            <a:pPr algn="just"/>
            <a:r>
              <a:rPr lang="en-US" sz="2800" dirty="0" smtClean="0"/>
              <a:t>Eight hospitals (7 public and one private) among the hospitals located in Ardabil province (13 public hospitals and 5 private hospitals), known as Covid-19 patients admitting hospitals, were selected as the case selection source</a:t>
            </a:r>
            <a:endParaRPr lang="en-US" sz="28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Sampling technique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Controls</a:t>
            </a:r>
            <a:r>
              <a:rPr lang="en-US" sz="28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Controls</a:t>
            </a:r>
          </a:p>
          <a:p>
            <a:pPr algn="just"/>
            <a:r>
              <a:rPr lang="en-US" sz="2800" dirty="0" smtClean="0"/>
              <a:t>The control group consisted of women who had not been infected with Covid-19 since the Ardabil outbreak and had no recorded information about receiving inpatient services for Covid-19 or other infectious diseases in the last year.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646B86"/>
                </a:solidFill>
              </a:rPr>
              <a:t>Sampling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Eligibility criteria</a:t>
            </a:r>
            <a:endParaRPr lang="en-US" sz="2800" dirty="0" smtClean="0"/>
          </a:p>
          <a:p>
            <a:pPr algn="just"/>
            <a:r>
              <a:rPr lang="en-US" sz="2800" dirty="0" smtClean="0"/>
              <a:t>Inclusion criteria for the case group included informed consent, being a resident of Ardabil and having information registered in the comprehensive system of Covid-19 patients.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/>
              <a:t>Data collection tools and methods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case and control groups’ </a:t>
            </a:r>
            <a:r>
              <a:rPr lang="en-US" dirty="0" smtClean="0">
                <a:solidFill>
                  <a:srgbClr val="00B0F0"/>
                </a:solidFill>
              </a:rPr>
              <a:t>health behaviours </a:t>
            </a:r>
            <a:r>
              <a:rPr lang="en-US" dirty="0" smtClean="0"/>
              <a:t>included three sections: contact and </a:t>
            </a:r>
            <a:r>
              <a:rPr lang="en-US" u="sng" dirty="0" smtClean="0"/>
              <a:t>travel</a:t>
            </a:r>
            <a:r>
              <a:rPr lang="en-US" dirty="0" smtClean="0"/>
              <a:t> history during Covid-19 pandemic (last 14 days), observance of </a:t>
            </a:r>
            <a:r>
              <a:rPr lang="en-US" u="sng" dirty="0" smtClean="0"/>
              <a:t>health protocols </a:t>
            </a:r>
            <a:r>
              <a:rPr lang="en-US" dirty="0" smtClean="0"/>
              <a:t>, and presence in different </a:t>
            </a:r>
            <a:r>
              <a:rPr lang="en-US" u="sng" dirty="0" smtClean="0"/>
              <a:t>circles and places </a:t>
            </a:r>
            <a:r>
              <a:rPr lang="en-US" dirty="0" smtClean="0"/>
              <a:t>during the last 14 days.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: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0"/>
            <a:ext cx="2742783" cy="2505075"/>
          </a:xfrm>
          <a:prstGeom prst="rect">
            <a:avLst/>
          </a:prstGeom>
          <a:noFill/>
        </p:spPr>
      </p:pic>
      <p:pic>
        <p:nvPicPr>
          <p:cNvPr id="5" name="Picture 2" descr="H:\‎⁨انواع-دستکش-یکبار-مصرف-بهداشتی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3810000"/>
            <a:ext cx="3276600" cy="2505075"/>
          </a:xfrm>
          <a:prstGeom prst="rect">
            <a:avLst/>
          </a:prstGeom>
          <a:noFill/>
        </p:spPr>
      </p:pic>
      <p:pic>
        <p:nvPicPr>
          <p:cNvPr id="1026" name="Picture 2" descr="جزییات افزایش ۳۰ تا ۴۰درصدی قیمت مواد شوینده | اقتصاد آنلای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8" y="3810000"/>
            <a:ext cx="278291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:\225562_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0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:\5491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71600"/>
            <a:ext cx="9144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Gadugi" pitchFamily="34" charset="0"/>
              </a:rPr>
              <a:t>The healthy behaviours and COVID_19 mortality among Iranian women :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Gadugi" pitchFamily="34" charset="0"/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Gadugi" pitchFamily="34" charset="0"/>
              </a:rPr>
              <a:t> a case control study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  <a:ea typeface="Gadug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7338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Farhad Pourfarzi , Shima Rahimi Pouran , Abdollah Dargahi ,</a:t>
            </a:r>
          </a:p>
          <a:p>
            <a:pPr>
              <a:buNone/>
            </a:pPr>
            <a:r>
              <a:rPr lang="en-US" sz="2000" dirty="0" smtClean="0"/>
              <a:t>Chiman Karami , Nasrin Fouladi , Hamed Zandian , </a:t>
            </a:r>
          </a:p>
          <a:p>
            <a:pPr>
              <a:buNone/>
            </a:pPr>
            <a:r>
              <a:rPr lang="en-US" sz="2000" dirty="0" smtClean="0"/>
              <a:t>Telma Zahirian Moghadam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59101"/>
              </p:ext>
            </p:extLst>
          </p:nvPr>
        </p:nvGraphicFramePr>
        <p:xfrm>
          <a:off x="228600" y="5029200"/>
          <a:ext cx="8686800" cy="1143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/>
                <a:gridCol w="2895600"/>
                <a:gridCol w="28956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H_index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Impact </a:t>
                      </a:r>
                      <a:r>
                        <a:rPr lang="en-US" baseline="0" dirty="0" smtClean="0"/>
                        <a:t> factor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BMC Women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’s Health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2.785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:\Washing_Hand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</p:spPr>
      </p:pic>
      <p:pic>
        <p:nvPicPr>
          <p:cNvPr id="5" name="Picture 2" descr="H: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318" y="3688080"/>
            <a:ext cx="3295918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9377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Demographic variables </a:t>
            </a:r>
            <a:r>
              <a:rPr lang="en-US" dirty="0" smtClean="0"/>
              <a:t>included age , place of residence , the underlying chronic disease including diabetes </a:t>
            </a:r>
          </a:p>
          <a:p>
            <a:pPr>
              <a:buNone/>
            </a:pPr>
            <a:r>
              <a:rPr lang="en-US" dirty="0" smtClean="0"/>
              <a:t>   (type 1 &amp; 2) , cardiovascular disease, lung diseases (COPD), metabolic diseases, obesity, smoking , and body mass index , were collected for all participants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:\404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928327"/>
            <a:ext cx="4410891" cy="23200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:\‎⁨دیابت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3763"/>
            <a:ext cx="468614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H:\11688359_35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257550"/>
            <a:ext cx="64008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IMG_30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Data analysis and results:</a:t>
            </a:r>
            <a:endParaRPr lang="en-US" dirty="0" smtClean="0"/>
          </a:p>
          <a:p>
            <a:pPr algn="just"/>
            <a:r>
              <a:rPr lang="en-US" sz="2800" dirty="0" smtClean="0"/>
              <a:t>Accurate Chi-square and Fisher tests were used to evaluate and compare the case and control groups in terms of demographic and contextual variables.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724400" cy="69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Conclusion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higher rate of the fatality of </a:t>
            </a:r>
            <a:r>
              <a:rPr lang="en-US" dirty="0" smtClean="0"/>
              <a:t>women</a:t>
            </a:r>
            <a:r>
              <a:rPr lang="fa-I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Ardabil province due to COVID-19 could be </a:t>
            </a:r>
            <a:r>
              <a:rPr lang="en-US" dirty="0" smtClean="0"/>
              <a:t>resulted</a:t>
            </a:r>
            <a:r>
              <a:rPr lang="fa-I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older average </a:t>
            </a:r>
            <a:r>
              <a:rPr lang="en-US" u="sng" dirty="0">
                <a:solidFill>
                  <a:srgbClr val="00B0F0"/>
                </a:solidFill>
              </a:rPr>
              <a:t>age</a:t>
            </a:r>
            <a:r>
              <a:rPr lang="en-US" dirty="0"/>
              <a:t>, the prevalence of </a:t>
            </a:r>
            <a:r>
              <a:rPr lang="en-US" dirty="0">
                <a:solidFill>
                  <a:srgbClr val="00B0F0"/>
                </a:solidFill>
              </a:rPr>
              <a:t>obesity</a:t>
            </a:r>
            <a:r>
              <a:rPr lang="en-US" dirty="0"/>
              <a:t>, </a:t>
            </a:r>
            <a:r>
              <a:rPr lang="en-US" dirty="0" smtClean="0"/>
              <a:t>and</a:t>
            </a:r>
            <a:r>
              <a:rPr lang="fa-IR" dirty="0" smtClean="0"/>
              <a:t> </a:t>
            </a:r>
            <a:r>
              <a:rPr lang="en-US" dirty="0" smtClean="0"/>
              <a:t>failure </a:t>
            </a:r>
            <a:r>
              <a:rPr lang="en-US" dirty="0"/>
              <a:t>in following the </a:t>
            </a:r>
            <a:r>
              <a:rPr lang="en-US" dirty="0">
                <a:solidFill>
                  <a:srgbClr val="00B0F0"/>
                </a:solidFill>
              </a:rPr>
              <a:t>protective measures and </a:t>
            </a:r>
            <a:r>
              <a:rPr lang="en-US" dirty="0" smtClean="0">
                <a:solidFill>
                  <a:srgbClr val="00B0F0"/>
                </a:solidFill>
              </a:rPr>
              <a:t>healthy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behaviours</a:t>
            </a:r>
            <a:r>
              <a:rPr lang="en-US" dirty="0" smtClean="0"/>
              <a:t>.</a:t>
            </a:r>
            <a:endParaRPr lang="fa-IR" dirty="0" smtClean="0"/>
          </a:p>
          <a:p>
            <a:pPr algn="just"/>
            <a:r>
              <a:rPr lang="en-US" dirty="0" smtClean="0"/>
              <a:t>higher </a:t>
            </a:r>
            <a:r>
              <a:rPr lang="en-US" dirty="0"/>
              <a:t>rate of the fatality of women in Ardabil </a:t>
            </a:r>
            <a:r>
              <a:rPr lang="en-US" dirty="0" smtClean="0"/>
              <a:t>province</a:t>
            </a:r>
            <a:r>
              <a:rPr lang="fa-IR" dirty="0" smtClean="0"/>
              <a:t> </a:t>
            </a:r>
            <a:r>
              <a:rPr lang="en-US" dirty="0" smtClean="0"/>
              <a:t>due </a:t>
            </a:r>
            <a:r>
              <a:rPr lang="en-US" dirty="0"/>
              <a:t>to COVID-19 can be more health behaviors, </a:t>
            </a:r>
            <a:r>
              <a:rPr lang="en-US" dirty="0" smtClean="0"/>
              <a:t>including</a:t>
            </a:r>
            <a:r>
              <a:rPr lang="fa-IR" dirty="0" smtClean="0"/>
              <a:t> </a:t>
            </a:r>
            <a:r>
              <a:rPr lang="en-US" dirty="0" smtClean="0"/>
              <a:t>participation </a:t>
            </a:r>
            <a:r>
              <a:rPr lang="en-US" dirty="0"/>
              <a:t>in </a:t>
            </a:r>
            <a:r>
              <a:rPr lang="en-US" dirty="0">
                <a:solidFill>
                  <a:srgbClr val="00B0F0"/>
                </a:solidFill>
              </a:rPr>
              <a:t>gathering</a:t>
            </a:r>
            <a:r>
              <a:rPr lang="en-US" dirty="0"/>
              <a:t> and also having </a:t>
            </a:r>
            <a:r>
              <a:rPr lang="en-US" dirty="0" smtClean="0"/>
              <a:t>underlying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chronic </a:t>
            </a:r>
            <a:r>
              <a:rPr lang="en-US" dirty="0">
                <a:solidFill>
                  <a:srgbClr val="00B0F0"/>
                </a:solidFill>
              </a:rPr>
              <a:t>diseases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00B0F0"/>
                </a:solidFill>
              </a:rPr>
              <a:t>incomplete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/>
              <a:t>on individuals affected by COVID-19 across </a:t>
            </a:r>
            <a:r>
              <a:rPr lang="en-US" dirty="0" smtClean="0"/>
              <a:t>rural</a:t>
            </a:r>
            <a:r>
              <a:rPr lang="fa-IR" dirty="0" smtClean="0"/>
              <a:t> </a:t>
            </a:r>
            <a:r>
              <a:rPr lang="en-US" dirty="0" smtClean="0"/>
              <a:t>areas </a:t>
            </a:r>
            <a:r>
              <a:rPr lang="en-US" dirty="0"/>
              <a:t>and far regions, effect of some other </a:t>
            </a:r>
            <a:r>
              <a:rPr lang="en-US" dirty="0" smtClean="0"/>
              <a:t>demographic</a:t>
            </a:r>
            <a:r>
              <a:rPr lang="fa-IR" dirty="0" smtClean="0"/>
              <a:t> </a:t>
            </a:r>
            <a:r>
              <a:rPr lang="en-US" dirty="0" smtClean="0"/>
              <a:t>and/or </a:t>
            </a:r>
            <a:r>
              <a:rPr lang="en-US" dirty="0"/>
              <a:t>socio-economic factors, which put women </a:t>
            </a:r>
            <a:r>
              <a:rPr lang="en-US" dirty="0" smtClean="0"/>
              <a:t>at</a:t>
            </a:r>
            <a:r>
              <a:rPr lang="fa-IR" dirty="0" smtClean="0"/>
              <a:t> </a:t>
            </a:r>
            <a:r>
              <a:rPr lang="en-US" dirty="0" smtClean="0"/>
              <a:t>higher </a:t>
            </a:r>
            <a:r>
              <a:rPr lang="en-US" dirty="0"/>
              <a:t>risks of mortality due to COVID-19.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2583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Future studies should be designed and conducted </a:t>
            </a:r>
            <a:r>
              <a:rPr lang="en-US" sz="2400" dirty="0" smtClean="0"/>
              <a:t>in</a:t>
            </a:r>
            <a:r>
              <a:rPr lang="fa-IR" sz="2400" dirty="0" smtClean="0"/>
              <a:t> </a:t>
            </a:r>
            <a:r>
              <a:rPr lang="en-US" sz="2400" dirty="0" smtClean="0"/>
              <a:t>order </a:t>
            </a:r>
            <a:r>
              <a:rPr lang="en-US" sz="2400" dirty="0"/>
              <a:t>to support the health of women living with </a:t>
            </a:r>
            <a:r>
              <a:rPr lang="en-US" sz="2400" dirty="0" smtClean="0"/>
              <a:t>NCDs</a:t>
            </a:r>
            <a:r>
              <a:rPr lang="fa-IR" sz="2400" dirty="0" smtClean="0"/>
              <a:t> </a:t>
            </a:r>
            <a:r>
              <a:rPr lang="en-US" sz="2400" dirty="0" smtClean="0"/>
              <a:t>especially </a:t>
            </a:r>
            <a:r>
              <a:rPr lang="en-US" sz="2400" dirty="0"/>
              <a:t>during the pandemic. </a:t>
            </a:r>
            <a:endParaRPr lang="fa-IR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priority in </a:t>
            </a:r>
            <a:r>
              <a:rPr lang="en-US" sz="2400" dirty="0" smtClean="0"/>
              <a:t>vaccination</a:t>
            </a:r>
            <a:r>
              <a:rPr lang="fa-IR" sz="2400" dirty="0" smtClean="0"/>
              <a:t> </a:t>
            </a:r>
            <a:r>
              <a:rPr lang="en-US" sz="2400" dirty="0" smtClean="0"/>
              <a:t>should </a:t>
            </a:r>
            <a:r>
              <a:rPr lang="en-US" sz="2400" dirty="0"/>
              <a:t>be given to more vulnerable groups </a:t>
            </a:r>
            <a:r>
              <a:rPr lang="en-US" sz="2400" dirty="0" smtClean="0"/>
              <a:t>including</a:t>
            </a:r>
            <a:r>
              <a:rPr lang="fa-IR" sz="2400" dirty="0" smtClean="0"/>
              <a:t> </a:t>
            </a:r>
            <a:r>
              <a:rPr lang="en-US" sz="2400" dirty="0" smtClean="0"/>
              <a:t>old </a:t>
            </a:r>
            <a:r>
              <a:rPr lang="en-US" sz="2400" dirty="0"/>
              <a:t>people and patients with NCDs and obesity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algn="just"/>
            <a:r>
              <a:rPr lang="en-US" sz="2400" dirty="0" smtClean="0"/>
              <a:t> Special</a:t>
            </a:r>
            <a:r>
              <a:rPr lang="fa-IR" sz="2400" dirty="0" smtClean="0"/>
              <a:t> </a:t>
            </a:r>
            <a:r>
              <a:rPr lang="en-US" sz="2400" dirty="0" smtClean="0"/>
              <a:t>emphasis </a:t>
            </a:r>
            <a:r>
              <a:rPr lang="en-US" sz="2400" dirty="0"/>
              <a:t>should be given to the increase of </a:t>
            </a:r>
            <a:r>
              <a:rPr lang="en-US" sz="2400" dirty="0" smtClean="0"/>
              <a:t>women</a:t>
            </a:r>
            <a:r>
              <a:rPr lang="fa-IR" sz="2400" dirty="0" smtClean="0"/>
              <a:t> </a:t>
            </a:r>
            <a:r>
              <a:rPr lang="en-US" sz="2400" dirty="0" smtClean="0"/>
              <a:t>awareness </a:t>
            </a:r>
            <a:r>
              <a:rPr lang="en-US" sz="2400" dirty="0"/>
              <a:t>on the importance of healthy diet and lifestyle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/>
              <a:t>The role of physical activity and maintaining </a:t>
            </a:r>
            <a:r>
              <a:rPr lang="en-US" sz="2400" dirty="0" smtClean="0"/>
              <a:t>the</a:t>
            </a:r>
            <a:r>
              <a:rPr lang="fa-IR" sz="2400" dirty="0" smtClean="0"/>
              <a:t> </a:t>
            </a:r>
            <a:r>
              <a:rPr lang="en-US" sz="2400" dirty="0" smtClean="0"/>
              <a:t>mental </a:t>
            </a:r>
            <a:r>
              <a:rPr lang="en-US" sz="2400" dirty="0"/>
              <a:t>health of women during outbreak should be </a:t>
            </a:r>
            <a:r>
              <a:rPr lang="en-US" sz="2400" dirty="0" smtClean="0"/>
              <a:t>also</a:t>
            </a:r>
            <a:r>
              <a:rPr lang="fa-IR" sz="2400" dirty="0" smtClean="0"/>
              <a:t> </a:t>
            </a:r>
            <a:r>
              <a:rPr lang="en-US" sz="2400" dirty="0" smtClean="0"/>
              <a:t>taken </a:t>
            </a:r>
            <a:r>
              <a:rPr lang="en-US" sz="2400" dirty="0"/>
              <a:t>into account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77000" y="542438"/>
            <a:ext cx="326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D16349"/>
              </a:buClr>
              <a:buSzPct val="76000"/>
            </a:pPr>
            <a:r>
              <a:rPr lang="en-US" sz="4000" b="1" dirty="0">
                <a:solidFill>
                  <a:prstClr val="black"/>
                </a:solidFill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3776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Since late 2019, the new human coronavirus, Coronavirus disease 2019 (COVID-19), was initially reported in Wuhan, China, and spread rapidly all over the world, and has now become a pandemic and an international health concern.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sz="2800" dirty="0" smtClean="0"/>
              <a:t>Globally, the number of people infected with COVID-19 has reached to more than 178 million out of which more than 3.8 million were died due to this outbreak until June 19, 2021.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:\13548151_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686800" cy="49377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In Iran, out of 3.03 million individuals infected by COVID-19, 82 thousand people lost their lives</a:t>
            </a:r>
          </a:p>
          <a:p>
            <a:pPr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all people of the community, from young to old and men and women, are at risk of COVID-19, age, and sex are two critical factors influencing the incidence or severity of the symptoms</a:t>
            </a:r>
          </a:p>
          <a:p>
            <a:endParaRPr lang="en-US" sz="2800" dirty="0" smtClean="0"/>
          </a:p>
          <a:p>
            <a:pPr algn="just"/>
            <a:r>
              <a:rPr lang="en-US" sz="2800" dirty="0" smtClean="0"/>
              <a:t>The reports on the COVID-19 infected groups in most countries, including Iran showed that twice as many men as women are susceptible to COVID-19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377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rate of Covid-19 in Ardabil, as one of the provinces of Iran, unlike other parts of the world, was higher in women than men.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This study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</a:t>
            </a:r>
            <a:r>
              <a:rPr lang="en-US" dirty="0" smtClean="0"/>
              <a:t>to identify the most important risk factors for COVID-19 among women with Covid-19 and healthy women to ultimately provide policies specific to women to prevent and control Covid-19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:\6048046_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Materials and methods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937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Study area</a:t>
            </a:r>
            <a:endParaRPr lang="en-US" dirty="0" smtClean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study was conducted in Ardabil province, one of </a:t>
            </a:r>
            <a:r>
              <a:rPr lang="en-US" sz="2800" dirty="0" smtClean="0"/>
              <a:t>the largest </a:t>
            </a:r>
            <a:r>
              <a:rPr lang="en-US" sz="2800" dirty="0"/>
              <a:t>provinces in the north-west of Iran. According </a:t>
            </a:r>
            <a:r>
              <a:rPr lang="en-US" sz="2800" dirty="0" smtClean="0"/>
              <a:t>to the </a:t>
            </a:r>
            <a:r>
              <a:rPr lang="en-US" sz="2800" dirty="0"/>
              <a:t>Statistical Centre of Iran, the total of Ardabil </a:t>
            </a:r>
            <a:r>
              <a:rPr lang="en-US" sz="2800" dirty="0" smtClean="0"/>
              <a:t>province inhabitants </a:t>
            </a:r>
            <a:r>
              <a:rPr lang="en-US" sz="2800" dirty="0"/>
              <a:t>was estimated to be 1.3 million in </a:t>
            </a:r>
            <a:r>
              <a:rPr lang="en-US" sz="2800" dirty="0" smtClean="0"/>
              <a:t>2019, wherein </a:t>
            </a:r>
            <a:r>
              <a:rPr lang="en-US" sz="2800" dirty="0"/>
              <a:t>48% were women.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:\images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3434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605</TotalTime>
  <Words>863</Words>
  <Application>Microsoft Office PowerPoint</Application>
  <PresentationFormat>On-screen Show (4:3)</PresentationFormat>
  <Paragraphs>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Bookman Old Style</vt:lpstr>
      <vt:lpstr>Gadugi</vt:lpstr>
      <vt:lpstr>Gill Sans MT</vt:lpstr>
      <vt:lpstr>Wingdings</vt:lpstr>
      <vt:lpstr>Wingdings 3</vt:lpstr>
      <vt:lpstr>Origin</vt:lpstr>
      <vt:lpstr>PowerPoint Presentation</vt:lpstr>
      <vt:lpstr>The healthy behaviours and COVID_19 mortality among Iranian women :  a case control study </vt:lpstr>
      <vt:lpstr>PowerPoint Presentation</vt:lpstr>
      <vt:lpstr>Introduction</vt:lpstr>
      <vt:lpstr>PowerPoint Presentation</vt:lpstr>
      <vt:lpstr>Introduction</vt:lpstr>
      <vt:lpstr>Introduction</vt:lpstr>
      <vt:lpstr>PowerPoint Presentation</vt:lpstr>
      <vt:lpstr>Materials and methods</vt:lpstr>
      <vt:lpstr>PowerPoint Presentation</vt:lpstr>
      <vt:lpstr>Materials and methods</vt:lpstr>
      <vt:lpstr>Materials and methods</vt:lpstr>
      <vt:lpstr>Material and method</vt:lpstr>
      <vt:lpstr>Sampling technique</vt:lpstr>
      <vt:lpstr>Sampling technique</vt:lpstr>
      <vt:lpstr>Sampling technique</vt:lpstr>
      <vt:lpstr>Data collection tools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Sahar</dc:creator>
  <cp:lastModifiedBy>aylin</cp:lastModifiedBy>
  <cp:revision>80</cp:revision>
  <dcterms:created xsi:type="dcterms:W3CDTF">2021-12-13T18:42:14Z</dcterms:created>
  <dcterms:modified xsi:type="dcterms:W3CDTF">2021-12-19T16:15:33Z</dcterms:modified>
</cp:coreProperties>
</file>