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7"/>
  </p:notesMasterIdLst>
  <p:sldIdLst>
    <p:sldId id="256" r:id="rId2"/>
    <p:sldId id="257" r:id="rId3"/>
    <p:sldId id="258" r:id="rId4"/>
    <p:sldId id="27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80" r:id="rId24"/>
    <p:sldId id="281" r:id="rId25"/>
    <p:sldId id="278"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4364" autoAdjust="0"/>
  </p:normalViewPr>
  <p:slideViewPr>
    <p:cSldViewPr snapToGrid="0">
      <p:cViewPr varScale="1">
        <p:scale>
          <a:sx n="56" d="100"/>
          <a:sy n="56" d="100"/>
        </p:scale>
        <p:origin x="56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4940A0-BFBD-4100-A448-5B983D6B17B6}" type="datetimeFigureOut">
              <a:rPr lang="en-US" smtClean="0"/>
              <a:t>12/19/2021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1C910A-4487-4C66-91FB-6A1DFD8D60CF}" type="slidenum">
              <a:rPr lang="en-US" smtClean="0"/>
              <a:t>‹#›</a:t>
            </a:fld>
            <a:endParaRPr lang="en-US"/>
          </a:p>
        </p:txBody>
      </p:sp>
    </p:spTree>
    <p:extLst>
      <p:ext uri="{BB962C8B-B14F-4D97-AF65-F5344CB8AC3E}">
        <p14:creationId xmlns:p14="http://schemas.microsoft.com/office/powerpoint/2010/main" val="1494897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1C910A-4487-4C66-91FB-6A1DFD8D60CF}" type="slidenum">
              <a:rPr lang="en-US" smtClean="0"/>
              <a:t>5</a:t>
            </a:fld>
            <a:endParaRPr lang="en-US"/>
          </a:p>
        </p:txBody>
      </p:sp>
    </p:spTree>
    <p:extLst>
      <p:ext uri="{BB962C8B-B14F-4D97-AF65-F5344CB8AC3E}">
        <p14:creationId xmlns:p14="http://schemas.microsoft.com/office/powerpoint/2010/main" val="3058985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12/19/2021</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12/19/2021</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12/19/2021</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12/19/2021</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12/19/2021</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191" y="692728"/>
            <a:ext cx="10993549" cy="1316182"/>
          </a:xfrm>
        </p:spPr>
        <p:txBody>
          <a:bodyPr>
            <a:normAutofit/>
          </a:bodyPr>
          <a:lstStyle/>
          <a:p>
            <a:pPr algn="ctr"/>
            <a:r>
              <a:rPr lang="en-US" sz="2400" dirty="0"/>
              <a:t>Effects of different types of written vaccination information on COVID-19 vaccine hesitancy in the UK (OCEANS-III): a single-blind, parallel-group, </a:t>
            </a:r>
            <a:r>
              <a:rPr lang="en-US" sz="2400" dirty="0" err="1"/>
              <a:t>randomised</a:t>
            </a:r>
            <a:r>
              <a:rPr lang="en-US" sz="2400" dirty="0"/>
              <a:t> controlled </a:t>
            </a:r>
            <a:r>
              <a:rPr lang="en-US" sz="2400" dirty="0" err="1"/>
              <a:t>tria</a:t>
            </a:r>
            <a:endParaRPr lang="en-US" sz="2400" dirty="0"/>
          </a:p>
        </p:txBody>
      </p:sp>
      <p:sp>
        <p:nvSpPr>
          <p:cNvPr id="3" name="Subtitle 2"/>
          <p:cNvSpPr>
            <a:spLocks noGrp="1"/>
          </p:cNvSpPr>
          <p:nvPr>
            <p:ph type="subTitle" idx="1"/>
          </p:nvPr>
        </p:nvSpPr>
        <p:spPr>
          <a:xfrm>
            <a:off x="581194" y="2147455"/>
            <a:ext cx="10993546" cy="938311"/>
          </a:xfrm>
        </p:spPr>
        <p:txBody>
          <a:bodyPr>
            <a:normAutofit lnSpcReduction="10000"/>
          </a:bodyPr>
          <a:lstStyle/>
          <a:p>
            <a:r>
              <a:rPr lang="en-US" dirty="0"/>
              <a:t>May 12, </a:t>
            </a:r>
            <a:r>
              <a:rPr lang="en-US" dirty="0" smtClean="0"/>
              <a:t>2021</a:t>
            </a:r>
            <a:endParaRPr lang="fa-IR" dirty="0" smtClean="0"/>
          </a:p>
          <a:p>
            <a:r>
              <a:rPr lang="en-US" dirty="0" smtClean="0"/>
              <a:t> </a:t>
            </a:r>
            <a:r>
              <a:rPr lang="en-US" dirty="0"/>
              <a:t>Lancet public health</a:t>
            </a:r>
            <a:br>
              <a:rPr lang="en-US" dirty="0"/>
            </a:b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375072138"/>
              </p:ext>
            </p:extLst>
          </p:nvPr>
        </p:nvGraphicFramePr>
        <p:xfrm>
          <a:off x="2013965" y="3695366"/>
          <a:ext cx="8128000" cy="2012707"/>
        </p:xfrm>
        <a:graphic>
          <a:graphicData uri="http://schemas.openxmlformats.org/drawingml/2006/table">
            <a:tbl>
              <a:tblPr firstRow="1" bandRow="1">
                <a:tableStyleId>{00A15C55-8517-42AA-B614-E9B94910E393}</a:tableStyleId>
              </a:tblPr>
              <a:tblGrid>
                <a:gridCol w="8128000">
                  <a:extLst>
                    <a:ext uri="{9D8B030D-6E8A-4147-A177-3AD203B41FA5}">
                      <a16:colId xmlns:a16="http://schemas.microsoft.com/office/drawing/2014/main" xmlns="" val="1790352448"/>
                    </a:ext>
                  </a:extLst>
                </a:gridCol>
              </a:tblGrid>
              <a:tr h="2012707">
                <a:tc>
                  <a:txBody>
                    <a:bodyPr/>
                    <a:lstStyle/>
                    <a:p>
                      <a:pPr algn="ctr"/>
                      <a:r>
                        <a:rPr lang="fa-IR" sz="2400" dirty="0" smtClean="0">
                          <a:solidFill>
                            <a:schemeClr val="accent3"/>
                          </a:solidFill>
                        </a:rPr>
                        <a:t>استاد</a:t>
                      </a:r>
                      <a:r>
                        <a:rPr lang="fa-IR" sz="2400" baseline="0" dirty="0" smtClean="0">
                          <a:solidFill>
                            <a:schemeClr val="accent3"/>
                          </a:solidFill>
                        </a:rPr>
                        <a:t> محترم دکترایران پور</a:t>
                      </a:r>
                    </a:p>
                    <a:p>
                      <a:pPr algn="ctr"/>
                      <a:endParaRPr lang="fa-IR" sz="2400" baseline="0" dirty="0" smtClean="0">
                        <a:solidFill>
                          <a:schemeClr val="accent3"/>
                        </a:solidFill>
                      </a:endParaRPr>
                    </a:p>
                    <a:p>
                      <a:pPr algn="ctr"/>
                      <a:endParaRPr lang="fa-IR" sz="2400" baseline="0" dirty="0" smtClean="0">
                        <a:solidFill>
                          <a:schemeClr val="accent3"/>
                        </a:solidFill>
                      </a:endParaRPr>
                    </a:p>
                    <a:p>
                      <a:pPr algn="ctr"/>
                      <a:r>
                        <a:rPr lang="fa-IR" sz="2400" baseline="0" dirty="0" smtClean="0">
                          <a:solidFill>
                            <a:schemeClr val="accent3"/>
                          </a:solidFill>
                        </a:rPr>
                        <a:t>صفاصلاحی.صفورا رضایی.بهزاد محمدزاده</a:t>
                      </a:r>
                      <a:endParaRPr lang="fa-IR" sz="2400" dirty="0" smtClean="0">
                        <a:solidFill>
                          <a:schemeClr val="accent3"/>
                        </a:solidFill>
                      </a:endParaRPr>
                    </a:p>
                  </a:txBody>
                  <a:tcPr/>
                </a:tc>
                <a:extLst>
                  <a:ext uri="{0D108BD9-81ED-4DB2-BD59-A6C34878D82A}">
                    <a16:rowId xmlns:a16="http://schemas.microsoft.com/office/drawing/2014/main" xmlns="" val="2824713466"/>
                  </a:ext>
                </a:extLst>
              </a:tr>
            </a:tbl>
          </a:graphicData>
        </a:graphic>
      </p:graphicFrame>
    </p:spTree>
    <p:extLst>
      <p:ext uri="{BB962C8B-B14F-4D97-AF65-F5344CB8AC3E}">
        <p14:creationId xmlns:p14="http://schemas.microsoft.com/office/powerpoint/2010/main" val="37496969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Randomisation</a:t>
            </a:r>
            <a:r>
              <a:rPr lang="en-US" b="1" dirty="0"/>
              <a:t> and </a:t>
            </a:r>
            <a:r>
              <a:rPr lang="en-US" b="1" dirty="0" smtClean="0"/>
              <a:t>masking</a:t>
            </a:r>
            <a:r>
              <a:rPr lang="fa-IR" b="1" dirty="0" smtClean="0"/>
              <a:t>:</a:t>
            </a:r>
            <a:r>
              <a:rPr lang="en-US" dirty="0" smtClean="0"/>
              <a:t> </a:t>
            </a:r>
            <a:r>
              <a:rPr lang="en-US" dirty="0"/>
              <a:t/>
            </a:r>
            <a:br>
              <a:rPr lang="en-US" dirty="0"/>
            </a:br>
            <a:endParaRPr lang="en-US" dirty="0"/>
          </a:p>
        </p:txBody>
      </p:sp>
      <p:sp>
        <p:nvSpPr>
          <p:cNvPr id="3" name="Content Placeholder 2"/>
          <p:cNvSpPr>
            <a:spLocks noGrp="1"/>
          </p:cNvSpPr>
          <p:nvPr>
            <p:ph idx="1"/>
          </p:nvPr>
        </p:nvSpPr>
        <p:spPr/>
        <p:txBody>
          <a:bodyPr>
            <a:normAutofit lnSpcReduction="10000"/>
          </a:bodyPr>
          <a:lstStyle/>
          <a:p>
            <a:pPr algn="r" rtl="1"/>
            <a:r>
              <a:rPr lang="fa-IR" dirty="0" smtClean="0"/>
              <a:t> به </a:t>
            </a:r>
            <a:r>
              <a:rPr lang="fa-IR" dirty="0"/>
              <a:t>طورتصادفی </a:t>
            </a:r>
            <a:endParaRPr lang="fa-IR" dirty="0" smtClean="0"/>
          </a:p>
          <a:p>
            <a:pPr algn="r" rtl="1"/>
            <a:r>
              <a:rPr lang="fa-IR" dirty="0" smtClean="0"/>
              <a:t>ده </a:t>
            </a:r>
            <a:r>
              <a:rPr lang="fa-IR" dirty="0"/>
              <a:t>شرایط </a:t>
            </a:r>
            <a:r>
              <a:rPr lang="fa-IR" dirty="0" smtClean="0"/>
              <a:t>اطلاعاتی</a:t>
            </a:r>
          </a:p>
          <a:p>
            <a:pPr algn="r" rtl="1"/>
            <a:r>
              <a:rPr lang="fa-IR" dirty="0" smtClean="0"/>
              <a:t>سه </a:t>
            </a:r>
            <a:r>
              <a:rPr lang="fa-IR" dirty="0"/>
              <a:t>سطح </a:t>
            </a:r>
            <a:r>
              <a:rPr lang="fa-IR" dirty="0" smtClean="0"/>
              <a:t>تمایل به تزریق واکسن(مایل</a:t>
            </a:r>
            <a:r>
              <a:rPr lang="fa-IR" dirty="0"/>
              <a:t>، مشکوک یا شدیدا </a:t>
            </a:r>
            <a:r>
              <a:rPr lang="fa-IR" dirty="0" smtClean="0"/>
              <a:t>مردد)</a:t>
            </a:r>
          </a:p>
          <a:p>
            <a:pPr algn="r" rtl="1"/>
            <a:r>
              <a:rPr lang="fa-IR" dirty="0" smtClean="0"/>
              <a:t>تصادفی </a:t>
            </a:r>
            <a:r>
              <a:rPr lang="fa-IR" dirty="0"/>
              <a:t>سازی با استفاده از یک توالی کامپیوتری انجام شد</a:t>
            </a:r>
            <a:r>
              <a:rPr lang="fa-IR" dirty="0" smtClean="0"/>
              <a:t>.</a:t>
            </a:r>
          </a:p>
          <a:p>
            <a:pPr algn="r" rtl="1"/>
            <a:endParaRPr lang="fa-IR" dirty="0"/>
          </a:p>
          <a:p>
            <a:pPr marL="0" indent="0" algn="r" rtl="1">
              <a:buNone/>
            </a:pPr>
            <a:endParaRPr lang="fa-IR" dirty="0" smtClean="0"/>
          </a:p>
          <a:p>
            <a:pPr algn="r" rtl="1"/>
            <a:r>
              <a:rPr lang="fa-IR" dirty="0" smtClean="0"/>
              <a:t> ازشرکت </a:t>
            </a:r>
            <a:r>
              <a:rPr lang="fa-IR" dirty="0"/>
              <a:t>کنندگان خواسته شد که شرایط اطلاعات اختصاص داده شده خود را بخوانند و بنابراین، نمی توانستند به این حقیقت که اطلاعات</a:t>
            </a:r>
            <a:br>
              <a:rPr lang="fa-IR" dirty="0"/>
            </a:br>
            <a:r>
              <a:rPr lang="fa-IR" dirty="0"/>
              <a:t>به آنها داده شده است، پنهان شوند. </a:t>
            </a:r>
            <a:endParaRPr lang="fa-IR" dirty="0" smtClean="0"/>
          </a:p>
          <a:p>
            <a:pPr algn="r" rtl="1"/>
            <a:r>
              <a:rPr lang="fa-IR" dirty="0" smtClean="0"/>
              <a:t>با </a:t>
            </a:r>
            <a:r>
              <a:rPr lang="fa-IR" dirty="0"/>
              <a:t>این حال، آنها از وجود شرایط دیگرغافل بودند</a:t>
            </a:r>
            <a:r>
              <a:rPr lang="fa-IR" dirty="0" smtClean="0"/>
              <a:t>. </a:t>
            </a:r>
            <a:r>
              <a:rPr lang="fa-IR" dirty="0"/>
              <a:t/>
            </a:r>
            <a:br>
              <a:rPr lang="fa-IR" dirty="0"/>
            </a:br>
            <a:endParaRPr lang="en-US" dirty="0"/>
          </a:p>
        </p:txBody>
      </p:sp>
      <p:pic>
        <p:nvPicPr>
          <p:cNvPr id="4" name="Picture 3"/>
          <p:cNvPicPr>
            <a:picLocks noChangeAspect="1"/>
          </p:cNvPicPr>
          <p:nvPr/>
        </p:nvPicPr>
        <p:blipFill>
          <a:blip r:embed="rId2"/>
          <a:stretch>
            <a:fillRect/>
          </a:stretch>
        </p:blipFill>
        <p:spPr>
          <a:xfrm>
            <a:off x="762001" y="2028096"/>
            <a:ext cx="3543732" cy="2344882"/>
          </a:xfrm>
          <a:prstGeom prst="rect">
            <a:avLst/>
          </a:prstGeom>
        </p:spPr>
      </p:pic>
    </p:spTree>
    <p:extLst>
      <p:ext uri="{BB962C8B-B14F-4D97-AF65-F5344CB8AC3E}">
        <p14:creationId xmlns:p14="http://schemas.microsoft.com/office/powerpoint/2010/main" val="2875804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Procedures:</a:t>
            </a:r>
            <a:endParaRPr lang="en-US" dirty="0"/>
          </a:p>
        </p:txBody>
      </p:sp>
      <p:sp>
        <p:nvSpPr>
          <p:cNvPr id="3" name="Content Placeholder 2"/>
          <p:cNvSpPr>
            <a:spLocks noGrp="1"/>
          </p:cNvSpPr>
          <p:nvPr>
            <p:ph idx="1"/>
          </p:nvPr>
        </p:nvSpPr>
        <p:spPr/>
        <p:txBody>
          <a:bodyPr>
            <a:normAutofit/>
          </a:bodyPr>
          <a:lstStyle/>
          <a:p>
            <a:pPr algn="r" rtl="1"/>
            <a:r>
              <a:rPr lang="fa-IR" dirty="0" smtClean="0"/>
              <a:t>پس </a:t>
            </a:r>
            <a:r>
              <a:rPr lang="fa-IR" dirty="0"/>
              <a:t>از موافقت با شرکت، شرکت کنندگان به یک سوال پاسخ دادند تا سطح تردید واکسن آنها مشخص شود</a:t>
            </a:r>
            <a:r>
              <a:rPr lang="fa-IR" dirty="0" smtClean="0"/>
              <a:t>:</a:t>
            </a:r>
            <a:endParaRPr lang="en-US" dirty="0" smtClean="0"/>
          </a:p>
          <a:p>
            <a:pPr marL="0" indent="0" algn="r" rtl="1">
              <a:buNone/>
            </a:pPr>
            <a:r>
              <a:rPr lang="fa-IR" dirty="0"/>
              <a:t> </a:t>
            </a:r>
            <a:r>
              <a:rPr lang="fa-IR" dirty="0" smtClean="0"/>
              <a:t>           "</a:t>
            </a:r>
            <a:r>
              <a:rPr lang="fa-IR" dirty="0"/>
              <a:t>اگر واکسن </a:t>
            </a:r>
            <a:r>
              <a:rPr lang="fa-IR" dirty="0" smtClean="0"/>
              <a:t>درجراحی </a:t>
            </a:r>
            <a:r>
              <a:rPr lang="fa-IR" dirty="0"/>
              <a:t>پزشک عمومی من در دسترس بود، من: </a:t>
            </a:r>
            <a:endParaRPr lang="en-US" dirty="0" smtClean="0"/>
          </a:p>
          <a:p>
            <a:pPr algn="r" rtl="1"/>
            <a:r>
              <a:rPr lang="fa-IR" dirty="0" smtClean="0"/>
              <a:t>آن </a:t>
            </a:r>
            <a:r>
              <a:rPr lang="fa-IR" dirty="0"/>
              <a:t>را در اسرع وقت دریافت کنم، ( </a:t>
            </a:r>
            <a:r>
              <a:rPr lang="fa-IR" dirty="0" smtClean="0"/>
              <a:t>2) زمانی </a:t>
            </a:r>
            <a:r>
              <a:rPr lang="fa-IR" dirty="0"/>
              <a:t>که من آن را دریافت کنم. وقت</a:t>
            </a:r>
            <a:br>
              <a:rPr lang="fa-IR" dirty="0"/>
            </a:br>
            <a:r>
              <a:rPr lang="fa-IR" dirty="0"/>
              <a:t>داشته باشید، ( </a:t>
            </a:r>
            <a:r>
              <a:rPr lang="fa-IR" dirty="0" smtClean="0"/>
              <a:t>3) دریافت </a:t>
            </a:r>
            <a:r>
              <a:rPr lang="fa-IR" dirty="0"/>
              <a:t>آن را به تاخیر بیندازید، </a:t>
            </a:r>
            <a:r>
              <a:rPr lang="fa-IR" dirty="0" smtClean="0"/>
              <a:t>(4 ) تا </a:t>
            </a:r>
            <a:r>
              <a:rPr lang="fa-IR" dirty="0"/>
              <a:t>زمانی که ممکن است از دریافت آن اجتناب کنید،( </a:t>
            </a:r>
            <a:r>
              <a:rPr lang="fa-IR" dirty="0" smtClean="0"/>
              <a:t>5) هرگز </a:t>
            </a:r>
            <a:r>
              <a:rPr lang="fa-IR" dirty="0"/>
              <a:t>آن را دریافت</a:t>
            </a:r>
            <a:br>
              <a:rPr lang="fa-IR" dirty="0"/>
            </a:br>
            <a:r>
              <a:rPr lang="fa-IR" dirty="0"/>
              <a:t>نکنید، </a:t>
            </a:r>
            <a:r>
              <a:rPr lang="fa-IR" dirty="0" smtClean="0"/>
              <a:t>(6) نمی دانم."</a:t>
            </a:r>
          </a:p>
          <a:p>
            <a:pPr algn="r" rtl="1"/>
            <a:r>
              <a:rPr lang="fa-IR" dirty="0" smtClean="0"/>
              <a:t>از شرکت کنندگان خواسته شد تا متن مرتبط با شرایط اطلاعاتی تعیین شده را بخوانند.</a:t>
            </a:r>
            <a:endParaRPr lang="en-US" dirty="0"/>
          </a:p>
        </p:txBody>
      </p:sp>
      <p:pic>
        <p:nvPicPr>
          <p:cNvPr id="4" name="Picture 3"/>
          <p:cNvPicPr>
            <a:picLocks noChangeAspect="1"/>
          </p:cNvPicPr>
          <p:nvPr/>
        </p:nvPicPr>
        <p:blipFill>
          <a:blip r:embed="rId2"/>
          <a:stretch>
            <a:fillRect/>
          </a:stretch>
        </p:blipFill>
        <p:spPr>
          <a:xfrm>
            <a:off x="581192" y="4544291"/>
            <a:ext cx="3644011" cy="2147454"/>
          </a:xfrm>
          <a:prstGeom prst="rect">
            <a:avLst/>
          </a:prstGeom>
        </p:spPr>
      </p:pic>
    </p:spTree>
    <p:extLst>
      <p:ext uri="{BB962C8B-B14F-4D97-AF65-F5344CB8AC3E}">
        <p14:creationId xmlns:p14="http://schemas.microsoft.com/office/powerpoint/2010/main" val="1416099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r" rtl="1">
              <a:buNone/>
            </a:pPr>
            <a:r>
              <a:rPr lang="fa-IR" dirty="0"/>
              <a:t/>
            </a:r>
            <a:br>
              <a:rPr lang="fa-IR" dirty="0"/>
            </a:br>
            <a:r>
              <a:rPr lang="fa-IR" dirty="0"/>
              <a:t>شرکت کنندگان پس از خواندن متن مرتبط با شرایط اطلاعاتی </a:t>
            </a:r>
            <a:r>
              <a:rPr lang="fa-IR" dirty="0" smtClean="0"/>
              <a:t>تعیین </a:t>
            </a:r>
            <a:r>
              <a:rPr lang="fa-IR" dirty="0"/>
              <a:t>نشده، معیاری از تردید واکسن کووید-( ۱۹معیار نتیجه) و</a:t>
            </a:r>
            <a:br>
              <a:rPr lang="fa-IR" dirty="0"/>
            </a:br>
            <a:r>
              <a:rPr lang="fa-IR" dirty="0"/>
              <a:t>معیاری از رضایت و باورهای اعتماد به کووید-( ۱۹معیار میانجی) را تکمیل کردند. معیار نتیجه، مقیاس هفت مادهای واکسن</a:t>
            </a:r>
            <a:br>
              <a:rPr lang="fa-IR" dirty="0"/>
            </a:br>
            <a:r>
              <a:rPr lang="fa-IR" dirty="0"/>
              <a:t>کووید-19آکسفورد بود که در آن از گزینه های پاسخ ویژه مورد، کدگذاری شده از 1تا ،5استفاده میشود. گزینه "نمی دانم" نیز</a:t>
            </a:r>
            <a:br>
              <a:rPr lang="fa-IR" dirty="0"/>
            </a:br>
            <a:r>
              <a:rPr lang="fa-IR" dirty="0"/>
              <a:t>ارائه شده است که از امتیاز دهی خارج می شود. امتیازات می تواند بین 7تا 35باشد،با نمرات بالاتر که نشان دهنده تردید بیشتر</a:t>
            </a:r>
            <a:br>
              <a:rPr lang="fa-IR" dirty="0"/>
            </a:br>
            <a:r>
              <a:rPr lang="fa-IR" dirty="0"/>
              <a:t>در واکسن کووید- 19است . این مقیاس با مشورت اعضای عموم مردم، از جمله نمایندگان گروه های اقلیت قومی، تهیه شد</a:t>
            </a:r>
            <a:r>
              <a:rPr lang="fa-IR" dirty="0" smtClean="0"/>
              <a:t>. </a:t>
            </a:r>
            <a:r>
              <a:rPr lang="fa-IR" dirty="0"/>
              <a:t>شرکت کنندگان اطلاعات جمعیت شناختی از جمله سن، جنسیت ، قومیت، منطقه محل سکونت، سطح تحصیلات،</a:t>
            </a:r>
            <a:br>
              <a:rPr lang="fa-IR" dirty="0"/>
            </a:br>
            <a:r>
              <a:rPr lang="fa-IR" dirty="0"/>
              <a:t>وضعیت شغلی، درآمد، وضعیت مسکن،وضعیت تاهل، اعتقادات مذهبی، و جهت گیری سیاسی را ارائه کردند. شرکت کنندگان</a:t>
            </a:r>
            <a:br>
              <a:rPr lang="fa-IR" dirty="0"/>
            </a:br>
            <a:r>
              <a:rPr lang="fa-IR" dirty="0"/>
              <a:t>تمام مراحل کارآزمایی را در سال تکمیل </a:t>
            </a:r>
            <a:r>
              <a:rPr lang="fa-IR" dirty="0" smtClean="0"/>
              <a:t>کردند.</a:t>
            </a:r>
            <a:endParaRPr lang="en-US" dirty="0"/>
          </a:p>
        </p:txBody>
      </p:sp>
      <p:pic>
        <p:nvPicPr>
          <p:cNvPr id="4" name="Picture 3"/>
          <p:cNvPicPr>
            <a:picLocks noChangeAspect="1"/>
          </p:cNvPicPr>
          <p:nvPr/>
        </p:nvPicPr>
        <p:blipFill>
          <a:blip r:embed="rId2"/>
          <a:stretch>
            <a:fillRect/>
          </a:stretch>
        </p:blipFill>
        <p:spPr>
          <a:xfrm>
            <a:off x="581192" y="5114925"/>
            <a:ext cx="2619375" cy="1743075"/>
          </a:xfrm>
          <a:prstGeom prst="rect">
            <a:avLst/>
          </a:prstGeom>
        </p:spPr>
      </p:pic>
    </p:spTree>
    <p:extLst>
      <p:ext uri="{BB962C8B-B14F-4D97-AF65-F5344CB8AC3E}">
        <p14:creationId xmlns:p14="http://schemas.microsoft.com/office/powerpoint/2010/main" val="2892582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4103943" y="2152315"/>
          <a:ext cx="3984114" cy="3736059"/>
        </p:xfrm>
        <a:graphic>
          <a:graphicData uri="http://schemas.openxmlformats.org/drawingml/2006/table">
            <a:tbl>
              <a:tblPr firstRow="1" firstCol="1" bandRow="1">
                <a:tableStyleId>{5C22544A-7EE6-4342-B048-85BDC9FD1C3A}</a:tableStyleId>
              </a:tblPr>
              <a:tblGrid>
                <a:gridCol w="1997730">
                  <a:extLst>
                    <a:ext uri="{9D8B030D-6E8A-4147-A177-3AD203B41FA5}">
                      <a16:colId xmlns:a16="http://schemas.microsoft.com/office/drawing/2014/main" xmlns="" val="3468426988"/>
                    </a:ext>
                  </a:extLst>
                </a:gridCol>
                <a:gridCol w="1986384">
                  <a:extLst>
                    <a:ext uri="{9D8B030D-6E8A-4147-A177-3AD203B41FA5}">
                      <a16:colId xmlns:a16="http://schemas.microsoft.com/office/drawing/2014/main" xmlns="" val="2877665495"/>
                    </a:ext>
                  </a:extLst>
                </a:gridCol>
              </a:tblGrid>
              <a:tr h="917858">
                <a:tc>
                  <a:txBody>
                    <a:bodyPr/>
                    <a:lstStyle/>
                    <a:p>
                      <a:pPr marL="28575" marR="0" indent="0" algn="ctr" rtl="0">
                        <a:lnSpc>
                          <a:spcPct val="107000"/>
                        </a:lnSpc>
                        <a:spcBef>
                          <a:spcPts val="0"/>
                        </a:spcBef>
                        <a:spcAft>
                          <a:spcPts val="0"/>
                        </a:spcAft>
                      </a:pPr>
                      <a:r>
                        <a:rPr lang="en-US" sz="800">
                          <a:effectLst/>
                        </a:rPr>
                        <a:t>Condition1 </a:t>
                      </a:r>
                      <a:endParaRPr lang="en-US" sz="8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4960" marR="44928" marT="20422" marB="0"/>
                </a:tc>
                <a:tc>
                  <a:txBody>
                    <a:bodyPr/>
                    <a:lstStyle/>
                    <a:p>
                      <a:pPr marL="0" marR="98425" indent="635" algn="l" rtl="1">
                        <a:lnSpc>
                          <a:spcPct val="107000"/>
                        </a:lnSpc>
                        <a:spcBef>
                          <a:spcPts val="0"/>
                        </a:spcBef>
                        <a:spcAft>
                          <a:spcPts val="0"/>
                        </a:spcAft>
                      </a:pPr>
                      <a:r>
                        <a:rPr lang="ar-SA" sz="800">
                          <a:effectLst/>
                        </a:rPr>
                        <a:t> بیانیه ایمنی و اثربخشی برگرفته از وبسایت </a:t>
                      </a:r>
                      <a:r>
                        <a:rPr lang="en-US" sz="800">
                          <a:effectLst/>
                        </a:rPr>
                        <a:t>NHS</a:t>
                      </a:r>
                      <a:r>
                        <a:rPr lang="ar-SA" sz="800">
                          <a:effectLst/>
                        </a:rPr>
                        <a:t>: متناین بود:  «واکسنهای کرونا )</a:t>
                      </a:r>
                      <a:r>
                        <a:rPr lang="en-US" sz="800">
                          <a:effectLst/>
                        </a:rPr>
                        <a:t>19</a:t>
                      </a:r>
                      <a:r>
                        <a:rPr lang="ar-SA" sz="800">
                          <a:effectLst/>
                        </a:rPr>
                        <a:t>-</a:t>
                      </a:r>
                      <a:r>
                        <a:rPr lang="en-US" sz="800">
                          <a:effectLst/>
                        </a:rPr>
                        <a:t>COVID</a:t>
                      </a:r>
                      <a:r>
                        <a:rPr lang="ar-SA" sz="800">
                          <a:effectLst/>
                        </a:rPr>
                        <a:t>( ایمن و مؤثرهستند و بهترین محافظت را در برابر کرونا به شما ارائه میدهند. آنها توسط آژانس نظارتی مستقل داروها ومحصولت بهداشتی تأیید شده اند. ( </a:t>
                      </a:r>
                      <a:r>
                        <a:rPr lang="en-US" sz="800">
                          <a:effectLst/>
                        </a:rPr>
                        <a:t>MHRA</a:t>
                      </a:r>
                      <a:r>
                        <a:rPr lang="ar-SA" sz="800">
                          <a:effectLst/>
                        </a:rPr>
                        <a:t> )".؟این دستور کنترل در پایان همه شرایط  دیگر مشخص می شود.  </a:t>
                      </a:r>
                      <a:endParaRPr lang="en-US" sz="8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4960" marR="44928" marT="20422" marB="0"/>
                </a:tc>
                <a:extLst>
                  <a:ext uri="{0D108BD9-81ED-4DB2-BD59-A6C34878D82A}">
                    <a16:rowId xmlns:a16="http://schemas.microsoft.com/office/drawing/2014/main" xmlns="" val="898633236"/>
                  </a:ext>
                </a:extLst>
              </a:tr>
              <a:tr h="276832">
                <a:tc>
                  <a:txBody>
                    <a:bodyPr/>
                    <a:lstStyle/>
                    <a:p>
                      <a:pPr marL="0" marR="38100" indent="0" algn="ctr" rtl="0">
                        <a:lnSpc>
                          <a:spcPct val="107000"/>
                        </a:lnSpc>
                        <a:spcBef>
                          <a:spcPts val="0"/>
                        </a:spcBef>
                        <a:spcAft>
                          <a:spcPts val="0"/>
                        </a:spcAft>
                      </a:pPr>
                      <a:r>
                        <a:rPr lang="en-US" sz="800">
                          <a:effectLst/>
                        </a:rPr>
                        <a:t> Condition2</a:t>
                      </a:r>
                      <a:endParaRPr lang="en-US" sz="8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4960" marR="44928" marT="20422" marB="0"/>
                </a:tc>
                <a:tc>
                  <a:txBody>
                    <a:bodyPr/>
                    <a:lstStyle/>
                    <a:p>
                      <a:pPr marL="0" marR="371475" indent="1270" algn="l" rtl="1">
                        <a:lnSpc>
                          <a:spcPct val="107000"/>
                        </a:lnSpc>
                        <a:spcBef>
                          <a:spcPts val="0"/>
                        </a:spcBef>
                        <a:spcAft>
                          <a:spcPts val="0"/>
                        </a:spcAft>
                      </a:pPr>
                      <a:r>
                        <a:rPr lang="ar-SA" sz="800">
                          <a:effectLst/>
                        </a:rPr>
                        <a:t>افزودن مزیت واکسیناسیون جمعی برای بیمار نشدن شخصی  </a:t>
                      </a:r>
                      <a:endParaRPr lang="en-US" sz="8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4960" marR="44928" marT="20422" marB="0"/>
                </a:tc>
                <a:extLst>
                  <a:ext uri="{0D108BD9-81ED-4DB2-BD59-A6C34878D82A}">
                    <a16:rowId xmlns:a16="http://schemas.microsoft.com/office/drawing/2014/main" xmlns="" val="3072025247"/>
                  </a:ext>
                </a:extLst>
              </a:tr>
              <a:tr h="276832">
                <a:tc>
                  <a:txBody>
                    <a:bodyPr/>
                    <a:lstStyle/>
                    <a:p>
                      <a:pPr marL="0" marR="38100" indent="0" algn="ctr" rtl="0">
                        <a:lnSpc>
                          <a:spcPct val="107000"/>
                        </a:lnSpc>
                        <a:spcBef>
                          <a:spcPts val="0"/>
                        </a:spcBef>
                        <a:spcAft>
                          <a:spcPts val="0"/>
                        </a:spcAft>
                      </a:pPr>
                      <a:r>
                        <a:rPr lang="en-US" sz="800">
                          <a:effectLst/>
                        </a:rPr>
                        <a:t> Condition 3</a:t>
                      </a:r>
                      <a:endParaRPr lang="en-US" sz="8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4960" marR="44928" marT="20422" marB="0"/>
                </a:tc>
                <a:tc>
                  <a:txBody>
                    <a:bodyPr/>
                    <a:lstStyle/>
                    <a:p>
                      <a:pPr marL="635" marR="38100" indent="-635" algn="just" rtl="1">
                        <a:lnSpc>
                          <a:spcPct val="107000"/>
                        </a:lnSpc>
                        <a:spcBef>
                          <a:spcPts val="0"/>
                        </a:spcBef>
                        <a:spcAft>
                          <a:spcPts val="0"/>
                        </a:spcAft>
                      </a:pPr>
                      <a:r>
                        <a:rPr lang="ar-SA" sz="800">
                          <a:effectLst/>
                        </a:rPr>
                        <a:t>افزودن مزیت واکسیناسیون جمعی از عدم انتقال ویروس به دیگرا ن </a:t>
                      </a:r>
                      <a:endParaRPr lang="en-US" sz="8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4960" marR="44928" marT="20422" marB="0"/>
                </a:tc>
                <a:extLst>
                  <a:ext uri="{0D108BD9-81ED-4DB2-BD59-A6C34878D82A}">
                    <a16:rowId xmlns:a16="http://schemas.microsoft.com/office/drawing/2014/main" xmlns="" val="115425630"/>
                  </a:ext>
                </a:extLst>
              </a:tr>
              <a:tr h="405038">
                <a:tc>
                  <a:txBody>
                    <a:bodyPr/>
                    <a:lstStyle/>
                    <a:p>
                      <a:pPr marL="0" marR="0" indent="0" algn="r" rtl="0">
                        <a:lnSpc>
                          <a:spcPct val="107000"/>
                        </a:lnSpc>
                        <a:spcBef>
                          <a:spcPts val="0"/>
                        </a:spcBef>
                        <a:spcAft>
                          <a:spcPts val="0"/>
                        </a:spcAft>
                      </a:pPr>
                      <a:r>
                        <a:rPr lang="en-US" sz="800">
                          <a:effectLst/>
                        </a:rPr>
                        <a:t>       Condition 4</a:t>
                      </a:r>
                      <a:endParaRPr lang="en-US" sz="8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4960" marR="44928" marT="20422" marB="0"/>
                </a:tc>
                <a:tc>
                  <a:txBody>
                    <a:bodyPr/>
                    <a:lstStyle/>
                    <a:p>
                      <a:pPr marL="0" marR="50800" indent="0" algn="l" rtl="1">
                        <a:lnSpc>
                          <a:spcPct val="107000"/>
                        </a:lnSpc>
                        <a:spcBef>
                          <a:spcPts val="0"/>
                        </a:spcBef>
                        <a:spcAft>
                          <a:spcPts val="0"/>
                        </a:spcAft>
                      </a:pPr>
                      <a:r>
                        <a:rPr lang="ar-SA" sz="800">
                          <a:effectLst/>
                        </a:rPr>
                        <a:t>افزودن مزایای واکسیناسیون جمعی از بیماری نشدن و عدم انتقال ویروس</a:t>
                      </a:r>
                      <a:br>
                        <a:rPr lang="ar-SA" sz="800">
                          <a:effectLst/>
                        </a:rPr>
                      </a:br>
                      <a:r>
                        <a:rPr lang="ar-SA" sz="800">
                          <a:effectLst/>
                        </a:rPr>
                        <a:t>(یعنی ترکیب شرایط </a:t>
                      </a:r>
                      <a:r>
                        <a:rPr lang="en-US" sz="800">
                          <a:effectLst/>
                        </a:rPr>
                        <a:t>2</a:t>
                      </a:r>
                      <a:r>
                        <a:rPr lang="ar-SA" sz="800">
                          <a:effectLst/>
                        </a:rPr>
                        <a:t> و </a:t>
                      </a:r>
                      <a:r>
                        <a:rPr lang="en-US" sz="800">
                          <a:effectLst/>
                        </a:rPr>
                        <a:t>3</a:t>
                      </a:r>
                      <a:r>
                        <a:rPr lang="ar-SA" sz="800">
                          <a:effectLst/>
                        </a:rPr>
                        <a:t>) </a:t>
                      </a:r>
                      <a:endParaRPr lang="en-US" sz="8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4960" marR="44928" marT="20422" marB="0"/>
                </a:tc>
                <a:extLst>
                  <a:ext uri="{0D108BD9-81ED-4DB2-BD59-A6C34878D82A}">
                    <a16:rowId xmlns:a16="http://schemas.microsoft.com/office/drawing/2014/main" xmlns="" val="3131350088"/>
                  </a:ext>
                </a:extLst>
              </a:tr>
              <a:tr h="161107">
                <a:tc>
                  <a:txBody>
                    <a:bodyPr/>
                    <a:lstStyle/>
                    <a:p>
                      <a:pPr marL="0" marR="0" indent="0" algn="r" rtl="0">
                        <a:lnSpc>
                          <a:spcPct val="107000"/>
                        </a:lnSpc>
                        <a:spcBef>
                          <a:spcPts val="0"/>
                        </a:spcBef>
                        <a:spcAft>
                          <a:spcPts val="0"/>
                        </a:spcAft>
                      </a:pPr>
                      <a:r>
                        <a:rPr lang="en-US" sz="800">
                          <a:effectLst/>
                        </a:rPr>
                        <a:t> Condition5</a:t>
                      </a:r>
                      <a:endParaRPr lang="en-US" sz="8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4960" marR="44928" marT="20422" marB="0"/>
                </a:tc>
                <a:tc>
                  <a:txBody>
                    <a:bodyPr/>
                    <a:lstStyle/>
                    <a:p>
                      <a:pPr marL="3810" marR="0" indent="0" algn="r" rtl="1">
                        <a:lnSpc>
                          <a:spcPct val="107000"/>
                        </a:lnSpc>
                        <a:spcBef>
                          <a:spcPts val="0"/>
                        </a:spcBef>
                        <a:spcAft>
                          <a:spcPts val="0"/>
                        </a:spcAft>
                      </a:pPr>
                      <a:r>
                        <a:rPr lang="ar-SA" sz="800">
                          <a:effectLst/>
                        </a:rPr>
                        <a:t>افزودن مزایای شخصی واکسیناسیون </a:t>
                      </a:r>
                      <a:endParaRPr lang="en-US" sz="8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4960" marR="44928" marT="20422" marB="0"/>
                </a:tc>
                <a:extLst>
                  <a:ext uri="{0D108BD9-81ED-4DB2-BD59-A6C34878D82A}">
                    <a16:rowId xmlns:a16="http://schemas.microsoft.com/office/drawing/2014/main" xmlns="" val="1783696711"/>
                  </a:ext>
                </a:extLst>
              </a:tr>
              <a:tr h="276832">
                <a:tc>
                  <a:txBody>
                    <a:bodyPr/>
                    <a:lstStyle/>
                    <a:p>
                      <a:pPr marL="0" marR="0" indent="0" algn="r" rtl="0">
                        <a:lnSpc>
                          <a:spcPct val="107000"/>
                        </a:lnSpc>
                        <a:spcBef>
                          <a:spcPts val="0"/>
                        </a:spcBef>
                        <a:spcAft>
                          <a:spcPts val="0"/>
                        </a:spcAft>
                      </a:pPr>
                      <a:r>
                        <a:rPr lang="en-US" sz="800">
                          <a:effectLst/>
                        </a:rPr>
                        <a:t> Condition6</a:t>
                      </a:r>
                      <a:endParaRPr lang="en-US" sz="8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4960" marR="44928" marT="20422" marB="0"/>
                </a:tc>
                <a:tc>
                  <a:txBody>
                    <a:bodyPr/>
                    <a:lstStyle/>
                    <a:p>
                      <a:pPr marL="635" marR="355600" indent="-635" algn="l" rtl="1">
                        <a:lnSpc>
                          <a:spcPct val="107000"/>
                        </a:lnSpc>
                        <a:spcBef>
                          <a:spcPts val="0"/>
                        </a:spcBef>
                        <a:spcAft>
                          <a:spcPts val="0"/>
                        </a:spcAft>
                      </a:pPr>
                      <a:r>
                        <a:rPr lang="ar-SA" sz="800">
                          <a:effectLst/>
                        </a:rPr>
                        <a:t>افزودن جدیت همه گیری )و اینکه بسیار جدی تر ازآنفولنزای فصلی است( </a:t>
                      </a:r>
                      <a:endParaRPr lang="en-US" sz="8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4960" marR="44928" marT="20422" marB="0"/>
                </a:tc>
                <a:extLst>
                  <a:ext uri="{0D108BD9-81ED-4DB2-BD59-A6C34878D82A}">
                    <a16:rowId xmlns:a16="http://schemas.microsoft.com/office/drawing/2014/main" xmlns="" val="1873261649"/>
                  </a:ext>
                </a:extLst>
              </a:tr>
              <a:tr h="276832">
                <a:tc>
                  <a:txBody>
                    <a:bodyPr/>
                    <a:lstStyle/>
                    <a:p>
                      <a:pPr marL="0" marR="0" indent="0" algn="r" rtl="0">
                        <a:lnSpc>
                          <a:spcPct val="107000"/>
                        </a:lnSpc>
                        <a:spcBef>
                          <a:spcPts val="0"/>
                        </a:spcBef>
                        <a:spcAft>
                          <a:spcPts val="0"/>
                        </a:spcAft>
                      </a:pPr>
                      <a:r>
                        <a:rPr lang="en-US" sz="800">
                          <a:effectLst/>
                        </a:rPr>
                        <a:t> Condition 7</a:t>
                      </a:r>
                      <a:endParaRPr lang="en-US" sz="8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4960" marR="44928" marT="20422" marB="0"/>
                </a:tc>
                <a:tc>
                  <a:txBody>
                    <a:bodyPr/>
                    <a:lstStyle/>
                    <a:p>
                      <a:pPr marL="0" marR="263525" indent="1905" algn="just" rtl="1">
                        <a:lnSpc>
                          <a:spcPct val="107000"/>
                        </a:lnSpc>
                        <a:spcBef>
                          <a:spcPts val="0"/>
                        </a:spcBef>
                        <a:spcAft>
                          <a:spcPts val="0"/>
                        </a:spcAft>
                      </a:pPr>
                      <a:r>
                        <a:rPr lang="ar-SA" sz="800">
                          <a:effectLst/>
                        </a:rPr>
                        <a:t>پرداختن مستقیم به نگرانیهایمربوط به ایمنی واکسنمربوط به سرعت توسعه </a:t>
                      </a:r>
                      <a:endParaRPr lang="en-US" sz="8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4960" marR="44928" marT="20422" marB="0"/>
                </a:tc>
                <a:extLst>
                  <a:ext uri="{0D108BD9-81ED-4DB2-BD59-A6C34878D82A}">
                    <a16:rowId xmlns:a16="http://schemas.microsoft.com/office/drawing/2014/main" xmlns="" val="1856208946"/>
                  </a:ext>
                </a:extLst>
              </a:tr>
              <a:tr h="276832">
                <a:tc>
                  <a:txBody>
                    <a:bodyPr/>
                    <a:lstStyle/>
                    <a:p>
                      <a:pPr marL="0" marR="3175" indent="0" algn="r" rtl="0">
                        <a:lnSpc>
                          <a:spcPct val="107000"/>
                        </a:lnSpc>
                        <a:spcBef>
                          <a:spcPts val="0"/>
                        </a:spcBef>
                        <a:spcAft>
                          <a:spcPts val="0"/>
                        </a:spcAft>
                      </a:pPr>
                      <a:r>
                        <a:rPr lang="en-US" sz="800">
                          <a:effectLst/>
                        </a:rPr>
                        <a:t> Conddition8</a:t>
                      </a:r>
                      <a:endParaRPr lang="en-US" sz="8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4960" marR="44928" marT="20422" marB="0"/>
                </a:tc>
                <a:tc>
                  <a:txBody>
                    <a:bodyPr/>
                    <a:lstStyle/>
                    <a:p>
                      <a:pPr marL="0" marR="85725" indent="1905" algn="l" rtl="1">
                        <a:lnSpc>
                          <a:spcPct val="107000"/>
                        </a:lnSpc>
                        <a:spcBef>
                          <a:spcPts val="0"/>
                        </a:spcBef>
                        <a:spcAft>
                          <a:spcPts val="0"/>
                        </a:spcAft>
                      </a:pPr>
                      <a:r>
                        <a:rPr lang="ar-SA" sz="800">
                          <a:effectLst/>
                        </a:rPr>
                        <a:t>پرداختن به نگرانی های غیرمست قیم در مورد ایمنی واکسن مربوط به سرعت توسع ه </a:t>
                      </a:r>
                      <a:endParaRPr lang="en-US" sz="8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4960" marR="44928" marT="20422" marB="0"/>
                </a:tc>
                <a:extLst>
                  <a:ext uri="{0D108BD9-81ED-4DB2-BD59-A6C34878D82A}">
                    <a16:rowId xmlns:a16="http://schemas.microsoft.com/office/drawing/2014/main" xmlns="" val="884704210"/>
                  </a:ext>
                </a:extLst>
              </a:tr>
              <a:tr h="276832">
                <a:tc>
                  <a:txBody>
                    <a:bodyPr/>
                    <a:lstStyle/>
                    <a:p>
                      <a:pPr marL="0" marR="0" indent="0" algn="r" rtl="0">
                        <a:lnSpc>
                          <a:spcPct val="107000"/>
                        </a:lnSpc>
                        <a:spcBef>
                          <a:spcPts val="0"/>
                        </a:spcBef>
                        <a:spcAft>
                          <a:spcPts val="0"/>
                        </a:spcAft>
                      </a:pPr>
                      <a:r>
                        <a:rPr lang="en-US" sz="800">
                          <a:effectLst/>
                        </a:rPr>
                        <a:t> Condition 9</a:t>
                      </a:r>
                      <a:endParaRPr lang="en-US" sz="8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4960" marR="44928" marT="20422" marB="0"/>
                </a:tc>
                <a:tc>
                  <a:txBody>
                    <a:bodyPr/>
                    <a:lstStyle/>
                    <a:p>
                      <a:pPr marL="0" marR="276225" indent="635" algn="l" rtl="1">
                        <a:lnSpc>
                          <a:spcPct val="107000"/>
                        </a:lnSpc>
                        <a:spcBef>
                          <a:spcPts val="0"/>
                        </a:spcBef>
                        <a:spcAft>
                          <a:spcPts val="0"/>
                        </a:spcAft>
                      </a:pPr>
                      <a:r>
                        <a:rPr lang="ar-SA" sz="800">
                          <a:effectLst/>
                        </a:rPr>
                        <a:t>جمع کردن منافع جمعی و شخصی با هم </a:t>
                      </a:r>
                      <a:br>
                        <a:rPr lang="ar-SA" sz="800">
                          <a:effectLst/>
                        </a:rPr>
                      </a:br>
                      <a:r>
                        <a:rPr lang="ar-SA" sz="800">
                          <a:effectLst/>
                        </a:rPr>
                        <a:t>(یعنی ترکیبشرایط </a:t>
                      </a:r>
                      <a:r>
                        <a:rPr lang="en-US" sz="800">
                          <a:effectLst/>
                        </a:rPr>
                        <a:t>4</a:t>
                      </a:r>
                      <a:r>
                        <a:rPr lang="ar-SA" sz="800">
                          <a:effectLst/>
                        </a:rPr>
                        <a:t> و </a:t>
                      </a:r>
                      <a:r>
                        <a:rPr lang="en-US" sz="800">
                          <a:effectLst/>
                        </a:rPr>
                        <a:t>5</a:t>
                      </a:r>
                      <a:r>
                        <a:rPr lang="ar-SA" sz="800">
                          <a:effectLst/>
                        </a:rPr>
                        <a:t>) </a:t>
                      </a:r>
                      <a:endParaRPr lang="en-US" sz="8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4960" marR="44928" marT="20422" marB="0"/>
                </a:tc>
                <a:extLst>
                  <a:ext uri="{0D108BD9-81ED-4DB2-BD59-A6C34878D82A}">
                    <a16:rowId xmlns:a16="http://schemas.microsoft.com/office/drawing/2014/main" xmlns="" val="2830365528"/>
                  </a:ext>
                </a:extLst>
              </a:tr>
              <a:tr h="533242">
                <a:tc>
                  <a:txBody>
                    <a:bodyPr/>
                    <a:lstStyle/>
                    <a:p>
                      <a:pPr marL="0" marR="3810" indent="0" algn="r" rtl="0">
                        <a:lnSpc>
                          <a:spcPct val="107000"/>
                        </a:lnSpc>
                        <a:spcBef>
                          <a:spcPts val="0"/>
                        </a:spcBef>
                        <a:spcAft>
                          <a:spcPts val="0"/>
                        </a:spcAft>
                      </a:pPr>
                      <a:r>
                        <a:rPr lang="en-US" sz="800">
                          <a:effectLst/>
                        </a:rPr>
                        <a:t> Condition 10</a:t>
                      </a:r>
                      <a:endParaRPr lang="en-US" sz="8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4960" marR="44928" marT="20422" marB="0"/>
                </a:tc>
                <a:tc>
                  <a:txBody>
                    <a:bodyPr/>
                    <a:lstStyle/>
                    <a:p>
                      <a:pPr marL="1270" marR="38100" indent="-1270" algn="l" rtl="1">
                        <a:lnSpc>
                          <a:spcPct val="107000"/>
                        </a:lnSpc>
                        <a:spcBef>
                          <a:spcPts val="0"/>
                        </a:spcBef>
                        <a:spcAft>
                          <a:spcPts val="0"/>
                        </a:spcAft>
                      </a:pPr>
                      <a:r>
                        <a:rPr lang="ar-SA" sz="800" dirty="0">
                          <a:effectLst/>
                        </a:rPr>
                        <a:t>افزودن اطلاعات مربوط به منافع جمعی و شخصی، جدیبودن ویروس، و اطلاعاتی که به طور غ یرمستقیم به نگران یهای مربوط به سرعت توسعه رسیدگی میکند (یعنی ترکیب شرایط </a:t>
                      </a:r>
                      <a:r>
                        <a:rPr lang="en-US" sz="800" dirty="0">
                          <a:effectLst/>
                        </a:rPr>
                        <a:t>4</a:t>
                      </a:r>
                      <a:r>
                        <a:rPr lang="ar-SA" sz="800" dirty="0">
                          <a:effectLst/>
                        </a:rPr>
                        <a:t>، </a:t>
                      </a:r>
                      <a:r>
                        <a:rPr lang="en-US" sz="800" dirty="0">
                          <a:effectLst/>
                        </a:rPr>
                        <a:t>5</a:t>
                      </a:r>
                      <a:r>
                        <a:rPr lang="ar-SA" sz="800" dirty="0">
                          <a:effectLst/>
                        </a:rPr>
                        <a:t>، </a:t>
                      </a:r>
                      <a:r>
                        <a:rPr lang="en-US" sz="800" dirty="0">
                          <a:effectLst/>
                        </a:rPr>
                        <a:t>6</a:t>
                      </a:r>
                      <a:r>
                        <a:rPr lang="ar-SA" sz="800" dirty="0">
                          <a:effectLst/>
                        </a:rPr>
                        <a:t> و </a:t>
                      </a:r>
                      <a:r>
                        <a:rPr lang="en-US" sz="800" dirty="0">
                          <a:effectLst/>
                        </a:rPr>
                        <a:t>8</a:t>
                      </a:r>
                      <a:r>
                        <a:rPr lang="ar-SA" sz="800" dirty="0">
                          <a:effectLst/>
                        </a:rPr>
                        <a:t>) </a:t>
                      </a:r>
                      <a:endParaRPr lang="en-US" sz="8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4960" marR="44928" marT="20422" marB="0"/>
                </a:tc>
                <a:extLst>
                  <a:ext uri="{0D108BD9-81ED-4DB2-BD59-A6C34878D82A}">
                    <a16:rowId xmlns:a16="http://schemas.microsoft.com/office/drawing/2014/main" xmlns="" val="2597083661"/>
                  </a:ext>
                </a:extLst>
              </a:tr>
            </a:tbl>
          </a:graphicData>
        </a:graphic>
      </p:graphicFrame>
      <p:sp>
        <p:nvSpPr>
          <p:cNvPr id="5"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Arial" panose="020B0604020202020204" pitchFamily="34" charset="0"/>
                <a:ea typeface="Arial" panose="020B0604020202020204" pitchFamily="34" charset="0"/>
              </a:rPr>
              <a:t> </a:t>
            </a:r>
            <a:endParaRPr kumimoji="0" lang="en-US" altLang="en-US" sz="11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Arial" panose="020B0604020202020204" pitchFamily="34" charset="0"/>
                <a:ea typeface="Arial" panose="020B0604020202020204" pitchFamily="34" charset="0"/>
              </a:rPr>
              <a:t> </a:t>
            </a:r>
            <a:endParaRPr kumimoji="0" lang="en-US" altLang="en-US" sz="11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Arial" panose="020B0604020202020204" pitchFamily="34" charset="0"/>
                <a:ea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49861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Results</a:t>
            </a:r>
            <a:r>
              <a:rPr lang="en-US" dirty="0"/>
              <a:t> </a:t>
            </a:r>
            <a:r>
              <a:rPr lang="fa-IR" dirty="0" smtClean="0"/>
              <a:t>:</a:t>
            </a:r>
            <a:r>
              <a:rPr lang="en-US" dirty="0"/>
              <a:t/>
            </a:r>
            <a:br>
              <a:rPr lang="en-US" dirty="0"/>
            </a:br>
            <a:endParaRPr lang="en-US" dirty="0"/>
          </a:p>
        </p:txBody>
      </p:sp>
      <p:sp>
        <p:nvSpPr>
          <p:cNvPr id="3" name="Content Placeholder 2"/>
          <p:cNvSpPr>
            <a:spLocks noGrp="1"/>
          </p:cNvSpPr>
          <p:nvPr>
            <p:ph idx="1"/>
          </p:nvPr>
        </p:nvSpPr>
        <p:spPr>
          <a:xfrm>
            <a:off x="581192" y="1234757"/>
            <a:ext cx="11029615" cy="4684844"/>
          </a:xfrm>
        </p:spPr>
        <p:txBody>
          <a:bodyPr>
            <a:normAutofit/>
          </a:bodyPr>
          <a:lstStyle/>
          <a:p>
            <a:pPr marL="0" indent="0" algn="r" rtl="1">
              <a:buNone/>
            </a:pPr>
            <a:endParaRPr lang="en-US" dirty="0"/>
          </a:p>
          <a:p>
            <a:pPr algn="r" rtl="1"/>
            <a:r>
              <a:rPr lang="ar-SA" dirty="0"/>
              <a:t> نتیجه اولیه </a:t>
            </a:r>
            <a:r>
              <a:rPr lang="fa-IR" dirty="0"/>
              <a:t>:</a:t>
            </a:r>
            <a:r>
              <a:rPr lang="ar-SA" dirty="0" smtClean="0"/>
              <a:t> </a:t>
            </a:r>
            <a:r>
              <a:rPr lang="ar-SA" dirty="0"/>
              <a:t>تمایل به واکسینه شدن </a:t>
            </a:r>
            <a:endParaRPr lang="fa-IR" dirty="0"/>
          </a:p>
          <a:p>
            <a:pPr algn="r" rtl="1"/>
            <a:r>
              <a:rPr lang="ar-SA" dirty="0" smtClean="0"/>
              <a:t>  </a:t>
            </a:r>
            <a:r>
              <a:rPr lang="ar-SA" dirty="0"/>
              <a:t>ما  دو  سؤال  پیامد اصلی را در نظر گرفتیم: (</a:t>
            </a:r>
            <a:r>
              <a:rPr lang="en-US" dirty="0"/>
              <a:t>1</a:t>
            </a:r>
            <a:r>
              <a:rPr lang="ar-SA" dirty="0"/>
              <a:t>)آیا اضافه کردن اطلاعات در مورد فایده جمعی واکسیناسیون از بیمار نشدن، فایده جمعی </a:t>
            </a:r>
            <a:r>
              <a:rPr lang="ar-SA" dirty="0" smtClean="0"/>
              <a:t>واکسیناسیون</a:t>
            </a:r>
            <a:r>
              <a:rPr lang="fa-IR" dirty="0" smtClean="0"/>
              <a:t> </a:t>
            </a:r>
            <a:r>
              <a:rPr lang="ar-SA" dirty="0" smtClean="0"/>
              <a:t>از </a:t>
            </a:r>
            <a:r>
              <a:rPr lang="ar-SA" dirty="0"/>
              <a:t>عدم انتشار ویروس، منفعت شخصی واکسینه شدن، جدیت </a:t>
            </a:r>
            <a:r>
              <a:rPr lang="en-US" dirty="0"/>
              <a:t>2</a:t>
            </a:r>
            <a:r>
              <a:rPr lang="ar-SA" dirty="0"/>
              <a:t>  -</a:t>
            </a:r>
            <a:r>
              <a:rPr lang="en-US" dirty="0"/>
              <a:t>SARS-COV</a:t>
            </a:r>
            <a:r>
              <a:rPr lang="ar-SA" dirty="0"/>
              <a:t>، یا اینکه چرا سرعت توسعه مشکلی نیست (مستقیم وغیرمستقیم) منجر به کاهش سطح تردید در واکسن کووید-</a:t>
            </a:r>
            <a:r>
              <a:rPr lang="en-US" dirty="0"/>
              <a:t>19</a:t>
            </a:r>
            <a:r>
              <a:rPr lang="ar-SA" dirty="0"/>
              <a:t> در مقایسه با یک بیان ساده مبنی بر اینکه واکسیناسیون مؤثر و ایمن است، می  شود.  </a:t>
            </a:r>
            <a:endParaRPr lang="en-US" dirty="0"/>
          </a:p>
          <a:p>
            <a:pPr algn="r" rtl="1"/>
            <a:r>
              <a:rPr lang="ar-SA" dirty="0"/>
              <a:t>  و  </a:t>
            </a:r>
            <a:r>
              <a:rPr lang="en-US" dirty="0"/>
              <a:t>2</a:t>
            </a:r>
            <a:r>
              <a:rPr lang="ar-SA" dirty="0"/>
              <a:t>  ترکیب  اطلاعات  در  مورد  منافع  جمعی  و   شخصی،  یا  در  مورد  منافع  جمعی  و   شخصی،   جدی  بودن   ویروس،  و  به  طور غیرمستقیم چر ا سرعت توسعه مشکل ساز نیست، منجر به سطوح پایین تر تردید نسبت به واکسن </a:t>
            </a:r>
            <a:r>
              <a:rPr lang="en-US" dirty="0"/>
              <a:t>19</a:t>
            </a:r>
            <a:r>
              <a:rPr lang="ar-SA" dirty="0"/>
              <a:t>-</a:t>
            </a:r>
            <a:r>
              <a:rPr lang="en-US" dirty="0"/>
              <a:t>COVID</a:t>
            </a:r>
            <a:r>
              <a:rPr lang="ar-SA" dirty="0"/>
              <a:t> می شود.  بیان ساده ا یمبنی برا ینکه واکسیناسیون موثر و بی خطر است.  به عنوان بخشی ا ز تجزیه و تحلیل اولیه، ما همچنین بررسی کر دیم که آیا تأثیر ارائه اطلاعات بر تردید واکسن </a:t>
            </a:r>
            <a:r>
              <a:rPr lang="en-US" dirty="0"/>
              <a:t>19</a:t>
            </a:r>
            <a:r>
              <a:rPr lang="ar-SA" dirty="0"/>
              <a:t>-</a:t>
            </a:r>
            <a:r>
              <a:rPr lang="en-US" dirty="0"/>
              <a:t>COVID</a:t>
            </a:r>
            <a:r>
              <a:rPr lang="ar-SA" dirty="0"/>
              <a:t> توسط سه سطح گروهبند ی تردید تعدیل میشود (یعنی مایل به واکسینه شدن، مشکوک، شدید ا مردد).  ما بیشتر به تأثیرات روی آنهایی از جمعیت عمومی علاقه مند بودیم که در مورد واکسیناسیون </a:t>
            </a:r>
            <a:r>
              <a:rPr lang="en-US" dirty="0"/>
              <a:t>19</a:t>
            </a:r>
            <a:r>
              <a:rPr lang="ar-SA" dirty="0"/>
              <a:t>-</a:t>
            </a:r>
            <a:r>
              <a:rPr lang="en-US" dirty="0"/>
              <a:t>COVID</a:t>
            </a:r>
            <a:r>
              <a:rPr lang="ar-SA" dirty="0"/>
              <a:t> تردید داشتند </a:t>
            </a:r>
            <a:r>
              <a:rPr lang="ar-SA" dirty="0" smtClean="0"/>
              <a:t>یا </a:t>
            </a:r>
            <a:r>
              <a:rPr lang="ar-SA" dirty="0"/>
              <a:t>شدید ا  </a:t>
            </a:r>
            <a:r>
              <a:rPr lang="ar-SA" dirty="0" smtClean="0"/>
              <a:t>مردد </a:t>
            </a:r>
            <a:r>
              <a:rPr lang="ar-SA" dirty="0"/>
              <a:t>بودند.  </a:t>
            </a:r>
            <a:endParaRPr lang="en-US" dirty="0"/>
          </a:p>
        </p:txBody>
      </p:sp>
    </p:spTree>
    <p:extLst>
      <p:ext uri="{BB962C8B-B14F-4D97-AF65-F5344CB8AC3E}">
        <p14:creationId xmlns:p14="http://schemas.microsoft.com/office/powerpoint/2010/main" val="3645425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ar-SA" dirty="0"/>
              <a:t>چهار سؤال پیامد ثانویه خاص وجود داشت: </a:t>
            </a:r>
            <a:endParaRPr lang="fa-IR" dirty="0" smtClean="0"/>
          </a:p>
          <a:p>
            <a:pPr marL="342900" indent="-342900" algn="r" rtl="1">
              <a:buFont typeface="+mj-lt"/>
              <a:buAutoNum type="arabicPeriod"/>
            </a:pPr>
            <a:r>
              <a:rPr lang="ar-SA" dirty="0" smtClean="0"/>
              <a:t>آیا </a:t>
            </a:r>
            <a:r>
              <a:rPr lang="ar-SA" dirty="0"/>
              <a:t>تأکید بر منفعت جمعی بهتر </a:t>
            </a:r>
            <a:r>
              <a:rPr lang="ar-SA" dirty="0" smtClean="0"/>
              <a:t>است</a:t>
            </a:r>
            <a:r>
              <a:rPr lang="fa-IR" dirty="0" smtClean="0"/>
              <a:t>؟</a:t>
            </a:r>
          </a:p>
          <a:p>
            <a:pPr marL="342900" indent="-342900" algn="r" rtl="1">
              <a:buFont typeface="+mj-lt"/>
              <a:buAutoNum type="arabicPeriod"/>
            </a:pPr>
            <a:r>
              <a:rPr lang="ar-SA" dirty="0" smtClean="0"/>
              <a:t>  آیا </a:t>
            </a:r>
            <a:r>
              <a:rPr lang="ar-SA" dirty="0"/>
              <a:t>بهتر است به چرایی سرعت اشاره کنیم توسعه به طور مستقیم یا غیر مستقیم مشکلی </a:t>
            </a:r>
            <a:r>
              <a:rPr lang="ar-SA" dirty="0" smtClean="0"/>
              <a:t>نیست</a:t>
            </a:r>
            <a:r>
              <a:rPr lang="fa-IR" dirty="0"/>
              <a:t>؟</a:t>
            </a:r>
          </a:p>
          <a:p>
            <a:pPr marL="342900" indent="-342900" algn="r" rtl="1">
              <a:buFont typeface="+mj-lt"/>
              <a:buAutoNum type="arabicPeriod"/>
            </a:pPr>
            <a:r>
              <a:rPr lang="ar-SA" dirty="0" smtClean="0"/>
              <a:t>آیا </a:t>
            </a:r>
            <a:r>
              <a:rPr lang="ar-SA" dirty="0"/>
              <a:t>ترکیب اطلاعات در مورد منافع شخصی  و جمعی  بهتر از تأکید بر منافع شخص ی یا جمعی  به تنهایی است؟  </a:t>
            </a:r>
            <a:endParaRPr lang="fa-IR" dirty="0" smtClean="0"/>
          </a:p>
          <a:p>
            <a:pPr marL="342900" indent="-342900" algn="r" rtl="1">
              <a:buFont typeface="+mj-lt"/>
              <a:buAutoNum type="arabicPeriod"/>
            </a:pPr>
            <a:r>
              <a:rPr lang="ar-SA" dirty="0" smtClean="0"/>
              <a:t>آیا </a:t>
            </a:r>
            <a:r>
              <a:rPr lang="ar-SA" dirty="0"/>
              <a:t>ترکیب  اطلاعات در مورد منافع جمعی و شخصی با جدیت ویروس و به طور غیرمستقیم چرا سرعت توسعه مشکل ساز نیست، بهتر از ترکیب اطلاعات در مورد منافع جمعی و شخصی </a:t>
            </a:r>
            <a:r>
              <a:rPr lang="ar-SA" dirty="0" smtClean="0"/>
              <a:t>است</a:t>
            </a:r>
            <a:r>
              <a:rPr lang="fa-IR" dirty="0" smtClean="0"/>
              <a:t>؟</a:t>
            </a:r>
            <a:endParaRPr lang="en-US" dirty="0"/>
          </a:p>
        </p:txBody>
      </p:sp>
      <p:pic>
        <p:nvPicPr>
          <p:cNvPr id="4" name="Picture 3"/>
          <p:cNvPicPr>
            <a:picLocks noChangeAspect="1"/>
          </p:cNvPicPr>
          <p:nvPr/>
        </p:nvPicPr>
        <p:blipFill>
          <a:blip r:embed="rId2"/>
          <a:stretch>
            <a:fillRect/>
          </a:stretch>
        </p:blipFill>
        <p:spPr>
          <a:xfrm>
            <a:off x="0" y="5114925"/>
            <a:ext cx="2619375" cy="1743075"/>
          </a:xfrm>
          <a:prstGeom prst="rect">
            <a:avLst/>
          </a:prstGeom>
        </p:spPr>
      </p:pic>
    </p:spTree>
    <p:extLst>
      <p:ext uri="{BB962C8B-B14F-4D97-AF65-F5344CB8AC3E}">
        <p14:creationId xmlns:p14="http://schemas.microsoft.com/office/powerpoint/2010/main" val="894583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81192" y="2180497"/>
            <a:ext cx="11029615" cy="2197540"/>
          </a:xfrm>
        </p:spPr>
        <p:txBody>
          <a:bodyPr/>
          <a:lstStyle/>
          <a:p>
            <a:pPr algn="r" rtl="1"/>
            <a:endParaRPr lang="en-US" dirty="0"/>
          </a:p>
          <a:p>
            <a:pPr algn="r" rtl="1"/>
            <a:r>
              <a:rPr lang="ar-SA" dirty="0" smtClean="0"/>
              <a:t>به</a:t>
            </a:r>
            <a:r>
              <a:rPr lang="fa-IR" dirty="0" smtClean="0"/>
              <a:t> </a:t>
            </a:r>
            <a:r>
              <a:rPr lang="ar-SA" dirty="0" smtClean="0"/>
              <a:t>عنوان </a:t>
            </a:r>
            <a:r>
              <a:rPr lang="ar-SA" dirty="0"/>
              <a:t>بخشی از تحلیل ثانویه خود، همچنین بررسی کردیم که آیا تأ ثیر ارائه اطلاعات بر تردید واکسن کووید-۱۹ بر اساس سن ،جنسیت، قومیت ،درآمد، منطقه یا سطح  خطر سلامتی  کووید-۱۹ تعدیل میشود یا خیر.  در نهایت،  سؤال میانجی زیر را در نظر گرفتیم: اگر رابطه معنی داری بین شرایط اطلاعات تصادفی سازی شده و تردید واکسن وجود داشته باشد، آیا میتوان آن رابطه را با دیدگاههای واکسن </a:t>
            </a:r>
            <a:r>
              <a:rPr lang="en-US" dirty="0"/>
              <a:t>19</a:t>
            </a:r>
            <a:r>
              <a:rPr lang="ar-SA" dirty="0"/>
              <a:t>-</a:t>
            </a:r>
            <a:r>
              <a:rPr lang="en-US" dirty="0"/>
              <a:t>COVID</a:t>
            </a:r>
            <a:r>
              <a:rPr lang="ar-SA" dirty="0"/>
              <a:t> توضیح داد؟ رویدادهای نامطلوب بعید به نظر می رسید (از آنجایی که ما اطلاعاتی ارائه کرد یم </a:t>
            </a:r>
            <a:r>
              <a:rPr lang="ar-SA" dirty="0" smtClean="0"/>
              <a:t>ک</a:t>
            </a:r>
            <a:r>
              <a:rPr lang="fa-IR" dirty="0" smtClean="0"/>
              <a:t>ه</a:t>
            </a:r>
            <a:r>
              <a:rPr lang="ar-SA" dirty="0" smtClean="0"/>
              <a:t> </a:t>
            </a:r>
            <a:r>
              <a:rPr lang="ar-SA" dirty="0"/>
              <a:t>دقیق بود و هدف آن تشویق جذب واکسن بود).  در صفحه اصلی مطالعه ،به </a:t>
            </a:r>
            <a:r>
              <a:rPr lang="ar-SA" dirty="0" smtClean="0"/>
              <a:t>شرکت</a:t>
            </a:r>
            <a:r>
              <a:rPr lang="fa-IR" dirty="0" smtClean="0"/>
              <a:t> </a:t>
            </a:r>
            <a:r>
              <a:rPr lang="ar-SA" dirty="0" smtClean="0"/>
              <a:t>کنندگان </a:t>
            </a:r>
            <a:r>
              <a:rPr lang="ar-SA" dirty="0"/>
              <a:t>اطلاع داده شد که اگر در مورد هر جنبه ای از مطالعه نگرانی دارند، باید با نویسنده اصلی یا رئیس کمیته اخلاق تحقیقات بینبخشی علوم پزشکی در دانشگاه آکسفورد تماس بگیرند. </a:t>
            </a:r>
            <a:endParaRPr lang="en-US" dirty="0"/>
          </a:p>
        </p:txBody>
      </p:sp>
      <p:pic>
        <p:nvPicPr>
          <p:cNvPr id="4" name="Picture 3"/>
          <p:cNvPicPr>
            <a:picLocks noChangeAspect="1"/>
          </p:cNvPicPr>
          <p:nvPr/>
        </p:nvPicPr>
        <p:blipFill>
          <a:blip r:embed="rId2"/>
          <a:stretch>
            <a:fillRect/>
          </a:stretch>
        </p:blipFill>
        <p:spPr>
          <a:xfrm>
            <a:off x="0" y="4568537"/>
            <a:ext cx="3516024" cy="2289463"/>
          </a:xfrm>
          <a:prstGeom prst="rect">
            <a:avLst/>
          </a:prstGeom>
        </p:spPr>
      </p:pic>
    </p:spTree>
    <p:extLst>
      <p:ext uri="{BB962C8B-B14F-4D97-AF65-F5344CB8AC3E}">
        <p14:creationId xmlns:p14="http://schemas.microsoft.com/office/powerpoint/2010/main" val="1677665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81192" y="1715956"/>
            <a:ext cx="11029615" cy="3678303"/>
          </a:xfrm>
        </p:spPr>
        <p:txBody>
          <a:bodyPr/>
          <a:lstStyle/>
          <a:p>
            <a:pPr marL="0" indent="0" algn="r" rtl="1">
              <a:buNone/>
            </a:pPr>
            <a:r>
              <a:rPr lang="ar-SA" dirty="0" smtClean="0"/>
              <a:t>این </a:t>
            </a:r>
            <a:r>
              <a:rPr lang="ar-SA" dirty="0"/>
              <a:t>مطالعه برای تشخیص تغییر در سطح تردید برای هر یک از سه سطح طبقه بندی مردد انجام شد. سطح </a:t>
            </a:r>
            <a:r>
              <a:rPr lang="ar-SA" dirty="0" smtClean="0"/>
              <a:t>(</a:t>
            </a:r>
            <a:r>
              <a:rPr lang="en-US" b="1" dirty="0"/>
              <a:t>willing, doubtful, or </a:t>
            </a:r>
            <a:endParaRPr lang="fa-IR" b="1" dirty="0" smtClean="0"/>
          </a:p>
          <a:p>
            <a:pPr marL="0" indent="0" algn="r" rtl="1">
              <a:buNone/>
            </a:pPr>
            <a:r>
              <a:rPr lang="en-US" b="1" dirty="0" smtClean="0"/>
              <a:t>strongly hesitant</a:t>
            </a:r>
            <a:r>
              <a:rPr lang="fa-IR" b="1" dirty="0" smtClean="0"/>
              <a:t>)</a:t>
            </a:r>
          </a:p>
          <a:p>
            <a:pPr marL="0" indent="0" algn="r" rtl="1">
              <a:buNone/>
            </a:pPr>
            <a:r>
              <a:rPr lang="ar-SA" dirty="0" smtClean="0"/>
              <a:t> </a:t>
            </a:r>
            <a:r>
              <a:rPr lang="ar-SA" dirty="0"/>
              <a:t>ما تخمین </a:t>
            </a:r>
            <a:r>
              <a:rPr lang="ar-SA" dirty="0" smtClean="0"/>
              <a:t>زدیم </a:t>
            </a:r>
            <a:r>
              <a:rPr lang="ar-SA" dirty="0"/>
              <a:t>که 71.7 درصد از جمعیت عمومی مایل به واکسینه شدن </a:t>
            </a:r>
            <a:r>
              <a:rPr lang="ar-SA" dirty="0" smtClean="0"/>
              <a:t>هستند</a:t>
            </a:r>
            <a:r>
              <a:rPr lang="fa-IR" dirty="0"/>
              <a:t>.</a:t>
            </a:r>
            <a:r>
              <a:rPr lang="ar-SA" dirty="0" smtClean="0"/>
              <a:t>  </a:t>
            </a:r>
            <a:endParaRPr lang="en-US" dirty="0"/>
          </a:p>
          <a:p>
            <a:pPr algn="r" rtl="1"/>
            <a:r>
              <a:rPr lang="ar-SA" dirty="0"/>
              <a:t>حجم نمونه 96 قادر به تشخیص یک تغییر سه نقطه ای در گروه مشکوک و حجم نمونه 254 یک تغییر سه نقطه ای در گروه </a:t>
            </a:r>
            <a:r>
              <a:rPr lang="en-US" b="1" dirty="0"/>
              <a:t>strongly hesitant</a:t>
            </a:r>
            <a:r>
              <a:rPr lang="ar-SA" dirty="0" smtClean="0"/>
              <a:t>، </a:t>
            </a:r>
            <a:r>
              <a:rPr lang="ar-SA" dirty="0"/>
              <a:t>در 90% گروه های توان </a:t>
            </a:r>
            <a:r>
              <a:rPr lang="en-US" dirty="0" smtClean="0"/>
              <a:t>willing</a:t>
            </a:r>
            <a:r>
              <a:rPr lang="ar-SA" dirty="0" smtClean="0"/>
              <a:t>، </a:t>
            </a:r>
            <a:r>
              <a:rPr lang="ar-SA" dirty="0"/>
              <a:t>حجم نمونه 822 خواهد بود.  قادر به تشخیص یک تغییر یک نقطه خواهد بود.  این حجم کل نمونه 1172 مورد نیاز برای هر شرط را به دست می دهد.  ما قصد داشتیم 15000 شرکت‌کننده را استخدام کنیم تا بتوانیم برای مقایسه‌های چندگانه در تجزیه و تحلیل تنظیم </a:t>
            </a:r>
            <a:r>
              <a:rPr lang="ar-SA" dirty="0" smtClean="0"/>
              <a:t>کنی</a:t>
            </a:r>
            <a:r>
              <a:rPr lang="fa-IR" dirty="0" smtClean="0"/>
              <a:t>م.</a:t>
            </a:r>
            <a:endParaRPr lang="en-US" dirty="0"/>
          </a:p>
          <a:p>
            <a:pPr algn="r" rtl="1"/>
            <a:endParaRPr lang="en-US" dirty="0"/>
          </a:p>
        </p:txBody>
      </p:sp>
      <p:pic>
        <p:nvPicPr>
          <p:cNvPr id="4" name="Picture 3"/>
          <p:cNvPicPr>
            <a:picLocks noChangeAspect="1"/>
          </p:cNvPicPr>
          <p:nvPr/>
        </p:nvPicPr>
        <p:blipFill>
          <a:blip r:embed="rId2"/>
          <a:stretch>
            <a:fillRect/>
          </a:stretch>
        </p:blipFill>
        <p:spPr>
          <a:xfrm>
            <a:off x="-1" y="4710545"/>
            <a:ext cx="2618509" cy="2147455"/>
          </a:xfrm>
          <a:prstGeom prst="rect">
            <a:avLst/>
          </a:prstGeom>
        </p:spPr>
      </p:pic>
    </p:spTree>
    <p:extLst>
      <p:ext uri="{BB962C8B-B14F-4D97-AF65-F5344CB8AC3E}">
        <p14:creationId xmlns:p14="http://schemas.microsoft.com/office/powerpoint/2010/main" val="387523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a:stretch>
            <a:fillRect/>
          </a:stretch>
        </p:blipFill>
        <p:spPr>
          <a:xfrm>
            <a:off x="4709798" y="2181225"/>
            <a:ext cx="2772403" cy="3678238"/>
          </a:xfrm>
          <a:prstGeom prst="rect">
            <a:avLst/>
          </a:prstGeom>
        </p:spPr>
      </p:pic>
    </p:spTree>
    <p:extLst>
      <p:ext uri="{BB962C8B-B14F-4D97-AF65-F5344CB8AC3E}">
        <p14:creationId xmlns:p14="http://schemas.microsoft.com/office/powerpoint/2010/main" val="2050238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Results</a:t>
            </a:r>
            <a:r>
              <a:rPr lang="en-US" dirty="0"/>
              <a:t> </a:t>
            </a:r>
            <a:r>
              <a:rPr lang="fa-IR" dirty="0" smtClean="0"/>
              <a:t>:</a:t>
            </a:r>
            <a:r>
              <a:rPr lang="en-US" dirty="0"/>
              <a:t/>
            </a:r>
            <a:br>
              <a:rPr lang="en-US" dirty="0"/>
            </a:br>
            <a:endParaRPr lang="en-US" dirty="0"/>
          </a:p>
        </p:txBody>
      </p:sp>
      <p:sp>
        <p:nvSpPr>
          <p:cNvPr id="3" name="Content Placeholder 2"/>
          <p:cNvSpPr>
            <a:spLocks noGrp="1"/>
          </p:cNvSpPr>
          <p:nvPr>
            <p:ph idx="1"/>
          </p:nvPr>
        </p:nvSpPr>
        <p:spPr>
          <a:xfrm>
            <a:off x="789010" y="1526499"/>
            <a:ext cx="11029615" cy="3678303"/>
          </a:xfrm>
        </p:spPr>
        <p:txBody>
          <a:bodyPr/>
          <a:lstStyle/>
          <a:p>
            <a:pPr algn="r" rtl="1"/>
            <a:r>
              <a:rPr lang="ar-SA" dirty="0" smtClean="0"/>
              <a:t>از </a:t>
            </a:r>
            <a:r>
              <a:rPr lang="en-US" dirty="0"/>
              <a:t>19</a:t>
            </a:r>
            <a:r>
              <a:rPr lang="ar-SA" dirty="0"/>
              <a:t> ژانویه تا </a:t>
            </a:r>
            <a:r>
              <a:rPr lang="en-US" dirty="0"/>
              <a:t>5</a:t>
            </a:r>
            <a:r>
              <a:rPr lang="ar-SA" dirty="0"/>
              <a:t> فوریه </a:t>
            </a:r>
            <a:r>
              <a:rPr lang="en-US" dirty="0"/>
              <a:t>2021</a:t>
            </a:r>
            <a:r>
              <a:rPr lang="ar-SA" dirty="0"/>
              <a:t>، </a:t>
            </a:r>
            <a:r>
              <a:rPr lang="en-US" dirty="0"/>
              <a:t>15014</a:t>
            </a:r>
            <a:r>
              <a:rPr lang="ar-SA" dirty="0"/>
              <a:t> بزرگسال طبق برنامه به کار گرفته شدند </a:t>
            </a:r>
            <a:r>
              <a:rPr lang="ar-SA" dirty="0" smtClean="0"/>
              <a:t> </a:t>
            </a:r>
            <a:r>
              <a:rPr lang="ar-SA" dirty="0"/>
              <a:t>تردید واکسن به طور قابل توجهی کمتراز بررسی</a:t>
            </a:r>
            <a:r>
              <a:rPr lang="en-US" dirty="0"/>
              <a:t>OCEANS-II </a:t>
            </a:r>
            <a:r>
              <a:rPr lang="ar-SA" dirty="0"/>
              <a:t> بود که در اکتبر </a:t>
            </a:r>
            <a:r>
              <a:rPr lang="en-US" dirty="0"/>
              <a:t>2020</a:t>
            </a:r>
            <a:r>
              <a:rPr lang="ar-SA" dirty="0"/>
              <a:t> انجام شد </a:t>
            </a:r>
            <a:endParaRPr lang="fa-IR" dirty="0"/>
          </a:p>
          <a:p>
            <a:pPr algn="r" rtl="1"/>
            <a:r>
              <a:rPr lang="ar-SA" dirty="0" smtClean="0"/>
              <a:t>  </a:t>
            </a:r>
            <a:r>
              <a:rPr lang="ar-SA" dirty="0"/>
              <a:t>بیشترین کاهش در نرخ کسانی بود که مشکوک بودند، </a:t>
            </a:r>
            <a:r>
              <a:rPr lang="ar-SA" dirty="0" smtClean="0"/>
              <a:t>اگر</a:t>
            </a:r>
            <a:r>
              <a:rPr lang="fa-IR" dirty="0" smtClean="0"/>
              <a:t>چه به</a:t>
            </a:r>
            <a:r>
              <a:rPr lang="ar-SA" dirty="0" smtClean="0"/>
              <a:t> </a:t>
            </a:r>
            <a:r>
              <a:rPr lang="ar-SA" dirty="0"/>
              <a:t>وضوح در تعداد کسانی که به شدت مردد بودند نیز کاهش یافت.  بنابراین، بدون وقفه و قبل از تجز یه و تحلیل نتایج، به </a:t>
            </a:r>
            <a:r>
              <a:rPr lang="ar-SA" dirty="0" smtClean="0"/>
              <a:t>استخدام </a:t>
            </a:r>
            <a:r>
              <a:rPr lang="ar-SA" dirty="0"/>
              <a:t>افراد مردد در واکسن  (یعنی مشکوک یا  شدیدا مردد) ادامه دادیم.  استخدام در </a:t>
            </a:r>
            <a:r>
              <a:rPr lang="en-US" dirty="0"/>
              <a:t>18</a:t>
            </a:r>
            <a:r>
              <a:rPr lang="ar-SA" dirty="0"/>
              <a:t> فوریه </a:t>
            </a:r>
            <a:r>
              <a:rPr lang="en-US" dirty="0"/>
              <a:t>2021</a:t>
            </a:r>
            <a:r>
              <a:rPr lang="ar-SA" dirty="0"/>
              <a:t> به پایان رسید که </a:t>
            </a:r>
            <a:r>
              <a:rPr lang="en-US" dirty="0"/>
              <a:t>3841</a:t>
            </a:r>
            <a:r>
              <a:rPr lang="ar-SA" dirty="0"/>
              <a:t> شرکت  کننده اضافی  را  به  همراه  داشت.   خلاصهای   از  ویژگیهای  اجتماعی-جمعیت شناختی  شرکتک نندگان  در جدول  </a:t>
            </a:r>
            <a:r>
              <a:rPr lang="en-US" dirty="0"/>
              <a:t>3</a:t>
            </a:r>
            <a:r>
              <a:rPr lang="ar-SA" dirty="0"/>
              <a:t>،  با   تفکیک  شرای ط تصادفیسازی ارائ هشده در پیوست (ص </a:t>
            </a:r>
            <a:r>
              <a:rPr lang="en-US" dirty="0"/>
              <a:t>11</a:t>
            </a:r>
            <a:r>
              <a:rPr lang="ar-SA" dirty="0"/>
              <a:t>-</a:t>
            </a:r>
            <a:r>
              <a:rPr lang="en-US" dirty="0"/>
              <a:t>13</a:t>
            </a:r>
            <a:r>
              <a:rPr lang="ar-SA" dirty="0"/>
              <a:t>) آورده شده است.  سه گروه مردد طبقه بندی به طور قابل توجهی تفاوت داشتند ،همانطور که انتظا ر می رود، در باورها د ر مورد منفعت جمعی، ریسک و کارایی شخصی، سرعت نگرانی های توسعه، و نگران یهای عوارض جانبی.  با افزایش سطح تردید</a:t>
            </a:r>
            <a:endParaRPr lang="en-US" dirty="0"/>
          </a:p>
        </p:txBody>
      </p:sp>
      <p:pic>
        <p:nvPicPr>
          <p:cNvPr id="4" name="Picture 3"/>
          <p:cNvPicPr>
            <a:picLocks noChangeAspect="1"/>
          </p:cNvPicPr>
          <p:nvPr/>
        </p:nvPicPr>
        <p:blipFill>
          <a:blip r:embed="rId2"/>
          <a:stretch>
            <a:fillRect/>
          </a:stretch>
        </p:blipFill>
        <p:spPr>
          <a:xfrm>
            <a:off x="0" y="4253347"/>
            <a:ext cx="3068782" cy="2493818"/>
          </a:xfrm>
          <a:prstGeom prst="rect">
            <a:avLst/>
          </a:prstGeom>
        </p:spPr>
      </p:pic>
    </p:spTree>
    <p:extLst>
      <p:ext uri="{BB962C8B-B14F-4D97-AF65-F5344CB8AC3E}">
        <p14:creationId xmlns:p14="http://schemas.microsoft.com/office/powerpoint/2010/main" val="401022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en-US" dirty="0" smtClean="0"/>
              <a:t>Summary:</a:t>
            </a:r>
            <a:endParaRPr lang="en-US" dirty="0"/>
          </a:p>
        </p:txBody>
      </p:sp>
      <p:sp>
        <p:nvSpPr>
          <p:cNvPr id="3" name="Content Placeholder 2"/>
          <p:cNvSpPr>
            <a:spLocks noGrp="1"/>
          </p:cNvSpPr>
          <p:nvPr>
            <p:ph idx="1"/>
          </p:nvPr>
        </p:nvSpPr>
        <p:spPr/>
        <p:txBody>
          <a:bodyPr/>
          <a:lstStyle/>
          <a:p>
            <a:pPr marL="0" indent="0" algn="r" rtl="1">
              <a:buNone/>
            </a:pPr>
            <a:r>
              <a:rPr lang="fa-IR" dirty="0"/>
              <a:t/>
            </a:r>
            <a:br>
              <a:rPr lang="fa-IR" dirty="0"/>
            </a:br>
            <a:r>
              <a:rPr lang="fa-IR" dirty="0" smtClean="0"/>
              <a:t>بیشترین </a:t>
            </a:r>
            <a:r>
              <a:rPr lang="fa-IR" dirty="0"/>
              <a:t>اثربخشی برنامه واکسیناسیون </a:t>
            </a:r>
            <a:r>
              <a:rPr lang="fa-IR" dirty="0" smtClean="0"/>
              <a:t>کووید-</a:t>
            </a:r>
            <a:r>
              <a:rPr lang="en-US" dirty="0" smtClean="0"/>
              <a:t>                      19</a:t>
            </a:r>
            <a:r>
              <a:rPr lang="fa-IR" dirty="0" smtClean="0"/>
              <a:t>مشارکت </a:t>
            </a:r>
            <a:r>
              <a:rPr lang="fa-IR" dirty="0"/>
              <a:t>گسترده بستگی </a:t>
            </a:r>
            <a:r>
              <a:rPr lang="fa-IR" dirty="0" smtClean="0"/>
              <a:t>دارد</a:t>
            </a:r>
            <a:endParaRPr lang="en-US" dirty="0" smtClean="0"/>
          </a:p>
          <a:p>
            <a:pPr marL="0" indent="0" algn="r" rtl="1">
              <a:buNone/>
            </a:pPr>
            <a:r>
              <a:rPr lang="fa-IR" dirty="0" smtClean="0"/>
              <a:t> </a:t>
            </a:r>
            <a:endParaRPr lang="en-US" dirty="0" smtClean="0"/>
          </a:p>
          <a:p>
            <a:pPr marL="0" indent="0" algn="r" rtl="1">
              <a:buNone/>
            </a:pPr>
            <a:r>
              <a:rPr lang="fa-IR" dirty="0" smtClean="0"/>
              <a:t>تعداد </a:t>
            </a:r>
            <a:r>
              <a:rPr lang="fa-IR" dirty="0"/>
              <a:t>افراد واکسینه </a:t>
            </a:r>
            <a:r>
              <a:rPr lang="fa-IR" dirty="0" smtClean="0"/>
              <a:t>شده</a:t>
            </a:r>
            <a:r>
              <a:rPr lang="en-US" dirty="0" smtClean="0"/>
              <a:t>                  </a:t>
            </a:r>
            <a:r>
              <a:rPr lang="fa-IR" dirty="0" smtClean="0"/>
              <a:t>خطرکمتری </a:t>
            </a:r>
            <a:r>
              <a:rPr lang="fa-IR" dirty="0"/>
              <a:t>برای </a:t>
            </a:r>
            <a:r>
              <a:rPr lang="fa-IR" dirty="0" smtClean="0"/>
              <a:t>جمعیت.</a:t>
            </a:r>
            <a:endParaRPr lang="en-US" dirty="0" smtClean="0"/>
          </a:p>
          <a:p>
            <a:pPr marL="0" indent="0" algn="r" rtl="1">
              <a:buNone/>
            </a:pPr>
            <a:r>
              <a:rPr lang="fa-IR" dirty="0" smtClean="0"/>
              <a:t> </a:t>
            </a:r>
            <a:endParaRPr lang="en-US" dirty="0" smtClean="0"/>
          </a:p>
          <a:p>
            <a:pPr marL="0" indent="0" algn="r" rtl="1">
              <a:buNone/>
            </a:pPr>
            <a:r>
              <a:rPr lang="fa-IR" dirty="0" smtClean="0"/>
              <a:t>هدف آزمایش </a:t>
            </a:r>
            <a:r>
              <a:rPr lang="en-US" dirty="0"/>
              <a:t> </a:t>
            </a:r>
            <a:r>
              <a:rPr lang="en-US" dirty="0" smtClean="0"/>
              <a:t>        </a:t>
            </a:r>
            <a:r>
              <a:rPr lang="fa-IR" dirty="0" smtClean="0"/>
              <a:t> </a:t>
            </a:r>
            <a:r>
              <a:rPr lang="en-US" dirty="0" smtClean="0"/>
              <a:t>    </a:t>
            </a:r>
            <a:r>
              <a:rPr lang="fa-IR" dirty="0" smtClean="0"/>
              <a:t>کدام </a:t>
            </a:r>
            <a:r>
              <a:rPr lang="fa-IR" dirty="0"/>
              <a:t>نوع اطلاعات مکتوب در مورد واکسیناسیون کووید - ،19علاوه </a:t>
            </a:r>
            <a:r>
              <a:rPr lang="fa-IR" dirty="0" smtClean="0"/>
              <a:t>بربیان اثربخشی </a:t>
            </a:r>
            <a:r>
              <a:rPr lang="fa-IR" dirty="0"/>
              <a:t>و ایمنی، ممکن است پذیرش واکسن را افزایش </a:t>
            </a:r>
            <a:r>
              <a:rPr lang="fa-IR" dirty="0" smtClean="0"/>
              <a:t>دهد.</a:t>
            </a:r>
            <a:r>
              <a:rPr lang="fa-IR" dirty="0"/>
              <a:t/>
            </a:r>
            <a:br>
              <a:rPr lang="fa-IR" dirty="0"/>
            </a:br>
            <a:endParaRPr lang="en-US" dirty="0"/>
          </a:p>
        </p:txBody>
      </p:sp>
      <p:sp>
        <p:nvSpPr>
          <p:cNvPr id="6" name="Left Arrow 5"/>
          <p:cNvSpPr/>
          <p:nvPr/>
        </p:nvSpPr>
        <p:spPr>
          <a:xfrm>
            <a:off x="6927272" y="3089562"/>
            <a:ext cx="651165" cy="9698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8853054" y="3825682"/>
            <a:ext cx="651165" cy="9698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a:off x="9795163" y="4696690"/>
            <a:ext cx="651165" cy="9698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stretch>
            <a:fillRect/>
          </a:stretch>
        </p:blipFill>
        <p:spPr>
          <a:xfrm>
            <a:off x="690996" y="2587337"/>
            <a:ext cx="2857500" cy="1600200"/>
          </a:xfrm>
          <a:prstGeom prst="rect">
            <a:avLst/>
          </a:prstGeom>
        </p:spPr>
      </p:pic>
    </p:spTree>
    <p:extLst>
      <p:ext uri="{BB962C8B-B14F-4D97-AF65-F5344CB8AC3E}">
        <p14:creationId xmlns:p14="http://schemas.microsoft.com/office/powerpoint/2010/main" val="24741908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Disussion</a:t>
            </a:r>
            <a:r>
              <a:rPr lang="en-US" dirty="0" smtClean="0"/>
              <a:t>:</a:t>
            </a:r>
            <a:endParaRPr lang="en-US" dirty="0"/>
          </a:p>
        </p:txBody>
      </p:sp>
      <p:sp>
        <p:nvSpPr>
          <p:cNvPr id="3" name="Content Placeholder 2"/>
          <p:cNvSpPr>
            <a:spLocks noGrp="1"/>
          </p:cNvSpPr>
          <p:nvPr>
            <p:ph idx="1"/>
          </p:nvPr>
        </p:nvSpPr>
        <p:spPr>
          <a:xfrm>
            <a:off x="581192" y="1146749"/>
            <a:ext cx="11029615" cy="4142843"/>
          </a:xfrm>
        </p:spPr>
        <p:txBody>
          <a:bodyPr/>
          <a:lstStyle/>
          <a:p>
            <a:pPr marL="0" indent="0" algn="r" rtl="1">
              <a:buNone/>
            </a:pPr>
            <a:endParaRPr lang="en-US" dirty="0"/>
          </a:p>
          <a:p>
            <a:pPr algn="r" rtl="1"/>
            <a:r>
              <a:rPr lang="ar-SA" dirty="0"/>
              <a:t>از زمان شروع برنامه واکسیناسیون کووید-</a:t>
            </a:r>
            <a:r>
              <a:rPr lang="en-US" dirty="0"/>
              <a:t>19</a:t>
            </a:r>
            <a:r>
              <a:rPr lang="ar-SA" dirty="0"/>
              <a:t> در بریتانیا در دسامبر </a:t>
            </a:r>
            <a:r>
              <a:rPr lang="en-US" dirty="0"/>
              <a:t>2020</a:t>
            </a:r>
            <a:r>
              <a:rPr lang="ar-SA" dirty="0"/>
              <a:t>، به نظر می رسد میزان تردید در جمعیت به طور </a:t>
            </a:r>
            <a:r>
              <a:rPr lang="ar-SA" dirty="0" smtClean="0"/>
              <a:t>قابل</a:t>
            </a:r>
            <a:r>
              <a:rPr lang="fa-IR" dirty="0" smtClean="0"/>
              <a:t> </a:t>
            </a:r>
            <a:r>
              <a:rPr lang="ar-SA" dirty="0" smtClean="0"/>
              <a:t>توجهی </a:t>
            </a:r>
            <a:r>
              <a:rPr lang="ar-SA" dirty="0"/>
              <a:t>کاهش یافته است.  قابل توجه ترین تغییر به سمت افرادی بوده است که می خواهند واکسن کووید-</a:t>
            </a:r>
            <a:r>
              <a:rPr lang="en-US" dirty="0"/>
              <a:t>19</a:t>
            </a:r>
            <a:r>
              <a:rPr lang="ar-SA" dirty="0"/>
              <a:t> را در اسرع وقت دریافت کنند.  در اکتبر </a:t>
            </a:r>
            <a:r>
              <a:rPr lang="en-US" dirty="0"/>
              <a:t>2020</a:t>
            </a:r>
            <a:r>
              <a:rPr lang="ar-SA" dirty="0"/>
              <a:t>، نیمی از جمعیت خواهان دریافت واکسیناسیون در اسرع وقت بودند.  تا زمان مطالعه ما درفو ریه </a:t>
            </a:r>
            <a:r>
              <a:rPr lang="en-US" dirty="0"/>
              <a:t>2021</a:t>
            </a:r>
            <a:r>
              <a:rPr lang="ar-SA" dirty="0"/>
              <a:t>، این رقم به سه چهارم نزدیکتر بود.  این بسیار دلگرم کننده است، اگرچه به احتمال زیاد بسته به محتوای اخبار نوساناتی وجود خواهدداشت.  یک پیامد برای مطالعه، نیاز به </a:t>
            </a:r>
            <a:r>
              <a:rPr lang="ar-SA" dirty="0" smtClean="0"/>
              <a:t>غنی</a:t>
            </a:r>
            <a:r>
              <a:rPr lang="fa-IR" dirty="0" smtClean="0"/>
              <a:t> </a:t>
            </a:r>
            <a:r>
              <a:rPr lang="ar-SA" dirty="0" smtClean="0"/>
              <a:t>سازی </a:t>
            </a:r>
            <a:r>
              <a:rPr lang="ar-SA" dirty="0"/>
              <a:t>گروه </a:t>
            </a:r>
            <a:r>
              <a:rPr lang="ar-SA" dirty="0" smtClean="0"/>
              <a:t>شرکت</a:t>
            </a:r>
            <a:r>
              <a:rPr lang="fa-IR" dirty="0" smtClean="0"/>
              <a:t> </a:t>
            </a:r>
            <a:r>
              <a:rPr lang="ar-SA" dirty="0" smtClean="0"/>
              <a:t>کنندگان  </a:t>
            </a:r>
            <a:r>
              <a:rPr lang="ar-SA" dirty="0"/>
              <a:t>نماینده بزرگ با افرادی بود که برای تردید در واکسن کووید19انتخاب شدند.  این </a:t>
            </a:r>
            <a:r>
              <a:rPr lang="ar-SA" dirty="0" smtClean="0"/>
              <a:t>غنی</a:t>
            </a:r>
            <a:r>
              <a:rPr lang="fa-IR" dirty="0" smtClean="0"/>
              <a:t> </a:t>
            </a:r>
            <a:r>
              <a:rPr lang="ar-SA" dirty="0" smtClean="0"/>
              <a:t>سازی </a:t>
            </a:r>
            <a:r>
              <a:rPr lang="ar-SA" dirty="0"/>
              <a:t>قدرت مطالعه را برای آزمایش اثربخشی شرایط اطلاعاتی با سطوح تردید اول یه واکسن حفظ کرد .</a:t>
            </a:r>
            <a:endParaRPr lang="en-US" dirty="0"/>
          </a:p>
          <a:p>
            <a:pPr algn="r" rtl="1"/>
            <a:endParaRPr lang="en-US" dirty="0"/>
          </a:p>
        </p:txBody>
      </p:sp>
      <p:pic>
        <p:nvPicPr>
          <p:cNvPr id="4" name="Picture 3"/>
          <p:cNvPicPr>
            <a:picLocks noChangeAspect="1"/>
          </p:cNvPicPr>
          <p:nvPr/>
        </p:nvPicPr>
        <p:blipFill>
          <a:blip r:embed="rId2"/>
          <a:stretch>
            <a:fillRect/>
          </a:stretch>
        </p:blipFill>
        <p:spPr>
          <a:xfrm>
            <a:off x="0" y="4752109"/>
            <a:ext cx="3463636" cy="2105891"/>
          </a:xfrm>
          <a:prstGeom prst="rect">
            <a:avLst/>
          </a:prstGeom>
        </p:spPr>
      </p:pic>
    </p:spTree>
    <p:extLst>
      <p:ext uri="{BB962C8B-B14F-4D97-AF65-F5344CB8AC3E}">
        <p14:creationId xmlns:p14="http://schemas.microsoft.com/office/powerpoint/2010/main" val="210502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81193" y="1842656"/>
            <a:ext cx="11029615" cy="5223162"/>
          </a:xfrm>
        </p:spPr>
        <p:txBody>
          <a:bodyPr>
            <a:normAutofit/>
          </a:bodyPr>
          <a:lstStyle/>
          <a:p>
            <a:pPr algn="r" rtl="1"/>
            <a:r>
              <a:rPr lang="ar-SA" dirty="0" smtClean="0"/>
              <a:t>اطلاعات مختصر و دقیق  </a:t>
            </a:r>
            <a:r>
              <a:rPr lang="fa-IR" dirty="0" smtClean="0"/>
              <a:t>                  تغییردر </a:t>
            </a:r>
            <a:r>
              <a:rPr lang="ar-SA" dirty="0" smtClean="0"/>
              <a:t>تمایل به واکسینه شدن  </a:t>
            </a:r>
            <a:endParaRPr lang="fa-IR" dirty="0" smtClean="0"/>
          </a:p>
          <a:p>
            <a:pPr algn="r" rtl="1">
              <a:buFont typeface="Wingdings" panose="05000000000000000000" pitchFamily="2" charset="2"/>
              <a:buChar char="Ø"/>
            </a:pPr>
            <a:r>
              <a:rPr lang="ar-SA" dirty="0" smtClean="0"/>
              <a:t> </a:t>
            </a:r>
            <a:r>
              <a:rPr lang="ar-SA" dirty="0"/>
              <a:t>با این  حال، این  مطالعه  هیچ تاثیری از پیام رسانی برای افرادی که نسبت  به واکسیناسیون  کمی مردد بودند یا کسانی که </a:t>
            </a:r>
            <a:r>
              <a:rPr lang="ar-SA" dirty="0" smtClean="0"/>
              <a:t>قبلا</a:t>
            </a:r>
            <a:r>
              <a:rPr lang="fa-IR" dirty="0" smtClean="0"/>
              <a:t> </a:t>
            </a:r>
            <a:r>
              <a:rPr lang="ar-SA" dirty="0" smtClean="0"/>
              <a:t>مایل </a:t>
            </a:r>
            <a:r>
              <a:rPr lang="ar-SA" dirty="0"/>
              <a:t>بودند نشان نداد.  </a:t>
            </a:r>
            <a:endParaRPr lang="fa-IR" dirty="0"/>
          </a:p>
          <a:p>
            <a:pPr algn="r" rtl="1"/>
            <a:r>
              <a:rPr lang="ar-SA" dirty="0" smtClean="0"/>
              <a:t> </a:t>
            </a:r>
            <a:r>
              <a:rPr lang="ar-SA" dirty="0"/>
              <a:t>جنسیت و  قومیت ، به ویژه قومیت سیاه  پوست </a:t>
            </a:r>
            <a:endParaRPr lang="fa-IR" dirty="0"/>
          </a:p>
          <a:p>
            <a:pPr algn="r" rtl="1">
              <a:buFont typeface="Wingdings" panose="05000000000000000000" pitchFamily="2" charset="2"/>
              <a:buChar char="Ø"/>
            </a:pPr>
            <a:r>
              <a:rPr lang="ar-SA" dirty="0" smtClean="0"/>
              <a:t>با </a:t>
            </a:r>
            <a:r>
              <a:rPr lang="ar-SA" dirty="0"/>
              <a:t>این حال، این مطالعه برای تشخیص تفاوتها توسط گروههای قومی خاص ضعیف بود.  </a:t>
            </a:r>
            <a:endParaRPr lang="fa-IR" dirty="0"/>
          </a:p>
          <a:p>
            <a:pPr algn="r" rtl="1"/>
            <a:r>
              <a:rPr lang="fa-IR" dirty="0" smtClean="0"/>
              <a:t>تاثیر</a:t>
            </a:r>
            <a:r>
              <a:rPr lang="ar-SA" dirty="0" smtClean="0"/>
              <a:t> </a:t>
            </a:r>
            <a:r>
              <a:rPr lang="ar-SA" dirty="0"/>
              <a:t>دیدگاههای </a:t>
            </a:r>
            <a:r>
              <a:rPr lang="ar-SA" dirty="0" smtClean="0"/>
              <a:t>ارائه</a:t>
            </a:r>
            <a:r>
              <a:rPr lang="fa-IR" dirty="0" smtClean="0"/>
              <a:t> </a:t>
            </a:r>
            <a:r>
              <a:rPr lang="ar-SA" dirty="0" smtClean="0"/>
              <a:t>دهنده </a:t>
            </a:r>
            <a:r>
              <a:rPr lang="ar-SA" dirty="0"/>
              <a:t>اطلاعات (در این مثال، دیدگاههای محققان دانشگاه آکسفورد) </a:t>
            </a:r>
            <a:endParaRPr lang="fa-IR" dirty="0"/>
          </a:p>
          <a:p>
            <a:pPr algn="r" rtl="1">
              <a:buFont typeface="Wingdings" panose="05000000000000000000" pitchFamily="2" charset="2"/>
              <a:buChar char="Ø"/>
            </a:pPr>
            <a:r>
              <a:rPr lang="ar-SA" dirty="0" smtClean="0"/>
              <a:t>که </a:t>
            </a:r>
            <a:r>
              <a:rPr lang="ar-SA" dirty="0"/>
              <a:t>در مطالعه آزمایش نشد</a:t>
            </a:r>
            <a:r>
              <a:rPr lang="ar-SA" dirty="0" smtClean="0"/>
              <a:t>.</a:t>
            </a:r>
            <a:endParaRPr lang="fa-IR" dirty="0" smtClean="0"/>
          </a:p>
          <a:p>
            <a:pPr algn="r" rtl="1"/>
            <a:r>
              <a:rPr lang="ar-SA" dirty="0" smtClean="0"/>
              <a:t>  </a:t>
            </a:r>
            <a:r>
              <a:rPr lang="ar-SA" dirty="0"/>
              <a:t>خدمات مراقبت های  بهداشتی معمول   قابل اعتمادترین منبع برای اطلاعات  واکسیناسیون  </a:t>
            </a:r>
            <a:r>
              <a:rPr lang="ar-SA" dirty="0" smtClean="0"/>
              <a:t>هستند</a:t>
            </a:r>
            <a:endParaRPr lang="fa-IR" dirty="0" smtClean="0"/>
          </a:p>
          <a:p>
            <a:pPr marL="0" indent="0" algn="r" rtl="1">
              <a:buNone/>
            </a:pPr>
            <a:endParaRPr lang="en-US" dirty="0"/>
          </a:p>
        </p:txBody>
      </p:sp>
      <p:sp>
        <p:nvSpPr>
          <p:cNvPr id="5" name="Left Arrow 4"/>
          <p:cNvSpPr/>
          <p:nvPr/>
        </p:nvSpPr>
        <p:spPr>
          <a:xfrm>
            <a:off x="8423563" y="2831660"/>
            <a:ext cx="692727" cy="18010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152400" y="3685309"/>
            <a:ext cx="3588327" cy="2729345"/>
          </a:xfrm>
          <a:prstGeom prst="rect">
            <a:avLst/>
          </a:prstGeom>
        </p:spPr>
      </p:pic>
    </p:spTree>
    <p:extLst>
      <p:ext uri="{BB962C8B-B14F-4D97-AF65-F5344CB8AC3E}">
        <p14:creationId xmlns:p14="http://schemas.microsoft.com/office/powerpoint/2010/main" val="33100357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554182"/>
            <a:ext cx="11029616" cy="1161774"/>
          </a:xfrm>
        </p:spPr>
        <p:txBody>
          <a:bodyPr/>
          <a:lstStyle/>
          <a:p>
            <a:endParaRPr lang="en-US" dirty="0"/>
          </a:p>
        </p:txBody>
      </p:sp>
      <p:pic>
        <p:nvPicPr>
          <p:cNvPr id="4" name="Content Placeholder 3"/>
          <p:cNvPicPr>
            <a:picLocks noGrp="1"/>
          </p:cNvPicPr>
          <p:nvPr>
            <p:ph idx="1"/>
          </p:nvPr>
        </p:nvPicPr>
        <p:blipFill>
          <a:blip r:embed="rId2"/>
          <a:stretch>
            <a:fillRect/>
          </a:stretch>
        </p:blipFill>
        <p:spPr>
          <a:xfrm>
            <a:off x="2844800" y="415636"/>
            <a:ext cx="5740399" cy="6442364"/>
          </a:xfrm>
          <a:prstGeom prst="rect">
            <a:avLst/>
          </a:prstGeom>
        </p:spPr>
      </p:pic>
    </p:spTree>
    <p:extLst>
      <p:ext uri="{BB962C8B-B14F-4D97-AF65-F5344CB8AC3E}">
        <p14:creationId xmlns:p14="http://schemas.microsoft.com/office/powerpoint/2010/main" val="20935549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0982" y="5029201"/>
            <a:ext cx="6429208" cy="1828799"/>
          </a:xfrm>
        </p:spPr>
        <p:txBody>
          <a:bodyPr>
            <a:normAutofit fontScale="90000"/>
          </a:bodyPr>
          <a:lstStyle/>
          <a:p>
            <a:r>
              <a:rPr lang="en-US" dirty="0">
                <a:solidFill>
                  <a:schemeClr val="tx1"/>
                </a:solidFill>
              </a:rPr>
              <a:t>7 UK National Health Service. Coronavirus (COVID-19) vaccine.</a:t>
            </a:r>
            <a:br>
              <a:rPr lang="en-US" dirty="0">
                <a:solidFill>
                  <a:schemeClr val="tx1"/>
                </a:solidFill>
              </a:rPr>
            </a:br>
            <a:r>
              <a:rPr lang="en-US" dirty="0">
                <a:solidFill>
                  <a:schemeClr val="tx1"/>
                </a:solidFill>
              </a:rPr>
              <a:t>https://www.nhs.uk/conditions/coronavirus-covid-19/coronavirusvaccination/coronavirus-vaccine (accessed Jan 4, 2021).</a:t>
            </a:r>
            <a:br>
              <a:rPr lang="en-US" dirty="0">
                <a:solidFill>
                  <a:schemeClr val="tx1"/>
                </a:solidFill>
              </a:rPr>
            </a:br>
            <a:r>
              <a:rPr lang="en-US" dirty="0">
                <a:solidFill>
                  <a:schemeClr val="tx1"/>
                </a:solidFill>
              </a:rPr>
              <a:t>8 Saris WE, </a:t>
            </a:r>
            <a:r>
              <a:rPr lang="en-US" dirty="0" err="1">
                <a:solidFill>
                  <a:schemeClr val="tx1"/>
                </a:solidFill>
              </a:rPr>
              <a:t>Krosnick</a:t>
            </a:r>
            <a:r>
              <a:rPr lang="en-US" dirty="0">
                <a:solidFill>
                  <a:schemeClr val="tx1"/>
                </a:solidFill>
              </a:rPr>
              <a:t> JA, Revilla M, Shae EM. Comparing questions</a:t>
            </a:r>
            <a:br>
              <a:rPr lang="en-US" dirty="0">
                <a:solidFill>
                  <a:schemeClr val="tx1"/>
                </a:solidFill>
              </a:rPr>
            </a:br>
            <a:r>
              <a:rPr lang="en-US" dirty="0">
                <a:solidFill>
                  <a:schemeClr val="tx1"/>
                </a:solidFill>
              </a:rPr>
              <a:t>with agree/disagree response options to questions with </a:t>
            </a:r>
            <a:r>
              <a:rPr lang="en-US" dirty="0" err="1">
                <a:solidFill>
                  <a:schemeClr val="tx1"/>
                </a:solidFill>
              </a:rPr>
              <a:t>itemspecific</a:t>
            </a:r>
            <a:r>
              <a:rPr lang="en-US" dirty="0">
                <a:solidFill>
                  <a:schemeClr val="tx1"/>
                </a:solidFill>
              </a:rPr>
              <a:t> response options. </a:t>
            </a:r>
            <a:r>
              <a:rPr lang="en-US" i="1" dirty="0" err="1">
                <a:solidFill>
                  <a:schemeClr val="tx1"/>
                </a:solidFill>
              </a:rPr>
              <a:t>Surv</a:t>
            </a:r>
            <a:r>
              <a:rPr lang="en-US" i="1" dirty="0">
                <a:solidFill>
                  <a:schemeClr val="tx1"/>
                </a:solidFill>
              </a:rPr>
              <a:t> Res Methods </a:t>
            </a:r>
            <a:r>
              <a:rPr lang="en-US" dirty="0">
                <a:solidFill>
                  <a:schemeClr val="tx1"/>
                </a:solidFill>
              </a:rPr>
              <a:t>2010; </a:t>
            </a:r>
            <a:r>
              <a:rPr lang="en-US" b="1" dirty="0">
                <a:solidFill>
                  <a:schemeClr val="tx1"/>
                </a:solidFill>
              </a:rPr>
              <a:t>4: </a:t>
            </a:r>
            <a:r>
              <a:rPr lang="en-US" dirty="0">
                <a:solidFill>
                  <a:schemeClr val="tx1"/>
                </a:solidFill>
              </a:rPr>
              <a:t>61–79.</a:t>
            </a:r>
            <a:br>
              <a:rPr lang="en-US" dirty="0">
                <a:solidFill>
                  <a:schemeClr val="tx1"/>
                </a:solidFill>
              </a:rPr>
            </a:br>
            <a:r>
              <a:rPr lang="en-US" dirty="0">
                <a:solidFill>
                  <a:schemeClr val="tx1"/>
                </a:solidFill>
              </a:rPr>
              <a:t>9 Shapiro GK, Tatar O, </a:t>
            </a:r>
            <a:r>
              <a:rPr lang="en-US" dirty="0" err="1">
                <a:solidFill>
                  <a:schemeClr val="tx1"/>
                </a:solidFill>
              </a:rPr>
              <a:t>Dube</a:t>
            </a:r>
            <a:r>
              <a:rPr lang="en-US" dirty="0">
                <a:solidFill>
                  <a:schemeClr val="tx1"/>
                </a:solidFill>
              </a:rPr>
              <a:t> E, et al. The vaccine hesitancy scale:</a:t>
            </a:r>
            <a:br>
              <a:rPr lang="en-US" dirty="0">
                <a:solidFill>
                  <a:schemeClr val="tx1"/>
                </a:solidFill>
              </a:rPr>
            </a:br>
            <a:r>
              <a:rPr lang="en-US" dirty="0">
                <a:solidFill>
                  <a:schemeClr val="tx1"/>
                </a:solidFill>
              </a:rPr>
              <a:t>Psychometric properties and validation. </a:t>
            </a:r>
            <a:r>
              <a:rPr lang="en-US" i="1" dirty="0">
                <a:solidFill>
                  <a:schemeClr val="tx1"/>
                </a:solidFill>
              </a:rPr>
              <a:t>Vaccine </a:t>
            </a:r>
            <a:r>
              <a:rPr lang="en-US" dirty="0">
                <a:solidFill>
                  <a:schemeClr val="tx1"/>
                </a:solidFill>
              </a:rPr>
              <a:t>2018; </a:t>
            </a:r>
            <a:r>
              <a:rPr lang="en-US" b="1" dirty="0">
                <a:solidFill>
                  <a:schemeClr val="tx1"/>
                </a:solidFill>
              </a:rPr>
              <a:t>36: </a:t>
            </a:r>
            <a:r>
              <a:rPr lang="en-US" dirty="0">
                <a:solidFill>
                  <a:schemeClr val="tx1"/>
                </a:solidFill>
              </a:rPr>
              <a:t>660–67.</a:t>
            </a:r>
            <a:br>
              <a:rPr lang="en-US" dirty="0">
                <a:solidFill>
                  <a:schemeClr val="tx1"/>
                </a:solidFill>
              </a:rPr>
            </a:br>
            <a:r>
              <a:rPr lang="en-US" dirty="0">
                <a:solidFill>
                  <a:schemeClr val="tx1"/>
                </a:solidFill>
              </a:rPr>
              <a:t>10 </a:t>
            </a:r>
            <a:r>
              <a:rPr lang="en-US" dirty="0" err="1">
                <a:solidFill>
                  <a:schemeClr val="tx1"/>
                </a:solidFill>
              </a:rPr>
              <a:t>Zingg</a:t>
            </a:r>
            <a:r>
              <a:rPr lang="en-US" dirty="0">
                <a:solidFill>
                  <a:schemeClr val="tx1"/>
                </a:solidFill>
              </a:rPr>
              <a:t> A, </a:t>
            </a:r>
            <a:r>
              <a:rPr lang="en-US" dirty="0" err="1">
                <a:solidFill>
                  <a:schemeClr val="tx1"/>
                </a:solidFill>
              </a:rPr>
              <a:t>Siegrist</a:t>
            </a:r>
            <a:r>
              <a:rPr lang="en-US" dirty="0">
                <a:solidFill>
                  <a:schemeClr val="tx1"/>
                </a:solidFill>
              </a:rPr>
              <a:t> M. Measuring people’s knowledge about</a:t>
            </a:r>
            <a:br>
              <a:rPr lang="en-US" dirty="0">
                <a:solidFill>
                  <a:schemeClr val="tx1"/>
                </a:solidFill>
              </a:rPr>
            </a:br>
            <a:r>
              <a:rPr lang="en-US" dirty="0">
                <a:solidFill>
                  <a:schemeClr val="tx1"/>
                </a:solidFill>
              </a:rPr>
              <a:t>vaccination: developing a one-dimensional scale. </a:t>
            </a:r>
            <a:r>
              <a:rPr lang="en-US" i="1" dirty="0">
                <a:solidFill>
                  <a:schemeClr val="tx1"/>
                </a:solidFill>
              </a:rPr>
              <a:t>Vaccine </a:t>
            </a:r>
            <a:r>
              <a:rPr lang="en-US" dirty="0">
                <a:solidFill>
                  <a:schemeClr val="tx1"/>
                </a:solidFill>
              </a:rPr>
              <a:t>2012;</a:t>
            </a:r>
            <a:br>
              <a:rPr lang="en-US" dirty="0">
                <a:solidFill>
                  <a:schemeClr val="tx1"/>
                </a:solidFill>
              </a:rPr>
            </a:br>
            <a:r>
              <a:rPr lang="en-US" b="1" dirty="0">
                <a:solidFill>
                  <a:schemeClr val="tx1"/>
                </a:solidFill>
              </a:rPr>
              <a:t>30: </a:t>
            </a:r>
            <a:r>
              <a:rPr lang="en-US" dirty="0">
                <a:solidFill>
                  <a:schemeClr val="tx1"/>
                </a:solidFill>
              </a:rPr>
              <a:t>3771–77.</a:t>
            </a:r>
            <a:br>
              <a:rPr lang="en-US" dirty="0">
                <a:solidFill>
                  <a:schemeClr val="tx1"/>
                </a:solidFill>
              </a:rPr>
            </a:br>
            <a:r>
              <a:rPr lang="en-US" dirty="0">
                <a:solidFill>
                  <a:schemeClr val="tx1"/>
                </a:solidFill>
              </a:rPr>
              <a:t>11 Shapiro GK, Holding A, Perez S, </a:t>
            </a:r>
            <a:r>
              <a:rPr lang="en-US" dirty="0" err="1">
                <a:solidFill>
                  <a:schemeClr val="tx1"/>
                </a:solidFill>
              </a:rPr>
              <a:t>Amsel</a:t>
            </a:r>
            <a:r>
              <a:rPr lang="en-US" dirty="0">
                <a:solidFill>
                  <a:schemeClr val="tx1"/>
                </a:solidFill>
              </a:rPr>
              <a:t> R, </a:t>
            </a:r>
            <a:r>
              <a:rPr lang="en-US" dirty="0" err="1">
                <a:solidFill>
                  <a:schemeClr val="tx1"/>
                </a:solidFill>
              </a:rPr>
              <a:t>Rosberger</a:t>
            </a:r>
            <a:r>
              <a:rPr lang="en-US" dirty="0">
                <a:solidFill>
                  <a:schemeClr val="tx1"/>
                </a:solidFill>
              </a:rPr>
              <a:t> Z. Validation</a:t>
            </a:r>
            <a:br>
              <a:rPr lang="en-US" dirty="0">
                <a:solidFill>
                  <a:schemeClr val="tx1"/>
                </a:solidFill>
              </a:rPr>
            </a:br>
            <a:r>
              <a:rPr lang="en-US" dirty="0">
                <a:solidFill>
                  <a:schemeClr val="tx1"/>
                </a:solidFill>
              </a:rPr>
              <a:t>of the vaccine conspiracy beliefs scale. </a:t>
            </a:r>
            <a:r>
              <a:rPr lang="en-US" i="1" dirty="0">
                <a:solidFill>
                  <a:schemeClr val="tx1"/>
                </a:solidFill>
              </a:rPr>
              <a:t>Papillomavirus Res </a:t>
            </a:r>
            <a:r>
              <a:rPr lang="en-US" dirty="0">
                <a:solidFill>
                  <a:schemeClr val="tx1"/>
                </a:solidFill>
              </a:rPr>
              <a:t>2016;</a:t>
            </a:r>
            <a:br>
              <a:rPr lang="en-US" dirty="0">
                <a:solidFill>
                  <a:schemeClr val="tx1"/>
                </a:solidFill>
              </a:rPr>
            </a:br>
            <a:r>
              <a:rPr lang="en-US" b="1" dirty="0">
                <a:solidFill>
                  <a:schemeClr val="tx1"/>
                </a:solidFill>
              </a:rPr>
              <a:t>2: </a:t>
            </a:r>
            <a:r>
              <a:rPr lang="en-US" dirty="0">
                <a:solidFill>
                  <a:schemeClr val="tx1"/>
                </a:solidFill>
              </a:rPr>
              <a:t>167–72.</a:t>
            </a:r>
            <a:br>
              <a:rPr lang="en-US" dirty="0">
                <a:solidFill>
                  <a:schemeClr val="tx1"/>
                </a:solidFill>
              </a:rPr>
            </a:br>
            <a:r>
              <a:rPr lang="en-US" dirty="0">
                <a:solidFill>
                  <a:schemeClr val="tx1"/>
                </a:solidFill>
              </a:rPr>
              <a:t>12 </a:t>
            </a:r>
            <a:r>
              <a:rPr lang="en-US" dirty="0" err="1">
                <a:solidFill>
                  <a:schemeClr val="tx1"/>
                </a:solidFill>
              </a:rPr>
              <a:t>Benjamini</a:t>
            </a:r>
            <a:r>
              <a:rPr lang="en-US" dirty="0">
                <a:solidFill>
                  <a:schemeClr val="tx1"/>
                </a:solidFill>
              </a:rPr>
              <a:t> Y, Hochberg Y. Controlling the false discovery rate:</a:t>
            </a:r>
            <a:br>
              <a:rPr lang="en-US" dirty="0">
                <a:solidFill>
                  <a:schemeClr val="tx1"/>
                </a:solidFill>
              </a:rPr>
            </a:br>
            <a:r>
              <a:rPr lang="en-US" dirty="0">
                <a:solidFill>
                  <a:schemeClr val="tx1"/>
                </a:solidFill>
              </a:rPr>
              <a:t>a practical and powerful approach to multiple testing. </a:t>
            </a:r>
            <a:r>
              <a:rPr lang="en-US" i="1" dirty="0">
                <a:solidFill>
                  <a:schemeClr val="tx1"/>
                </a:solidFill>
              </a:rPr>
              <a:t>J R Stat </a:t>
            </a:r>
            <a:r>
              <a:rPr lang="en-US" i="1" dirty="0" err="1">
                <a:solidFill>
                  <a:schemeClr val="tx1"/>
                </a:solidFill>
              </a:rPr>
              <a:t>Soc</a:t>
            </a:r>
            <a:r>
              <a:rPr lang="en-US" i="1" dirty="0">
                <a:solidFill>
                  <a:schemeClr val="tx1"/>
                </a:solidFill>
              </a:rPr>
              <a:t> B</a:t>
            </a:r>
            <a:br>
              <a:rPr lang="en-US" i="1" dirty="0">
                <a:solidFill>
                  <a:schemeClr val="tx1"/>
                </a:solidFill>
              </a:rPr>
            </a:br>
            <a:r>
              <a:rPr lang="en-US" dirty="0">
                <a:solidFill>
                  <a:schemeClr val="tx1"/>
                </a:solidFill>
              </a:rPr>
              <a:t>1995; </a:t>
            </a:r>
            <a:r>
              <a:rPr lang="en-US" b="1" dirty="0">
                <a:solidFill>
                  <a:schemeClr val="tx1"/>
                </a:solidFill>
              </a:rPr>
              <a:t>57: </a:t>
            </a:r>
            <a:r>
              <a:rPr lang="en-US" dirty="0">
                <a:solidFill>
                  <a:schemeClr val="tx1"/>
                </a:solidFill>
              </a:rPr>
              <a:t>289–300.</a:t>
            </a:r>
            <a:br>
              <a:rPr lang="en-US" dirty="0">
                <a:solidFill>
                  <a:schemeClr val="tx1"/>
                </a:solidFill>
              </a:rPr>
            </a:br>
            <a:r>
              <a:rPr lang="en-US" dirty="0">
                <a:solidFill>
                  <a:schemeClr val="tx1"/>
                </a:solidFill>
              </a:rPr>
              <a:t>13 Schafer JL. Multiple imputation: a primer. </a:t>
            </a:r>
            <a:r>
              <a:rPr lang="en-US" i="1" dirty="0">
                <a:solidFill>
                  <a:schemeClr val="tx1"/>
                </a:solidFill>
              </a:rPr>
              <a:t>Stat Methods Med Res</a:t>
            </a:r>
            <a:br>
              <a:rPr lang="en-US" i="1" dirty="0">
                <a:solidFill>
                  <a:schemeClr val="tx1"/>
                </a:solidFill>
              </a:rPr>
            </a:br>
            <a:r>
              <a:rPr lang="en-US" dirty="0">
                <a:solidFill>
                  <a:schemeClr val="tx1"/>
                </a:solidFill>
              </a:rPr>
              <a:t>1999; </a:t>
            </a:r>
            <a:r>
              <a:rPr lang="en-US" b="1" dirty="0">
                <a:solidFill>
                  <a:schemeClr val="tx1"/>
                </a:solidFill>
              </a:rPr>
              <a:t>8: </a:t>
            </a:r>
            <a:r>
              <a:rPr lang="en-US" dirty="0">
                <a:solidFill>
                  <a:schemeClr val="tx1"/>
                </a:solidFill>
              </a:rPr>
              <a:t>3–15.</a:t>
            </a:r>
            <a:br>
              <a:rPr lang="en-US" dirty="0">
                <a:solidFill>
                  <a:schemeClr val="tx1"/>
                </a:solidFill>
              </a:rPr>
            </a:br>
            <a:r>
              <a:rPr lang="en-US" dirty="0">
                <a:solidFill>
                  <a:schemeClr val="tx1"/>
                </a:solidFill>
              </a:rPr>
              <a:t>14 Rubin DB. Multiple imputation for nonresponse in surveys.</a:t>
            </a:r>
            <a:br>
              <a:rPr lang="en-US" dirty="0">
                <a:solidFill>
                  <a:schemeClr val="tx1"/>
                </a:solidFill>
              </a:rPr>
            </a:br>
            <a:r>
              <a:rPr lang="en-US" dirty="0">
                <a:solidFill>
                  <a:schemeClr val="tx1"/>
                </a:solidFill>
              </a:rPr>
              <a:t>New York, NY: J Wiley &amp; Sons, 1987.</a:t>
            </a:r>
            <a:br>
              <a:rPr lang="en-US" dirty="0">
                <a:solidFill>
                  <a:schemeClr val="tx1"/>
                </a:solidFill>
              </a:rPr>
            </a:br>
            <a:r>
              <a:rPr lang="en-US" dirty="0">
                <a:solidFill>
                  <a:schemeClr val="tx1"/>
                </a:solidFill>
              </a:rPr>
              <a:t>15 Mackinnon DP, Lockwood CM, Williams J. Confidence limits for</a:t>
            </a:r>
            <a:br>
              <a:rPr lang="en-US" dirty="0">
                <a:solidFill>
                  <a:schemeClr val="tx1"/>
                </a:solidFill>
              </a:rPr>
            </a:br>
            <a:r>
              <a:rPr lang="en-US" dirty="0">
                <a:solidFill>
                  <a:schemeClr val="tx1"/>
                </a:solidFill>
              </a:rPr>
              <a:t>the indirect effect: distribution of the product and resampling</a:t>
            </a:r>
            <a:br>
              <a:rPr lang="en-US" dirty="0">
                <a:solidFill>
                  <a:schemeClr val="tx1"/>
                </a:solidFill>
              </a:rPr>
            </a:br>
            <a:r>
              <a:rPr lang="en-US" dirty="0">
                <a:solidFill>
                  <a:schemeClr val="tx1"/>
                </a:solidFill>
              </a:rPr>
              <a:t>methods. </a:t>
            </a:r>
            <a:r>
              <a:rPr lang="en-US" i="1" dirty="0">
                <a:solidFill>
                  <a:schemeClr val="tx1"/>
                </a:solidFill>
              </a:rPr>
              <a:t>Multivariate </a:t>
            </a:r>
            <a:r>
              <a:rPr lang="en-US" i="1" dirty="0" err="1">
                <a:solidFill>
                  <a:schemeClr val="tx1"/>
                </a:solidFill>
              </a:rPr>
              <a:t>Behav</a:t>
            </a:r>
            <a:r>
              <a:rPr lang="en-US" i="1" dirty="0">
                <a:solidFill>
                  <a:schemeClr val="tx1"/>
                </a:solidFill>
              </a:rPr>
              <a:t> Res </a:t>
            </a:r>
            <a:r>
              <a:rPr lang="en-US" dirty="0">
                <a:solidFill>
                  <a:schemeClr val="tx1"/>
                </a:solidFill>
              </a:rPr>
              <a:t>2004; </a:t>
            </a:r>
            <a:r>
              <a:rPr lang="en-US" b="1" dirty="0">
                <a:solidFill>
                  <a:schemeClr val="tx1"/>
                </a:solidFill>
              </a:rPr>
              <a:t>39: </a:t>
            </a:r>
            <a:r>
              <a:rPr lang="en-US" dirty="0">
                <a:solidFill>
                  <a:schemeClr val="tx1"/>
                </a:solidFill>
              </a:rPr>
              <a:t>99–128.</a:t>
            </a:r>
            <a:br>
              <a:rPr lang="en-US" dirty="0">
                <a:solidFill>
                  <a:schemeClr val="tx1"/>
                </a:solidFill>
              </a:rPr>
            </a:br>
            <a:r>
              <a:rPr lang="en-US" dirty="0">
                <a:solidFill>
                  <a:schemeClr val="tx1"/>
                </a:solidFill>
              </a:rPr>
              <a:t>16 Arce JSS, </a:t>
            </a:r>
            <a:r>
              <a:rPr lang="en-US" dirty="0" err="1">
                <a:solidFill>
                  <a:schemeClr val="tx1"/>
                </a:solidFill>
              </a:rPr>
              <a:t>Wareen</a:t>
            </a:r>
            <a:r>
              <a:rPr lang="en-US" dirty="0">
                <a:solidFill>
                  <a:schemeClr val="tx1"/>
                </a:solidFill>
              </a:rPr>
              <a:t> SS, </a:t>
            </a:r>
            <a:r>
              <a:rPr lang="en-US" dirty="0" err="1">
                <a:solidFill>
                  <a:schemeClr val="tx1"/>
                </a:solidFill>
              </a:rPr>
              <a:t>Meriggi</a:t>
            </a:r>
            <a:r>
              <a:rPr lang="en-US" dirty="0">
                <a:solidFill>
                  <a:schemeClr val="tx1"/>
                </a:solidFill>
              </a:rPr>
              <a:t> NF, et al. COVID-19 vaccine</a:t>
            </a:r>
            <a:br>
              <a:rPr lang="en-US" dirty="0">
                <a:solidFill>
                  <a:schemeClr val="tx1"/>
                </a:solidFill>
              </a:rPr>
            </a:br>
            <a:r>
              <a:rPr lang="en-US" dirty="0">
                <a:solidFill>
                  <a:schemeClr val="tx1"/>
                </a:solidFill>
              </a:rPr>
              <a:t>acceptance and hesitancy in low and middle income countries, and</a:t>
            </a:r>
            <a:br>
              <a:rPr lang="en-US" dirty="0">
                <a:solidFill>
                  <a:schemeClr val="tx1"/>
                </a:solidFill>
              </a:rPr>
            </a:br>
            <a:r>
              <a:rPr lang="en-US" dirty="0">
                <a:solidFill>
                  <a:schemeClr val="tx1"/>
                </a:solidFill>
              </a:rPr>
              <a:t>implications for messaging. </a:t>
            </a:r>
            <a:r>
              <a:rPr lang="en-US" i="1" dirty="0" err="1">
                <a:solidFill>
                  <a:schemeClr val="tx1"/>
                </a:solidFill>
              </a:rPr>
              <a:t>medRxiv</a:t>
            </a:r>
            <a:r>
              <a:rPr lang="en-US" i="1" dirty="0">
                <a:solidFill>
                  <a:schemeClr val="tx1"/>
                </a:solidFill>
              </a:rPr>
              <a:t> </a:t>
            </a:r>
            <a:r>
              <a:rPr lang="en-US" dirty="0">
                <a:solidFill>
                  <a:schemeClr val="tx1"/>
                </a:solidFill>
              </a:rPr>
              <a:t>2021; published online</a:t>
            </a:r>
            <a:br>
              <a:rPr lang="en-US" dirty="0">
                <a:solidFill>
                  <a:schemeClr val="tx1"/>
                </a:solidFill>
              </a:rPr>
            </a:br>
            <a:r>
              <a:rPr lang="en-US" dirty="0">
                <a:solidFill>
                  <a:schemeClr val="tx1"/>
                </a:solidFill>
              </a:rPr>
              <a:t>March 13. https://doi.org/10.1101/2021.03.11.21253419 (preprint).</a:t>
            </a:r>
            <a:br>
              <a:rPr lang="en-US" dirty="0">
                <a:solidFill>
                  <a:schemeClr val="tx1"/>
                </a:solidFill>
              </a:rPr>
            </a:br>
            <a:r>
              <a:rPr lang="en-US" dirty="0">
                <a:solidFill>
                  <a:schemeClr val="tx1"/>
                </a:solidFill>
              </a:rPr>
              <a:t>17 Chadwick A, Kaiser J, </a:t>
            </a:r>
            <a:r>
              <a:rPr lang="en-US" dirty="0" err="1">
                <a:solidFill>
                  <a:schemeClr val="tx1"/>
                </a:solidFill>
              </a:rPr>
              <a:t>Vaccari</a:t>
            </a:r>
            <a:r>
              <a:rPr lang="en-US" dirty="0">
                <a:solidFill>
                  <a:schemeClr val="tx1"/>
                </a:solidFill>
              </a:rPr>
              <a:t> C, et al. Online social endorsement</a:t>
            </a:r>
            <a:br>
              <a:rPr lang="en-US" dirty="0">
                <a:solidFill>
                  <a:schemeClr val="tx1"/>
                </a:solidFill>
              </a:rPr>
            </a:br>
            <a:r>
              <a:rPr lang="en-US" dirty="0">
                <a:solidFill>
                  <a:schemeClr val="tx1"/>
                </a:solidFill>
              </a:rPr>
              <a:t>and Covid-19 vaccine hesitancy in the UK. </a:t>
            </a:r>
            <a:r>
              <a:rPr lang="en-US" i="1" dirty="0" err="1">
                <a:solidFill>
                  <a:schemeClr val="tx1"/>
                </a:solidFill>
              </a:rPr>
              <a:t>Soc</a:t>
            </a:r>
            <a:r>
              <a:rPr lang="en-US" i="1" dirty="0">
                <a:solidFill>
                  <a:schemeClr val="tx1"/>
                </a:solidFill>
              </a:rPr>
              <a:t> Media </a:t>
            </a:r>
            <a:r>
              <a:rPr lang="en-US" i="1" dirty="0" err="1">
                <a:solidFill>
                  <a:schemeClr val="tx1"/>
                </a:solidFill>
              </a:rPr>
              <a:t>Soc</a:t>
            </a:r>
            <a:r>
              <a:rPr lang="en-US" i="1" dirty="0">
                <a:solidFill>
                  <a:schemeClr val="tx1"/>
                </a:solidFill>
              </a:rPr>
              <a:t> </a:t>
            </a:r>
            <a:r>
              <a:rPr lang="en-US" dirty="0">
                <a:solidFill>
                  <a:schemeClr val="tx1"/>
                </a:solidFill>
              </a:rPr>
              <a:t>2021;</a:t>
            </a:r>
            <a:br>
              <a:rPr lang="en-US" dirty="0">
                <a:solidFill>
                  <a:schemeClr val="tx1"/>
                </a:solidFill>
              </a:rPr>
            </a:br>
            <a:r>
              <a:rPr lang="en-US" b="1" dirty="0">
                <a:solidFill>
                  <a:schemeClr val="tx1"/>
                </a:solidFill>
              </a:rPr>
              <a:t>7: </a:t>
            </a:r>
            <a:r>
              <a:rPr lang="en-US" dirty="0">
                <a:solidFill>
                  <a:schemeClr val="tx1"/>
                </a:solidFill>
              </a:rPr>
              <a:t>20563051211008817. </a:t>
            </a:r>
            <a:br>
              <a:rPr lang="en-US" dirty="0">
                <a:solidFill>
                  <a:schemeClr val="tx1"/>
                </a:solidFill>
              </a:rPr>
            </a:br>
            <a:endParaRPr lang="en-US" dirty="0">
              <a:solidFill>
                <a:schemeClr val="tx1"/>
              </a:solidFill>
            </a:endParaRPr>
          </a:p>
        </p:txBody>
      </p:sp>
      <p:sp>
        <p:nvSpPr>
          <p:cNvPr id="3" name="Content Placeholder 2"/>
          <p:cNvSpPr>
            <a:spLocks noGrp="1"/>
          </p:cNvSpPr>
          <p:nvPr>
            <p:ph idx="1"/>
          </p:nvPr>
        </p:nvSpPr>
        <p:spPr>
          <a:xfrm>
            <a:off x="581193" y="2180496"/>
            <a:ext cx="5057608" cy="4677504"/>
          </a:xfrm>
        </p:spPr>
        <p:txBody>
          <a:bodyPr>
            <a:normAutofit fontScale="32500" lnSpcReduction="20000"/>
          </a:bodyPr>
          <a:lstStyle/>
          <a:p>
            <a:r>
              <a:rPr lang="en-US" b="1" dirty="0"/>
              <a:t>References</a:t>
            </a:r>
            <a:br>
              <a:rPr lang="en-US" b="1" dirty="0"/>
            </a:br>
            <a:r>
              <a:rPr lang="en-US" dirty="0"/>
              <a:t>1 Freeman D, </a:t>
            </a:r>
            <a:r>
              <a:rPr lang="en-US" dirty="0" err="1"/>
              <a:t>Loe</a:t>
            </a:r>
            <a:r>
              <a:rPr lang="en-US" dirty="0"/>
              <a:t> BS, Chadwick A, et al. COVID-19 vaccine</a:t>
            </a:r>
            <a:br>
              <a:rPr lang="en-US" dirty="0"/>
            </a:br>
            <a:r>
              <a:rPr lang="en-US" dirty="0"/>
              <a:t>hesitancy in the UK: the Oxford coronavirus explanations,</a:t>
            </a:r>
            <a:br>
              <a:rPr lang="en-US" dirty="0"/>
            </a:br>
            <a:r>
              <a:rPr lang="en-US" dirty="0"/>
              <a:t>attitudes, and narratives survey (Oceans) II. </a:t>
            </a:r>
            <a:r>
              <a:rPr lang="en-US" i="1" dirty="0" err="1"/>
              <a:t>Psychol</a:t>
            </a:r>
            <a:r>
              <a:rPr lang="en-US" i="1" dirty="0"/>
              <a:t> Med </a:t>
            </a:r>
            <a:r>
              <a:rPr lang="en-US" dirty="0"/>
              <a:t>2020;</a:t>
            </a:r>
            <a:br>
              <a:rPr lang="en-US" dirty="0"/>
            </a:br>
            <a:r>
              <a:rPr lang="en-US" dirty="0"/>
              <a:t>published online Dec 11. https://doi.org/10.1017/</a:t>
            </a:r>
            <a:br>
              <a:rPr lang="en-US" dirty="0"/>
            </a:br>
            <a:r>
              <a:rPr lang="en-US" dirty="0"/>
              <a:t>S0033291720005188.</a:t>
            </a:r>
            <a:br>
              <a:rPr lang="en-US" dirty="0"/>
            </a:br>
            <a:r>
              <a:rPr lang="en-US" dirty="0"/>
              <a:t>2 Palm R, </a:t>
            </a:r>
            <a:r>
              <a:rPr lang="en-US" dirty="0" err="1"/>
              <a:t>Bolsen</a:t>
            </a:r>
            <a:r>
              <a:rPr lang="en-US" dirty="0"/>
              <a:t> T, Kingsland J. The effects of frames of COVID-19</a:t>
            </a:r>
            <a:br>
              <a:rPr lang="en-US" dirty="0"/>
            </a:br>
            <a:r>
              <a:rPr lang="en-US" dirty="0"/>
              <a:t>vaccine hesitancy. </a:t>
            </a:r>
            <a:r>
              <a:rPr lang="en-US" i="1" dirty="0" err="1"/>
              <a:t>medRxiv</a:t>
            </a:r>
            <a:r>
              <a:rPr lang="en-US" i="1" dirty="0"/>
              <a:t> </a:t>
            </a:r>
            <a:r>
              <a:rPr lang="en-US" dirty="0"/>
              <a:t>2021; published online Jan 6.</a:t>
            </a:r>
            <a:br>
              <a:rPr lang="en-US" dirty="0"/>
            </a:br>
            <a:r>
              <a:rPr lang="en-US" dirty="0"/>
              <a:t>https://doi.org/10.1101/2021.01.04.21249241 (preprint).</a:t>
            </a:r>
            <a:br>
              <a:rPr lang="en-US" dirty="0"/>
            </a:br>
            <a:r>
              <a:rPr lang="en-US" dirty="0"/>
              <a:t>3 </a:t>
            </a:r>
            <a:r>
              <a:rPr lang="en-US" dirty="0" err="1"/>
              <a:t>Sprengholz</a:t>
            </a:r>
            <a:r>
              <a:rPr lang="en-US" dirty="0"/>
              <a:t> P, </a:t>
            </a:r>
            <a:r>
              <a:rPr lang="en-US" dirty="0" err="1"/>
              <a:t>Eitze</a:t>
            </a:r>
            <a:r>
              <a:rPr lang="en-US" dirty="0"/>
              <a:t> S, </a:t>
            </a:r>
            <a:r>
              <a:rPr lang="en-US" dirty="0" err="1"/>
              <a:t>Felgendreff</a:t>
            </a:r>
            <a:r>
              <a:rPr lang="en-US" dirty="0"/>
              <a:t> L, </a:t>
            </a:r>
            <a:r>
              <a:rPr lang="en-US" dirty="0" err="1"/>
              <a:t>Korn</a:t>
            </a:r>
            <a:r>
              <a:rPr lang="en-US" dirty="0"/>
              <a:t> L, </a:t>
            </a:r>
            <a:r>
              <a:rPr lang="en-US" dirty="0" err="1"/>
              <a:t>Betsch</a:t>
            </a:r>
            <a:r>
              <a:rPr lang="en-US" dirty="0"/>
              <a:t> C. Money is</a:t>
            </a:r>
            <a:br>
              <a:rPr lang="en-US" dirty="0"/>
            </a:br>
            <a:r>
              <a:rPr lang="en-US" dirty="0"/>
              <a:t>not everything: experimental evidence that payments do not</a:t>
            </a:r>
            <a:br>
              <a:rPr lang="en-US" dirty="0"/>
            </a:br>
            <a:r>
              <a:rPr lang="en-US" dirty="0"/>
              <a:t>increase willingness to be vaccinated against COVID-19.</a:t>
            </a:r>
            <a:br>
              <a:rPr lang="en-US" dirty="0"/>
            </a:br>
            <a:r>
              <a:rPr lang="en-US" i="1" dirty="0"/>
              <a:t>J Med Ethics </a:t>
            </a:r>
            <a:r>
              <a:rPr lang="en-US" dirty="0"/>
              <a:t>2021; published online Feb 18. https://doi.org/10.1136/</a:t>
            </a:r>
            <a:br>
              <a:rPr lang="en-US" dirty="0"/>
            </a:br>
            <a:r>
              <a:rPr lang="en-US" dirty="0"/>
              <a:t>medethics-2020–107122.</a:t>
            </a:r>
            <a:br>
              <a:rPr lang="en-US" dirty="0"/>
            </a:br>
            <a:r>
              <a:rPr lang="en-US" dirty="0"/>
              <a:t>4 </a:t>
            </a:r>
            <a:r>
              <a:rPr lang="en-US" dirty="0" err="1"/>
              <a:t>Schwarzinger</a:t>
            </a:r>
            <a:r>
              <a:rPr lang="en-US" dirty="0"/>
              <a:t> M, Watson V, </a:t>
            </a:r>
            <a:r>
              <a:rPr lang="en-US" dirty="0" err="1"/>
              <a:t>Arwidson</a:t>
            </a:r>
            <a:r>
              <a:rPr lang="en-US" dirty="0"/>
              <a:t> P, </a:t>
            </a:r>
            <a:r>
              <a:rPr lang="en-US" dirty="0" err="1"/>
              <a:t>Alla</a:t>
            </a:r>
            <a:r>
              <a:rPr lang="en-US" dirty="0"/>
              <a:t> F, </a:t>
            </a:r>
            <a:r>
              <a:rPr lang="en-US" dirty="0" err="1"/>
              <a:t>Luchini</a:t>
            </a:r>
            <a:r>
              <a:rPr lang="en-US" dirty="0"/>
              <a:t> S.</a:t>
            </a:r>
            <a:br>
              <a:rPr lang="en-US" dirty="0"/>
            </a:br>
            <a:r>
              <a:rPr lang="en-US" dirty="0"/>
              <a:t>COVID-19 vaccine hesitancy in a representative working-age</a:t>
            </a:r>
            <a:br>
              <a:rPr lang="en-US" dirty="0"/>
            </a:br>
            <a:r>
              <a:rPr lang="en-US" dirty="0"/>
              <a:t>population in France: a survey experiment based on vaccine</a:t>
            </a:r>
            <a:br>
              <a:rPr lang="en-US" dirty="0"/>
            </a:br>
            <a:r>
              <a:rPr lang="en-US" dirty="0"/>
              <a:t>characteristics. </a:t>
            </a:r>
            <a:r>
              <a:rPr lang="en-US" i="1" dirty="0"/>
              <a:t>Lancet Public Health </a:t>
            </a:r>
            <a:r>
              <a:rPr lang="en-US" dirty="0"/>
              <a:t>2021; published online Feb 5.</a:t>
            </a:r>
            <a:br>
              <a:rPr lang="en-US" dirty="0"/>
            </a:br>
            <a:r>
              <a:rPr lang="en-US" dirty="0"/>
              <a:t>https://doi.org/10.1016/S2468–2667(21)00012–8.</a:t>
            </a:r>
            <a:br>
              <a:rPr lang="en-US" dirty="0"/>
            </a:br>
            <a:r>
              <a:rPr lang="en-US" b="1" dirty="0"/>
              <a:t>Articles</a:t>
            </a:r>
            <a:br>
              <a:rPr lang="en-US" b="1" dirty="0"/>
            </a:br>
            <a:r>
              <a:rPr lang="en-US" b="1" dirty="0"/>
              <a:t>12 </a:t>
            </a:r>
            <a:r>
              <a:rPr lang="en-US" dirty="0"/>
              <a:t>www.thelancet.com/public-health </a:t>
            </a:r>
            <a:r>
              <a:rPr lang="en-US" b="1" dirty="0"/>
              <a:t>Published online May 12, 2021 https://doi.org/10.1016/S2468-2667(21)00096-7</a:t>
            </a:r>
            <a:br>
              <a:rPr lang="en-US" b="1" dirty="0"/>
            </a:br>
            <a:r>
              <a:rPr lang="en-US" dirty="0"/>
              <a:t>5 Loomba S, de </a:t>
            </a:r>
            <a:r>
              <a:rPr lang="en-US" dirty="0" err="1"/>
              <a:t>Figueiredo</a:t>
            </a:r>
            <a:r>
              <a:rPr lang="en-US" dirty="0"/>
              <a:t> A, </a:t>
            </a:r>
            <a:r>
              <a:rPr lang="en-US" dirty="0" err="1"/>
              <a:t>Piatek</a:t>
            </a:r>
            <a:r>
              <a:rPr lang="en-US" dirty="0"/>
              <a:t> SJ, de </a:t>
            </a:r>
            <a:r>
              <a:rPr lang="en-US" dirty="0" err="1"/>
              <a:t>Graaf</a:t>
            </a:r>
            <a:r>
              <a:rPr lang="en-US" dirty="0"/>
              <a:t> K, Larson HJ.</a:t>
            </a:r>
            <a:br>
              <a:rPr lang="en-US" dirty="0"/>
            </a:br>
            <a:r>
              <a:rPr lang="en-US" dirty="0"/>
              <a:t>Measuring the impact of COVID-19 vaccine misinformation on</a:t>
            </a:r>
            <a:br>
              <a:rPr lang="en-US" dirty="0"/>
            </a:br>
            <a:r>
              <a:rPr lang="en-US" dirty="0"/>
              <a:t>vaccination intent in the UK and USA. </a:t>
            </a:r>
            <a:r>
              <a:rPr lang="en-US" i="1" dirty="0"/>
              <a:t>Nat Hum </a:t>
            </a:r>
            <a:r>
              <a:rPr lang="en-US" i="1" dirty="0" err="1"/>
              <a:t>Behav</a:t>
            </a:r>
            <a:r>
              <a:rPr lang="en-US" i="1" dirty="0"/>
              <a:t> </a:t>
            </a:r>
            <a:r>
              <a:rPr lang="en-US" dirty="0"/>
              <a:t>2021;</a:t>
            </a:r>
            <a:br>
              <a:rPr lang="en-US" dirty="0"/>
            </a:br>
            <a:r>
              <a:rPr lang="en-US" b="1" dirty="0"/>
              <a:t>5: </a:t>
            </a:r>
            <a:r>
              <a:rPr lang="en-US" dirty="0"/>
              <a:t>337–48.</a:t>
            </a:r>
            <a:br>
              <a:rPr lang="en-US" dirty="0"/>
            </a:br>
            <a:r>
              <a:rPr lang="en-US" dirty="0"/>
              <a:t>6 UK Government. Vaccinations. Coronavirus (COVID-19) in the UK.</a:t>
            </a:r>
            <a:br>
              <a:rPr lang="en-US" dirty="0"/>
            </a:br>
            <a:r>
              <a:rPr lang="en-US" dirty="0"/>
              <a:t>https://coronavirus.data.gov.uk/details/vaccinations (accessed</a:t>
            </a:r>
            <a:br>
              <a:rPr lang="en-US" dirty="0"/>
            </a:br>
            <a:r>
              <a:rPr lang="en-US" dirty="0"/>
              <a:t>April 6, 2021).</a:t>
            </a:r>
            <a:br>
              <a:rPr lang="en-US" dirty="0"/>
            </a:br>
            <a:r>
              <a:rPr lang="en-US" dirty="0"/>
              <a:t>7 UK National Health Service. Coronavirus (COVID-19) vaccine.</a:t>
            </a:r>
            <a:br>
              <a:rPr lang="en-US" dirty="0"/>
            </a:br>
            <a:r>
              <a:rPr lang="en-US" dirty="0"/>
              <a:t>https://www.nhs.uk/conditions/coronavirus-covid-19/coronavirusvaccination/coronavirus-vaccine (accessed Jan 4, 2021).</a:t>
            </a:r>
            <a:br>
              <a:rPr lang="en-US" dirty="0"/>
            </a:br>
            <a:r>
              <a:rPr lang="en-US" dirty="0"/>
              <a:t>8 Saris WE, </a:t>
            </a:r>
            <a:r>
              <a:rPr lang="en-US" dirty="0" err="1"/>
              <a:t>Krosnick</a:t>
            </a:r>
            <a:r>
              <a:rPr lang="en-US" dirty="0"/>
              <a:t> JA, Revilla M, Shae EM. Comparing questions</a:t>
            </a:r>
            <a:br>
              <a:rPr lang="en-US" dirty="0"/>
            </a:br>
            <a:r>
              <a:rPr lang="en-US" dirty="0"/>
              <a:t>with agree/disagree response options to questions with </a:t>
            </a:r>
            <a:r>
              <a:rPr lang="en-US" dirty="0" err="1"/>
              <a:t>itemspecific</a:t>
            </a:r>
            <a:r>
              <a:rPr lang="en-US" dirty="0"/>
              <a:t> response options. </a:t>
            </a:r>
            <a:r>
              <a:rPr lang="en-US" i="1" dirty="0" err="1"/>
              <a:t>Surv</a:t>
            </a:r>
            <a:r>
              <a:rPr lang="en-US" i="1" dirty="0"/>
              <a:t> Res Methods </a:t>
            </a:r>
            <a:r>
              <a:rPr lang="en-US" dirty="0"/>
              <a:t>2010; </a:t>
            </a:r>
            <a:r>
              <a:rPr lang="en-US" b="1" dirty="0"/>
              <a:t>4: </a:t>
            </a:r>
            <a:r>
              <a:rPr lang="en-US" dirty="0"/>
              <a:t>61–79.</a:t>
            </a:r>
            <a:br>
              <a:rPr lang="en-US" dirty="0"/>
            </a:br>
            <a:r>
              <a:rPr lang="en-US" dirty="0"/>
              <a:t>9 Shapiro GK, Tatar O, </a:t>
            </a:r>
            <a:r>
              <a:rPr lang="en-US" dirty="0" err="1"/>
              <a:t>Dube</a:t>
            </a:r>
            <a:r>
              <a:rPr lang="en-US" dirty="0"/>
              <a:t> E, et al. The vaccine hesitancy scale:</a:t>
            </a:r>
            <a:br>
              <a:rPr lang="en-US" dirty="0"/>
            </a:br>
            <a:r>
              <a:rPr lang="en-US" dirty="0"/>
              <a:t>Psychometric properties and validation. </a:t>
            </a:r>
            <a:r>
              <a:rPr lang="en-US" i="1" dirty="0"/>
              <a:t>Vaccine </a:t>
            </a:r>
            <a:r>
              <a:rPr lang="en-US" dirty="0"/>
              <a:t>2018; </a:t>
            </a:r>
            <a:r>
              <a:rPr lang="en-US" b="1" dirty="0"/>
              <a:t>36: </a:t>
            </a:r>
            <a:r>
              <a:rPr lang="en-US" dirty="0"/>
              <a:t>660–67.</a:t>
            </a:r>
            <a:br>
              <a:rPr lang="en-US" dirty="0"/>
            </a:br>
            <a:r>
              <a:rPr lang="en-US" dirty="0"/>
              <a:t>10 </a:t>
            </a:r>
            <a:r>
              <a:rPr lang="en-US" dirty="0" err="1"/>
              <a:t>Zingg</a:t>
            </a:r>
            <a:r>
              <a:rPr lang="en-US" dirty="0"/>
              <a:t> A, </a:t>
            </a:r>
            <a:r>
              <a:rPr lang="en-US" dirty="0" err="1"/>
              <a:t>Siegrist</a:t>
            </a:r>
            <a:r>
              <a:rPr lang="en-US" dirty="0"/>
              <a:t> M. Measuring people’s knowledge about</a:t>
            </a:r>
            <a:br>
              <a:rPr lang="en-US" dirty="0"/>
            </a:br>
            <a:r>
              <a:rPr lang="en-US" dirty="0"/>
              <a:t>vaccination: developing a one-dimensional scale. </a:t>
            </a:r>
            <a:r>
              <a:rPr lang="en-US" i="1" dirty="0"/>
              <a:t>Vaccine </a:t>
            </a:r>
            <a:r>
              <a:rPr lang="en-US" dirty="0"/>
              <a:t>2012;</a:t>
            </a:r>
            <a:br>
              <a:rPr lang="en-US" dirty="0"/>
            </a:br>
            <a:r>
              <a:rPr lang="en-US" b="1" dirty="0"/>
              <a:t>30: </a:t>
            </a:r>
            <a:r>
              <a:rPr lang="en-US" dirty="0"/>
              <a:t>3771–77.</a:t>
            </a:r>
            <a:br>
              <a:rPr lang="en-US" dirty="0"/>
            </a:br>
            <a:r>
              <a:rPr lang="en-US" dirty="0"/>
              <a:t>11 Shapiro GK, Holding A, Perez S, </a:t>
            </a:r>
            <a:r>
              <a:rPr lang="en-US" dirty="0" err="1"/>
              <a:t>Amsel</a:t>
            </a:r>
            <a:r>
              <a:rPr lang="en-US" dirty="0"/>
              <a:t> R, </a:t>
            </a:r>
            <a:r>
              <a:rPr lang="en-US" dirty="0" err="1"/>
              <a:t>Rosberger</a:t>
            </a:r>
            <a:r>
              <a:rPr lang="en-US" dirty="0"/>
              <a:t> Z. Validation</a:t>
            </a:r>
            <a:br>
              <a:rPr lang="en-US" dirty="0"/>
            </a:br>
            <a:r>
              <a:rPr lang="en-US" dirty="0"/>
              <a:t>of the vaccine conspiracy beliefs scale. </a:t>
            </a:r>
            <a:r>
              <a:rPr lang="en-US" i="1" dirty="0"/>
              <a:t>Papillomavirus Res </a:t>
            </a:r>
            <a:r>
              <a:rPr lang="en-US" dirty="0"/>
              <a:t>2016;</a:t>
            </a:r>
            <a:br>
              <a:rPr lang="en-US" dirty="0"/>
            </a:br>
            <a:r>
              <a:rPr lang="en-US" b="1" dirty="0"/>
              <a:t>2: </a:t>
            </a:r>
            <a:r>
              <a:rPr lang="en-US" dirty="0"/>
              <a:t>167–72.</a:t>
            </a:r>
            <a:br>
              <a:rPr lang="en-US" dirty="0"/>
            </a:br>
            <a:r>
              <a:rPr lang="en-US" dirty="0"/>
              <a:t>12 </a:t>
            </a:r>
            <a:r>
              <a:rPr lang="en-US" dirty="0" err="1"/>
              <a:t>Benjamini</a:t>
            </a:r>
            <a:r>
              <a:rPr lang="en-US" dirty="0"/>
              <a:t> Y, Hochberg Y. Controlling the false discovery rate:</a:t>
            </a:r>
            <a:br>
              <a:rPr lang="en-US" dirty="0"/>
            </a:br>
            <a:r>
              <a:rPr lang="en-US" dirty="0"/>
              <a:t>a practical and powerful approach to multiple testing. </a:t>
            </a:r>
            <a:r>
              <a:rPr lang="en-US" i="1" dirty="0"/>
              <a:t>J R Stat </a:t>
            </a:r>
            <a:r>
              <a:rPr lang="en-US" i="1" dirty="0" err="1"/>
              <a:t>Soc</a:t>
            </a:r>
            <a:r>
              <a:rPr lang="en-US" i="1" dirty="0"/>
              <a:t> B</a:t>
            </a:r>
            <a:br>
              <a:rPr lang="en-US" i="1" dirty="0"/>
            </a:br>
            <a:r>
              <a:rPr lang="en-US" dirty="0"/>
              <a:t>1995; </a:t>
            </a:r>
            <a:r>
              <a:rPr lang="en-US" b="1" dirty="0"/>
              <a:t>57: </a:t>
            </a:r>
            <a:r>
              <a:rPr lang="en-US" dirty="0"/>
              <a:t>289–300.</a:t>
            </a:r>
            <a:br>
              <a:rPr lang="en-US" dirty="0"/>
            </a:br>
            <a:r>
              <a:rPr lang="en-US" dirty="0"/>
              <a:t>13 Schafer JL. Multiple imputation: a primer. </a:t>
            </a:r>
            <a:r>
              <a:rPr lang="en-US" i="1" dirty="0"/>
              <a:t>Stat Methods Med Res</a:t>
            </a:r>
            <a:br>
              <a:rPr lang="en-US" i="1" dirty="0"/>
            </a:br>
            <a:r>
              <a:rPr lang="en-US" dirty="0"/>
              <a:t>1999; </a:t>
            </a:r>
            <a:r>
              <a:rPr lang="en-US" b="1" dirty="0"/>
              <a:t>8: </a:t>
            </a:r>
            <a:r>
              <a:rPr lang="en-US" dirty="0"/>
              <a:t>3–15.</a:t>
            </a:r>
            <a:br>
              <a:rPr lang="en-US" dirty="0"/>
            </a:br>
            <a:r>
              <a:rPr lang="en-US" dirty="0"/>
              <a:t>14 Rubin DB. Multiple imputation for nonresponse in surveys.</a:t>
            </a:r>
            <a:br>
              <a:rPr lang="en-US" dirty="0"/>
            </a:br>
            <a:r>
              <a:rPr lang="en-US" dirty="0"/>
              <a:t>New York, NY: J Wiley &amp; Sons, 1987.</a:t>
            </a:r>
            <a:br>
              <a:rPr lang="en-US" dirty="0"/>
            </a:br>
            <a:r>
              <a:rPr lang="en-US" dirty="0"/>
              <a:t>15 Mackinnon DP, Lockwood CM, Williams J. Confidence limits for</a:t>
            </a:r>
            <a:br>
              <a:rPr lang="en-US" dirty="0"/>
            </a:br>
            <a:r>
              <a:rPr lang="en-US" dirty="0"/>
              <a:t>the indirect effect: distribution of the product and resampling</a:t>
            </a:r>
            <a:br>
              <a:rPr lang="en-US" dirty="0"/>
            </a:br>
            <a:r>
              <a:rPr lang="en-US" dirty="0"/>
              <a:t>methods. </a:t>
            </a:r>
            <a:r>
              <a:rPr lang="en-US" i="1" dirty="0"/>
              <a:t>Multivariate </a:t>
            </a:r>
            <a:r>
              <a:rPr lang="en-US" i="1" dirty="0" err="1"/>
              <a:t>Behav</a:t>
            </a:r>
            <a:r>
              <a:rPr lang="en-US" i="1" dirty="0"/>
              <a:t> Res </a:t>
            </a:r>
            <a:r>
              <a:rPr lang="en-US" dirty="0"/>
              <a:t>2004; </a:t>
            </a:r>
            <a:r>
              <a:rPr lang="en-US" b="1" dirty="0"/>
              <a:t>39: </a:t>
            </a:r>
            <a:r>
              <a:rPr lang="en-US" dirty="0"/>
              <a:t>99–128.</a:t>
            </a:r>
            <a:br>
              <a:rPr lang="en-US" dirty="0"/>
            </a:br>
            <a:r>
              <a:rPr lang="en-US" dirty="0"/>
              <a:t>16 Arce JSS, </a:t>
            </a:r>
            <a:r>
              <a:rPr lang="en-US" dirty="0" err="1"/>
              <a:t>Wareen</a:t>
            </a:r>
            <a:r>
              <a:rPr lang="en-US" dirty="0"/>
              <a:t> SS, </a:t>
            </a:r>
            <a:r>
              <a:rPr lang="en-US" dirty="0" err="1"/>
              <a:t>Meriggi</a:t>
            </a:r>
            <a:r>
              <a:rPr lang="en-US" dirty="0"/>
              <a:t> NF, et al. COVID-19 vaccine</a:t>
            </a:r>
            <a:br>
              <a:rPr lang="en-US" dirty="0"/>
            </a:br>
            <a:r>
              <a:rPr lang="en-US" dirty="0"/>
              <a:t>acceptance and hesitancy in low and middle income countries, and</a:t>
            </a:r>
            <a:br>
              <a:rPr lang="en-US" dirty="0"/>
            </a:br>
            <a:r>
              <a:rPr lang="en-US" dirty="0"/>
              <a:t>implications for messaging. </a:t>
            </a:r>
            <a:r>
              <a:rPr lang="en-US" i="1" dirty="0" err="1"/>
              <a:t>medRxiv</a:t>
            </a:r>
            <a:r>
              <a:rPr lang="en-US" i="1" dirty="0"/>
              <a:t> </a:t>
            </a:r>
            <a:r>
              <a:rPr lang="en-US" dirty="0"/>
              <a:t>2021; published online</a:t>
            </a:r>
            <a:br>
              <a:rPr lang="en-US" dirty="0"/>
            </a:br>
            <a:r>
              <a:rPr lang="en-US" dirty="0"/>
              <a:t>March 13. https://doi.org/10.1101/2021.03.11.21253419 (preprint).</a:t>
            </a:r>
            <a:br>
              <a:rPr lang="en-US" dirty="0"/>
            </a:br>
            <a:r>
              <a:rPr lang="en-US" dirty="0"/>
              <a:t>17 Chadwick A, Kaiser J, </a:t>
            </a:r>
            <a:r>
              <a:rPr lang="en-US" dirty="0" err="1"/>
              <a:t>Vaccari</a:t>
            </a:r>
            <a:r>
              <a:rPr lang="en-US" dirty="0"/>
              <a:t> C, et al. Online social endorsement</a:t>
            </a:r>
            <a:br>
              <a:rPr lang="en-US" dirty="0"/>
            </a:br>
            <a:r>
              <a:rPr lang="en-US" dirty="0"/>
              <a:t>and Covid-19 vaccine hesitancy in the UK. </a:t>
            </a:r>
            <a:r>
              <a:rPr lang="en-US" i="1" dirty="0" err="1"/>
              <a:t>Soc</a:t>
            </a:r>
            <a:r>
              <a:rPr lang="en-US" i="1" dirty="0"/>
              <a:t> Media </a:t>
            </a:r>
            <a:r>
              <a:rPr lang="en-US" i="1" dirty="0" err="1"/>
              <a:t>Soc</a:t>
            </a:r>
            <a:r>
              <a:rPr lang="en-US" i="1" dirty="0"/>
              <a:t> </a:t>
            </a:r>
            <a:r>
              <a:rPr lang="en-US" dirty="0"/>
              <a:t>2021;</a:t>
            </a:r>
            <a:br>
              <a:rPr lang="en-US" dirty="0"/>
            </a:br>
            <a:r>
              <a:rPr lang="en-US" b="1" dirty="0"/>
              <a:t>7: </a:t>
            </a:r>
            <a:r>
              <a:rPr lang="en-US" dirty="0"/>
              <a:t>20563051211008817 </a:t>
            </a:r>
            <a:br>
              <a:rPr lang="en-US" dirty="0"/>
            </a:br>
            <a:endParaRPr lang="en-US" dirty="0"/>
          </a:p>
        </p:txBody>
      </p:sp>
    </p:spTree>
    <p:extLst>
      <p:ext uri="{BB962C8B-B14F-4D97-AF65-F5344CB8AC3E}">
        <p14:creationId xmlns:p14="http://schemas.microsoft.com/office/powerpoint/2010/main" val="1863443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References</a:t>
            </a:r>
            <a:br>
              <a:rPr lang="en-US" b="1" dirty="0"/>
            </a:br>
            <a:endParaRPr lang="en-US" dirty="0"/>
          </a:p>
        </p:txBody>
      </p:sp>
      <p:sp>
        <p:nvSpPr>
          <p:cNvPr id="5" name="Content Placeholder 4"/>
          <p:cNvSpPr>
            <a:spLocks noGrp="1"/>
          </p:cNvSpPr>
          <p:nvPr>
            <p:ph sz="half" idx="1"/>
          </p:nvPr>
        </p:nvSpPr>
        <p:spPr>
          <a:xfrm>
            <a:off x="442648" y="1798539"/>
            <a:ext cx="5422390" cy="5059462"/>
          </a:xfrm>
        </p:spPr>
        <p:txBody>
          <a:bodyPr>
            <a:normAutofit fontScale="70000" lnSpcReduction="20000"/>
          </a:bodyPr>
          <a:lstStyle/>
          <a:p>
            <a:r>
              <a:rPr lang="en-US" dirty="0"/>
              <a:t/>
            </a:r>
            <a:br>
              <a:rPr lang="en-US" dirty="0"/>
            </a:br>
            <a:endParaRPr lang="en-US" dirty="0"/>
          </a:p>
        </p:txBody>
      </p:sp>
      <p:sp>
        <p:nvSpPr>
          <p:cNvPr id="6" name="Content Placeholder 5"/>
          <p:cNvSpPr>
            <a:spLocks noGrp="1"/>
          </p:cNvSpPr>
          <p:nvPr>
            <p:ph sz="half" idx="2"/>
          </p:nvPr>
        </p:nvSpPr>
        <p:spPr>
          <a:xfrm>
            <a:off x="161689" y="2019301"/>
            <a:ext cx="11449119" cy="4784022"/>
          </a:xfrm>
        </p:spPr>
        <p:txBody>
          <a:bodyPr>
            <a:normAutofit fontScale="70000" lnSpcReduction="20000"/>
          </a:bodyPr>
          <a:lstStyle/>
          <a:p>
            <a:r>
              <a:rPr lang="en-US" dirty="0" smtClean="0"/>
              <a:t>1 </a:t>
            </a:r>
            <a:r>
              <a:rPr lang="en-US" dirty="0"/>
              <a:t>Freeman D, </a:t>
            </a:r>
            <a:r>
              <a:rPr lang="en-US" dirty="0" err="1"/>
              <a:t>Loe</a:t>
            </a:r>
            <a:r>
              <a:rPr lang="en-US" dirty="0"/>
              <a:t> BS, Chadwick A, et al. COVID-19 vaccine</a:t>
            </a:r>
            <a:br>
              <a:rPr lang="en-US" dirty="0"/>
            </a:br>
            <a:r>
              <a:rPr lang="en-US" dirty="0"/>
              <a:t>hesitancy in the UK: the Oxford coronavirus explanations,</a:t>
            </a:r>
            <a:br>
              <a:rPr lang="en-US" dirty="0"/>
            </a:br>
            <a:r>
              <a:rPr lang="en-US" dirty="0"/>
              <a:t>attitudes, and narratives survey (Oceans) II. </a:t>
            </a:r>
            <a:r>
              <a:rPr lang="en-US" i="1" dirty="0" err="1"/>
              <a:t>Psychol</a:t>
            </a:r>
            <a:r>
              <a:rPr lang="en-US" i="1" dirty="0"/>
              <a:t> Med </a:t>
            </a:r>
            <a:r>
              <a:rPr lang="en-US" dirty="0"/>
              <a:t>2020;</a:t>
            </a:r>
            <a:br>
              <a:rPr lang="en-US" dirty="0"/>
            </a:br>
            <a:r>
              <a:rPr lang="en-US" dirty="0"/>
              <a:t>published online Dec 11. https://doi.org/10.1017/</a:t>
            </a:r>
            <a:br>
              <a:rPr lang="en-US" dirty="0"/>
            </a:br>
            <a:r>
              <a:rPr lang="en-US" dirty="0"/>
              <a:t>S0033291720005188.</a:t>
            </a:r>
            <a:br>
              <a:rPr lang="en-US" dirty="0"/>
            </a:br>
            <a:r>
              <a:rPr lang="en-US" dirty="0"/>
              <a:t>2 Palm R, </a:t>
            </a:r>
            <a:r>
              <a:rPr lang="en-US" dirty="0" err="1"/>
              <a:t>Bolsen</a:t>
            </a:r>
            <a:r>
              <a:rPr lang="en-US" dirty="0"/>
              <a:t> T, Kingsland J. The effects of frames of COVID-19</a:t>
            </a:r>
            <a:br>
              <a:rPr lang="en-US" dirty="0"/>
            </a:br>
            <a:r>
              <a:rPr lang="en-US" dirty="0"/>
              <a:t>vaccine hesitancy. </a:t>
            </a:r>
            <a:r>
              <a:rPr lang="en-US" i="1" dirty="0" err="1"/>
              <a:t>medRxiv</a:t>
            </a:r>
            <a:r>
              <a:rPr lang="en-US" i="1" dirty="0"/>
              <a:t> </a:t>
            </a:r>
            <a:r>
              <a:rPr lang="en-US" dirty="0"/>
              <a:t>2021; published online Jan 6.</a:t>
            </a:r>
            <a:br>
              <a:rPr lang="en-US" dirty="0"/>
            </a:br>
            <a:r>
              <a:rPr lang="en-US" dirty="0"/>
              <a:t>https://doi.org/10.1101/2021.01.04.21249241 (preprint).</a:t>
            </a:r>
            <a:br>
              <a:rPr lang="en-US" dirty="0"/>
            </a:br>
            <a:r>
              <a:rPr lang="en-US" dirty="0"/>
              <a:t>3 </a:t>
            </a:r>
            <a:r>
              <a:rPr lang="en-US" dirty="0" err="1"/>
              <a:t>Sprengholz</a:t>
            </a:r>
            <a:r>
              <a:rPr lang="en-US" dirty="0"/>
              <a:t> P, </a:t>
            </a:r>
            <a:r>
              <a:rPr lang="en-US" dirty="0" err="1"/>
              <a:t>Eitze</a:t>
            </a:r>
            <a:r>
              <a:rPr lang="en-US" dirty="0"/>
              <a:t> S, </a:t>
            </a:r>
            <a:r>
              <a:rPr lang="en-US" dirty="0" err="1"/>
              <a:t>Felgendreff</a:t>
            </a:r>
            <a:r>
              <a:rPr lang="en-US" dirty="0"/>
              <a:t> L, </a:t>
            </a:r>
            <a:r>
              <a:rPr lang="en-US" dirty="0" err="1"/>
              <a:t>Korn</a:t>
            </a:r>
            <a:r>
              <a:rPr lang="en-US" dirty="0"/>
              <a:t> L, </a:t>
            </a:r>
            <a:r>
              <a:rPr lang="en-US" dirty="0" err="1"/>
              <a:t>Betsch</a:t>
            </a:r>
            <a:r>
              <a:rPr lang="en-US" dirty="0"/>
              <a:t> C. Money is</a:t>
            </a:r>
            <a:br>
              <a:rPr lang="en-US" dirty="0"/>
            </a:br>
            <a:r>
              <a:rPr lang="en-US" dirty="0"/>
              <a:t>not everything: experimental evidence that payments do not</a:t>
            </a:r>
            <a:br>
              <a:rPr lang="en-US" dirty="0"/>
            </a:br>
            <a:r>
              <a:rPr lang="en-US" dirty="0"/>
              <a:t>increase willingness to be vaccinated against COVID-19.</a:t>
            </a:r>
            <a:br>
              <a:rPr lang="en-US" dirty="0"/>
            </a:br>
            <a:r>
              <a:rPr lang="en-US" i="1" dirty="0"/>
              <a:t>J Med Ethics </a:t>
            </a:r>
            <a:r>
              <a:rPr lang="en-US" dirty="0"/>
              <a:t>2021; published online Feb 18. https://doi.org/10.1136/</a:t>
            </a:r>
            <a:br>
              <a:rPr lang="en-US" dirty="0"/>
            </a:br>
            <a:r>
              <a:rPr lang="en-US" dirty="0"/>
              <a:t>medethics-2020–107122.</a:t>
            </a:r>
            <a:br>
              <a:rPr lang="en-US" dirty="0"/>
            </a:br>
            <a:r>
              <a:rPr lang="en-US" dirty="0"/>
              <a:t>4 </a:t>
            </a:r>
            <a:r>
              <a:rPr lang="en-US" dirty="0" err="1"/>
              <a:t>Schwarzinger</a:t>
            </a:r>
            <a:r>
              <a:rPr lang="en-US" dirty="0"/>
              <a:t> M, Watson V, </a:t>
            </a:r>
            <a:r>
              <a:rPr lang="en-US" dirty="0" err="1"/>
              <a:t>Arwidson</a:t>
            </a:r>
            <a:r>
              <a:rPr lang="en-US" dirty="0"/>
              <a:t> P, </a:t>
            </a:r>
            <a:r>
              <a:rPr lang="en-US" dirty="0" err="1"/>
              <a:t>Alla</a:t>
            </a:r>
            <a:r>
              <a:rPr lang="en-US" dirty="0"/>
              <a:t> F, </a:t>
            </a:r>
            <a:r>
              <a:rPr lang="en-US" dirty="0" err="1"/>
              <a:t>Luchini</a:t>
            </a:r>
            <a:r>
              <a:rPr lang="en-US" dirty="0"/>
              <a:t> S.</a:t>
            </a:r>
            <a:br>
              <a:rPr lang="en-US" dirty="0"/>
            </a:br>
            <a:r>
              <a:rPr lang="en-US" dirty="0"/>
              <a:t>COVID-19 vaccine hesitancy in a representative working-age</a:t>
            </a:r>
            <a:br>
              <a:rPr lang="en-US" dirty="0"/>
            </a:br>
            <a:r>
              <a:rPr lang="en-US" dirty="0"/>
              <a:t>population in France: a survey experiment based on vaccine</a:t>
            </a:r>
            <a:br>
              <a:rPr lang="en-US" dirty="0"/>
            </a:br>
            <a:r>
              <a:rPr lang="en-US" dirty="0"/>
              <a:t>characteristics. </a:t>
            </a:r>
            <a:r>
              <a:rPr lang="en-US" i="1" dirty="0"/>
              <a:t>Lancet Public Health </a:t>
            </a:r>
            <a:r>
              <a:rPr lang="en-US" dirty="0"/>
              <a:t>2021; published online Feb 5.</a:t>
            </a:r>
            <a:br>
              <a:rPr lang="en-US" dirty="0"/>
            </a:br>
            <a:r>
              <a:rPr lang="en-US" dirty="0"/>
              <a:t>https://doi.org/10.1016/S2468–2667(21)00012–8.</a:t>
            </a:r>
            <a:br>
              <a:rPr lang="en-US" dirty="0"/>
            </a:br>
            <a:r>
              <a:rPr lang="en-US" b="1" dirty="0"/>
              <a:t>Articles</a:t>
            </a:r>
            <a:br>
              <a:rPr lang="en-US" b="1" dirty="0"/>
            </a:br>
            <a:r>
              <a:rPr lang="en-US" b="1" dirty="0"/>
              <a:t>12 </a:t>
            </a:r>
            <a:r>
              <a:rPr lang="en-US" dirty="0"/>
              <a:t>www.thelancet.com/public-health </a:t>
            </a:r>
            <a:r>
              <a:rPr lang="en-US" b="1" dirty="0"/>
              <a:t>Published online May 12, 2021 https://doi.org/10.1016/S2468-2667(21)00096-7</a:t>
            </a:r>
            <a:br>
              <a:rPr lang="en-US" b="1" dirty="0"/>
            </a:br>
            <a:r>
              <a:rPr lang="en-US" dirty="0"/>
              <a:t>5 Loomba S, de </a:t>
            </a:r>
            <a:r>
              <a:rPr lang="en-US" dirty="0" err="1"/>
              <a:t>Figueiredo</a:t>
            </a:r>
            <a:r>
              <a:rPr lang="en-US" dirty="0"/>
              <a:t> A, </a:t>
            </a:r>
            <a:r>
              <a:rPr lang="en-US" dirty="0" err="1"/>
              <a:t>Piatek</a:t>
            </a:r>
            <a:r>
              <a:rPr lang="en-US" dirty="0"/>
              <a:t> SJ, de </a:t>
            </a:r>
            <a:r>
              <a:rPr lang="en-US" dirty="0" err="1"/>
              <a:t>Graaf</a:t>
            </a:r>
            <a:r>
              <a:rPr lang="en-US" dirty="0"/>
              <a:t> K, Larson HJ.</a:t>
            </a:r>
            <a:br>
              <a:rPr lang="en-US" dirty="0"/>
            </a:br>
            <a:r>
              <a:rPr lang="en-US" dirty="0"/>
              <a:t>Measuring the impact of COVID-19 vaccine misinformation on</a:t>
            </a:r>
            <a:br>
              <a:rPr lang="en-US" dirty="0"/>
            </a:br>
            <a:r>
              <a:rPr lang="en-US" dirty="0"/>
              <a:t>vaccination intent in the UK and USA. </a:t>
            </a:r>
            <a:r>
              <a:rPr lang="en-US" i="1" dirty="0"/>
              <a:t>Nat Hum </a:t>
            </a:r>
            <a:r>
              <a:rPr lang="en-US" i="1" dirty="0" err="1"/>
              <a:t>Behav</a:t>
            </a:r>
            <a:r>
              <a:rPr lang="en-US" i="1" dirty="0"/>
              <a:t> </a:t>
            </a:r>
            <a:r>
              <a:rPr lang="en-US" dirty="0"/>
              <a:t>2021;</a:t>
            </a:r>
            <a:br>
              <a:rPr lang="en-US" dirty="0"/>
            </a:br>
            <a:r>
              <a:rPr lang="en-US" b="1" dirty="0"/>
              <a:t>5: </a:t>
            </a:r>
            <a:r>
              <a:rPr lang="en-US" dirty="0"/>
              <a:t>337–48.</a:t>
            </a:r>
            <a:br>
              <a:rPr lang="en-US" dirty="0"/>
            </a:br>
            <a:r>
              <a:rPr lang="en-US" dirty="0"/>
              <a:t>6 UK Government. Vaccinations. Coronavirus (COVID-19) in the UK.</a:t>
            </a:r>
            <a:br>
              <a:rPr lang="en-US" dirty="0"/>
            </a:br>
            <a:r>
              <a:rPr lang="en-US" dirty="0"/>
              <a:t>https://coronavirus.data.gov.uk/details/vaccinations (accessed</a:t>
            </a:r>
            <a:br>
              <a:rPr lang="en-US" dirty="0"/>
            </a:br>
            <a:r>
              <a:rPr lang="en-US" dirty="0"/>
              <a:t>April 6, 2021) </a:t>
            </a:r>
            <a:br>
              <a:rPr lang="en-US" dirty="0"/>
            </a:br>
            <a:endParaRPr lang="en-US" dirty="0"/>
          </a:p>
        </p:txBody>
      </p:sp>
    </p:spTree>
    <p:extLst>
      <p:ext uri="{BB962C8B-B14F-4D97-AF65-F5344CB8AC3E}">
        <p14:creationId xmlns:p14="http://schemas.microsoft.com/office/powerpoint/2010/main" val="15920642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marL="0" indent="0" algn="r" rtl="1">
              <a:buNone/>
            </a:pPr>
            <a:r>
              <a:rPr lang="fa-IR" sz="3600" b="1" dirty="0" smtClean="0"/>
              <a:t>           </a:t>
            </a:r>
          </a:p>
          <a:p>
            <a:pPr marL="0" indent="0" algn="r" rtl="1">
              <a:buNone/>
            </a:pPr>
            <a:r>
              <a:rPr lang="fa-IR" sz="3600" b="1" dirty="0"/>
              <a:t> </a:t>
            </a:r>
            <a:r>
              <a:rPr lang="fa-IR" sz="3600" b="1" dirty="0" smtClean="0"/>
              <a:t>                 </a:t>
            </a:r>
          </a:p>
          <a:p>
            <a:pPr marL="0" indent="0" algn="r" rtl="1">
              <a:buNone/>
            </a:pPr>
            <a:endParaRPr lang="fa-IR" sz="3600" b="1" dirty="0"/>
          </a:p>
          <a:p>
            <a:pPr marL="0" indent="0" algn="r" rtl="1">
              <a:buNone/>
            </a:pPr>
            <a:endParaRPr lang="fa-IR" sz="3600" b="1" dirty="0" smtClean="0"/>
          </a:p>
          <a:p>
            <a:pPr marL="0" indent="0" algn="r" rtl="1">
              <a:buNone/>
            </a:pPr>
            <a:endParaRPr lang="fa-IR" sz="3600" b="1" dirty="0" smtClean="0"/>
          </a:p>
          <a:p>
            <a:pPr marL="0" indent="0" algn="r" rtl="1">
              <a:buNone/>
            </a:pPr>
            <a:r>
              <a:rPr lang="fa-IR" sz="3600" b="1" dirty="0"/>
              <a:t> </a:t>
            </a:r>
            <a:r>
              <a:rPr lang="fa-IR" sz="3600" b="1" dirty="0" smtClean="0"/>
              <a:t>            </a:t>
            </a:r>
          </a:p>
          <a:p>
            <a:pPr marL="0" indent="0" algn="r" rtl="1">
              <a:buNone/>
            </a:pPr>
            <a:r>
              <a:rPr lang="fa-IR" sz="3600" b="1" dirty="0"/>
              <a:t> </a:t>
            </a:r>
            <a:r>
              <a:rPr lang="fa-IR" sz="3600" b="1" dirty="0" smtClean="0"/>
              <a:t>        </a:t>
            </a:r>
          </a:p>
          <a:p>
            <a:pPr marL="0" indent="0" algn="r" rtl="1">
              <a:buNone/>
            </a:pPr>
            <a:r>
              <a:rPr lang="fa-IR" sz="3600" b="1" dirty="0"/>
              <a:t> </a:t>
            </a:r>
            <a:r>
              <a:rPr lang="fa-IR" sz="3600" b="1" dirty="0" smtClean="0"/>
              <a:t>               با </a:t>
            </a:r>
            <a:r>
              <a:rPr lang="fa-IR" sz="3600" b="1" dirty="0"/>
              <a:t>تشکر از توجه شما</a:t>
            </a:r>
            <a:endParaRPr lang="en-US" sz="3600" b="1" dirty="0"/>
          </a:p>
          <a:p>
            <a:pPr marL="0" indent="0" algn="r" rtl="1">
              <a:buNone/>
            </a:pPr>
            <a:endParaRPr lang="en-US" sz="3600" b="1" dirty="0"/>
          </a:p>
        </p:txBody>
      </p:sp>
      <p:pic>
        <p:nvPicPr>
          <p:cNvPr id="5" name="Picture 4"/>
          <p:cNvPicPr>
            <a:picLocks noChangeAspect="1"/>
          </p:cNvPicPr>
          <p:nvPr/>
        </p:nvPicPr>
        <p:blipFill>
          <a:blip r:embed="rId2"/>
          <a:stretch>
            <a:fillRect/>
          </a:stretch>
        </p:blipFill>
        <p:spPr>
          <a:xfrm>
            <a:off x="346365" y="374073"/>
            <a:ext cx="4839998" cy="6483927"/>
          </a:xfrm>
          <a:prstGeom prst="rect">
            <a:avLst/>
          </a:prstGeom>
        </p:spPr>
      </p:pic>
    </p:spTree>
    <p:extLst>
      <p:ext uri="{BB962C8B-B14F-4D97-AF65-F5344CB8AC3E}">
        <p14:creationId xmlns:p14="http://schemas.microsoft.com/office/powerpoint/2010/main" val="16070347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192" y="1816100"/>
            <a:ext cx="11029615" cy="4889500"/>
          </a:xfrm>
        </p:spPr>
        <p:txBody>
          <a:bodyPr/>
          <a:lstStyle/>
          <a:p>
            <a:pPr marL="0" indent="0" algn="r" rtl="1">
              <a:buNone/>
            </a:pPr>
            <a:r>
              <a:rPr lang="en-US" b="1" i="1" dirty="0" err="1" smtClean="0"/>
              <a:t>Metods</a:t>
            </a:r>
            <a:r>
              <a:rPr lang="en-US" b="1" i="1" dirty="0" smtClean="0"/>
              <a:t>:</a:t>
            </a:r>
          </a:p>
          <a:p>
            <a:pPr marL="0" indent="0" algn="r" rtl="1">
              <a:buNone/>
            </a:pPr>
            <a:r>
              <a:rPr lang="fa-IR" dirty="0" smtClean="0"/>
              <a:t>موازی- گروهی</a:t>
            </a:r>
          </a:p>
          <a:p>
            <a:pPr marL="0" indent="0" algn="r" rtl="1">
              <a:buNone/>
            </a:pPr>
            <a:r>
              <a:rPr lang="fa-IR" dirty="0" smtClean="0"/>
              <a:t>15000بزرگسال </a:t>
            </a:r>
            <a:r>
              <a:rPr lang="fa-IR" dirty="0"/>
              <a:t>در </a:t>
            </a:r>
            <a:r>
              <a:rPr lang="fa-IR" dirty="0" smtClean="0"/>
              <a:t>بریتانیا</a:t>
            </a:r>
            <a:endParaRPr lang="en-US" dirty="0" smtClean="0"/>
          </a:p>
          <a:p>
            <a:pPr marL="0" indent="0" algn="r" rtl="1">
              <a:buNone/>
            </a:pPr>
            <a:r>
              <a:rPr lang="fa-IR" dirty="0" smtClean="0"/>
              <a:t> </a:t>
            </a:r>
            <a:r>
              <a:rPr lang="en-US" dirty="0" smtClean="0"/>
              <a:t>willing</a:t>
            </a:r>
            <a:r>
              <a:rPr lang="fa-IR" dirty="0" smtClean="0"/>
              <a:t>،</a:t>
            </a:r>
            <a:r>
              <a:rPr lang="en-US" dirty="0" smtClean="0"/>
              <a:t>doubtful</a:t>
            </a:r>
            <a:r>
              <a:rPr lang="fa-IR" dirty="0" smtClean="0"/>
              <a:t>،</a:t>
            </a:r>
            <a:r>
              <a:rPr lang="en-US" dirty="0" smtClean="0"/>
              <a:t> strongly </a:t>
            </a:r>
            <a:r>
              <a:rPr lang="en-US" dirty="0" err="1" smtClean="0"/>
              <a:t>hesitan</a:t>
            </a:r>
            <a:endParaRPr lang="en-US" dirty="0" smtClean="0"/>
          </a:p>
          <a:p>
            <a:pPr marL="0" indent="0" algn="r" rtl="1">
              <a:buNone/>
            </a:pPr>
            <a:r>
              <a:rPr lang="en-US" b="1" i="1" u="sng" dirty="0" smtClean="0"/>
              <a:t>Findings:</a:t>
            </a:r>
          </a:p>
          <a:p>
            <a:pPr marL="0" indent="0" algn="r" rtl="1">
              <a:buNone/>
            </a:pPr>
            <a:r>
              <a:rPr lang="fa-IR" dirty="0" smtClean="0"/>
              <a:t>نتیجه اولیه              تمایل </a:t>
            </a:r>
            <a:r>
              <a:rPr lang="fa-IR" dirty="0"/>
              <a:t>به واکسینه </a:t>
            </a:r>
            <a:r>
              <a:rPr lang="fa-IR" dirty="0" smtClean="0"/>
              <a:t>شدن</a:t>
            </a:r>
          </a:p>
          <a:p>
            <a:pPr marL="0" indent="0" algn="r" rtl="1">
              <a:buNone/>
            </a:pPr>
            <a:r>
              <a:rPr lang="en-US" dirty="0"/>
              <a:t/>
            </a:r>
            <a:br>
              <a:rPr lang="en-US" dirty="0"/>
            </a:br>
            <a:r>
              <a:rPr lang="en-US" dirty="0"/>
              <a:t>strongly </a:t>
            </a:r>
            <a:r>
              <a:rPr lang="en-US" dirty="0" err="1"/>
              <a:t>hesitan</a:t>
            </a:r>
            <a:r>
              <a:rPr lang="en-US" dirty="0"/>
              <a:t> </a:t>
            </a:r>
            <a:r>
              <a:rPr lang="fa-IR" dirty="0" smtClean="0"/>
              <a:t>: </a:t>
            </a:r>
          </a:p>
          <a:p>
            <a:pPr marL="0" indent="0" algn="r" rtl="1">
              <a:buNone/>
            </a:pPr>
            <a:r>
              <a:rPr lang="fa-IR" dirty="0" smtClean="0"/>
              <a:t>26.9                </a:t>
            </a:r>
            <a:r>
              <a:rPr lang="en-US" dirty="0" smtClean="0"/>
              <a:t> 16.9 </a:t>
            </a:r>
            <a:endParaRPr lang="fa-IR" dirty="0" smtClean="0"/>
          </a:p>
        </p:txBody>
      </p:sp>
      <p:sp>
        <p:nvSpPr>
          <p:cNvPr id="4" name="Title 3"/>
          <p:cNvSpPr>
            <a:spLocks noGrp="1"/>
          </p:cNvSpPr>
          <p:nvPr>
            <p:ph type="title"/>
          </p:nvPr>
        </p:nvSpPr>
        <p:spPr/>
        <p:txBody>
          <a:bodyPr/>
          <a:lstStyle/>
          <a:p>
            <a:r>
              <a:rPr lang="en-US" dirty="0"/>
              <a:t/>
            </a:r>
            <a:br>
              <a:rPr lang="en-US" dirty="0"/>
            </a:br>
            <a:endParaRPr lang="en-US" dirty="0"/>
          </a:p>
        </p:txBody>
      </p:sp>
      <p:sp>
        <p:nvSpPr>
          <p:cNvPr id="5" name="Left Arrow 4"/>
          <p:cNvSpPr/>
          <p:nvPr/>
        </p:nvSpPr>
        <p:spPr>
          <a:xfrm>
            <a:off x="9958509" y="4704195"/>
            <a:ext cx="651165" cy="9698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rved Down Arrow 6"/>
          <p:cNvSpPr/>
          <p:nvPr/>
        </p:nvSpPr>
        <p:spPr>
          <a:xfrm rot="11064741">
            <a:off x="10156904" y="5889063"/>
            <a:ext cx="758075" cy="38447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2314836370"/>
              </p:ext>
            </p:extLst>
          </p:nvPr>
        </p:nvGraphicFramePr>
        <p:xfrm>
          <a:off x="439422" y="3540510"/>
          <a:ext cx="6002938" cy="2521336"/>
        </p:xfrm>
        <a:graphic>
          <a:graphicData uri="http://schemas.openxmlformats.org/drawingml/2006/table">
            <a:tbl>
              <a:tblPr firstRow="1" bandRow="1">
                <a:tableStyleId>{5C22544A-7EE6-4342-B048-85BDC9FD1C3A}</a:tableStyleId>
              </a:tblPr>
              <a:tblGrid>
                <a:gridCol w="6002938">
                  <a:extLst>
                    <a:ext uri="{9D8B030D-6E8A-4147-A177-3AD203B41FA5}">
                      <a16:colId xmlns:a16="http://schemas.microsoft.com/office/drawing/2014/main" xmlns="" val="730563562"/>
                    </a:ext>
                  </a:extLst>
                </a:gridCol>
              </a:tblGrid>
              <a:tr h="2521336">
                <a:tc>
                  <a:txBody>
                    <a:bodyPr/>
                    <a:lstStyle/>
                    <a:p>
                      <a:pPr marL="0" marR="0" indent="0" algn="r" defTabSz="457200" rtl="1" eaLnBrk="1" fontAlgn="auto" latinLnBrk="0" hangingPunct="1">
                        <a:lnSpc>
                          <a:spcPct val="100000"/>
                        </a:lnSpc>
                        <a:spcBef>
                          <a:spcPts val="0"/>
                        </a:spcBef>
                        <a:spcAft>
                          <a:spcPts val="0"/>
                        </a:spcAft>
                        <a:buClrTx/>
                        <a:buSzTx/>
                        <a:buFontTx/>
                        <a:buNone/>
                        <a:tabLst/>
                        <a:defRPr/>
                      </a:pPr>
                      <a:r>
                        <a:rPr lang="fa-IR" sz="2800" dirty="0" smtClean="0"/>
                        <a:t>66.1          </a:t>
                      </a:r>
                      <a:r>
                        <a:rPr lang="en-US" sz="2800" dirty="0" smtClean="0"/>
                        <a:t>willing</a:t>
                      </a:r>
                      <a:r>
                        <a:rPr lang="fa-IR" sz="2800" dirty="0" smtClean="0"/>
                        <a:t> </a:t>
                      </a:r>
                    </a:p>
                    <a:p>
                      <a:pPr marL="0" marR="0" indent="0" algn="r" defTabSz="457200" rtl="1" eaLnBrk="1" fontAlgn="auto" latinLnBrk="0" hangingPunct="1">
                        <a:lnSpc>
                          <a:spcPct val="100000"/>
                        </a:lnSpc>
                        <a:spcBef>
                          <a:spcPts val="0"/>
                        </a:spcBef>
                        <a:spcAft>
                          <a:spcPts val="0"/>
                        </a:spcAft>
                        <a:buClrTx/>
                        <a:buSzTx/>
                        <a:buFontTx/>
                        <a:buNone/>
                        <a:tabLst/>
                        <a:defRPr/>
                      </a:pPr>
                      <a:endParaRPr lang="fa-IR" sz="2800" dirty="0" smtClean="0"/>
                    </a:p>
                    <a:p>
                      <a:pPr marL="0" marR="0" indent="0" algn="r" defTabSz="457200" rtl="1" eaLnBrk="1" fontAlgn="auto" latinLnBrk="0" hangingPunct="1">
                        <a:lnSpc>
                          <a:spcPct val="100000"/>
                        </a:lnSpc>
                        <a:spcBef>
                          <a:spcPts val="0"/>
                        </a:spcBef>
                        <a:spcAft>
                          <a:spcPts val="0"/>
                        </a:spcAft>
                        <a:buClrTx/>
                        <a:buSzTx/>
                        <a:buFontTx/>
                        <a:buNone/>
                        <a:tabLst/>
                        <a:defRPr/>
                      </a:pPr>
                      <a:r>
                        <a:rPr lang="fa-IR" sz="2800" dirty="0" smtClean="0"/>
                        <a:t> 15.6</a:t>
                      </a:r>
                      <a:r>
                        <a:rPr lang="fa-IR" sz="2800" baseline="0" dirty="0" smtClean="0"/>
                        <a:t>         </a:t>
                      </a:r>
                      <a:r>
                        <a:rPr lang="fa-IR" sz="2800" dirty="0" smtClean="0"/>
                        <a:t> </a:t>
                      </a:r>
                      <a:r>
                        <a:rPr lang="en-US" sz="2800" dirty="0" smtClean="0"/>
                        <a:t> doubtful</a:t>
                      </a:r>
                      <a:endParaRPr lang="fa-IR" sz="2800" dirty="0" smtClean="0"/>
                    </a:p>
                    <a:p>
                      <a:pPr marL="0" marR="0" indent="0" algn="r" defTabSz="457200" rtl="1" eaLnBrk="1" fontAlgn="auto" latinLnBrk="0" hangingPunct="1">
                        <a:lnSpc>
                          <a:spcPct val="100000"/>
                        </a:lnSpc>
                        <a:spcBef>
                          <a:spcPts val="0"/>
                        </a:spcBef>
                        <a:spcAft>
                          <a:spcPts val="0"/>
                        </a:spcAft>
                        <a:buClrTx/>
                        <a:buSzTx/>
                        <a:buFontTx/>
                        <a:buNone/>
                        <a:tabLst/>
                        <a:defRPr/>
                      </a:pPr>
                      <a:endParaRPr lang="fa-IR" sz="2800" dirty="0" smtClean="0"/>
                    </a:p>
                    <a:p>
                      <a:pPr marL="0" marR="0" indent="0" algn="r" defTabSz="457200" rtl="1" eaLnBrk="1" fontAlgn="auto" latinLnBrk="0" hangingPunct="1">
                        <a:lnSpc>
                          <a:spcPct val="100000"/>
                        </a:lnSpc>
                        <a:spcBef>
                          <a:spcPts val="0"/>
                        </a:spcBef>
                        <a:spcAft>
                          <a:spcPts val="0"/>
                        </a:spcAft>
                        <a:buClrTx/>
                        <a:buSzTx/>
                        <a:buFontTx/>
                        <a:buNone/>
                        <a:tabLst/>
                        <a:defRPr/>
                      </a:pPr>
                      <a:r>
                        <a:rPr lang="fa-IR" sz="2800" dirty="0" smtClean="0"/>
                        <a:t>18.4</a:t>
                      </a:r>
                      <a:r>
                        <a:rPr lang="fa-IR" sz="2800" baseline="0" dirty="0" smtClean="0"/>
                        <a:t>         </a:t>
                      </a:r>
                      <a:r>
                        <a:rPr lang="fa-IR" sz="2800" dirty="0" smtClean="0"/>
                        <a:t> </a:t>
                      </a:r>
                      <a:r>
                        <a:rPr lang="en-US" sz="2800" dirty="0" smtClean="0"/>
                        <a:t>strongly </a:t>
                      </a:r>
                      <a:r>
                        <a:rPr lang="en-US" sz="2800" dirty="0" err="1" smtClean="0"/>
                        <a:t>hesitan</a:t>
                      </a:r>
                      <a:endParaRPr lang="en-US" sz="2800" dirty="0"/>
                    </a:p>
                  </a:txBody>
                  <a:tcPr/>
                </a:tc>
                <a:extLst>
                  <a:ext uri="{0D108BD9-81ED-4DB2-BD59-A6C34878D82A}">
                    <a16:rowId xmlns:a16="http://schemas.microsoft.com/office/drawing/2014/main" xmlns="" val="3535873751"/>
                  </a:ext>
                </a:extLst>
              </a:tr>
            </a:tbl>
          </a:graphicData>
        </a:graphic>
      </p:graphicFrame>
      <p:graphicFrame>
        <p:nvGraphicFramePr>
          <p:cNvPr id="10" name="Table 9"/>
          <p:cNvGraphicFramePr>
            <a:graphicFrameLocks noGrp="1"/>
          </p:cNvGraphicFramePr>
          <p:nvPr/>
        </p:nvGraphicFramePr>
        <p:xfrm>
          <a:off x="2032000" y="719666"/>
          <a:ext cx="8128000" cy="37084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xmlns="" val="353164422"/>
                    </a:ext>
                  </a:extLst>
                </a:gridCol>
              </a:tblGrid>
              <a:tr h="370840">
                <a:tc>
                  <a:txBody>
                    <a:bodyPr/>
                    <a:lstStyle/>
                    <a:p>
                      <a:endParaRPr lang="en-US" dirty="0"/>
                    </a:p>
                  </a:txBody>
                  <a:tcPr/>
                </a:tc>
                <a:extLst>
                  <a:ext uri="{0D108BD9-81ED-4DB2-BD59-A6C34878D82A}">
                    <a16:rowId xmlns:a16="http://schemas.microsoft.com/office/drawing/2014/main" xmlns="" val="3864015957"/>
                  </a:ext>
                </a:extLst>
              </a:tr>
            </a:tbl>
          </a:graphicData>
        </a:graphic>
      </p:graphicFrame>
      <p:sp>
        <p:nvSpPr>
          <p:cNvPr id="11" name="Left Arrow 10"/>
          <p:cNvSpPr/>
          <p:nvPr/>
        </p:nvSpPr>
        <p:spPr>
          <a:xfrm>
            <a:off x="4752108" y="3794330"/>
            <a:ext cx="775854" cy="152400"/>
          </a:xfrm>
          <a:prstGeom prst="leftArrow">
            <a:avLst/>
          </a:prstGeom>
          <a:solidFill>
            <a:schemeClr val="accent1">
              <a:lumMod val="50000"/>
              <a:lumOff val="50000"/>
            </a:schemeClr>
          </a:solidFill>
          <a:ln>
            <a:solidFill>
              <a:schemeClr val="accent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11"/>
          <p:cNvSpPr/>
          <p:nvPr/>
        </p:nvSpPr>
        <p:spPr>
          <a:xfrm>
            <a:off x="4682832" y="4614491"/>
            <a:ext cx="775854" cy="152400"/>
          </a:xfrm>
          <a:prstGeom prst="leftArrow">
            <a:avLst/>
          </a:prstGeom>
          <a:solidFill>
            <a:schemeClr val="accent1">
              <a:lumMod val="50000"/>
              <a:lumOff val="50000"/>
            </a:schemeClr>
          </a:solidFill>
          <a:ln>
            <a:solidFill>
              <a:schemeClr val="accent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Arrow 12"/>
          <p:cNvSpPr/>
          <p:nvPr/>
        </p:nvSpPr>
        <p:spPr>
          <a:xfrm>
            <a:off x="4752108" y="5518740"/>
            <a:ext cx="775854" cy="152400"/>
          </a:xfrm>
          <a:prstGeom prst="leftArrow">
            <a:avLst/>
          </a:prstGeom>
          <a:solidFill>
            <a:schemeClr val="accent1">
              <a:lumMod val="50000"/>
              <a:lumOff val="50000"/>
            </a:schemeClr>
          </a:solidFill>
          <a:ln>
            <a:solidFill>
              <a:schemeClr val="accent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8764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Interpretation</a:t>
            </a:r>
            <a:r>
              <a:rPr lang="en-US" dirty="0"/>
              <a:t> </a:t>
            </a:r>
            <a:r>
              <a:rPr lang="en-US" dirty="0" smtClean="0"/>
              <a:t>:</a:t>
            </a:r>
            <a:endParaRPr lang="en-US" dirty="0"/>
          </a:p>
        </p:txBody>
      </p:sp>
      <p:sp>
        <p:nvSpPr>
          <p:cNvPr id="3" name="Content Placeholder 2"/>
          <p:cNvSpPr>
            <a:spLocks noGrp="1"/>
          </p:cNvSpPr>
          <p:nvPr>
            <p:ph idx="1"/>
          </p:nvPr>
        </p:nvSpPr>
        <p:spPr/>
        <p:txBody>
          <a:bodyPr/>
          <a:lstStyle/>
          <a:p>
            <a:pPr algn="r" rtl="1"/>
            <a:r>
              <a:rPr lang="fa-IR" dirty="0" smtClean="0"/>
              <a:t> </a:t>
            </a:r>
            <a:r>
              <a:rPr lang="fa-IR" dirty="0"/>
              <a:t>ارائه اطلاعات در مورد </a:t>
            </a:r>
            <a:r>
              <a:rPr lang="fa-IR" dirty="0" smtClean="0"/>
              <a:t>منافع شخصی </a:t>
            </a:r>
            <a:r>
              <a:rPr lang="fa-IR" dirty="0"/>
              <a:t>نسبت به اطلاعات مربوط به مزایای </a:t>
            </a:r>
            <a:r>
              <a:rPr lang="fa-IR" dirty="0" smtClean="0"/>
              <a:t>جمعی</a:t>
            </a:r>
          </a:p>
          <a:p>
            <a:pPr marL="0" indent="0" algn="r" rtl="1">
              <a:buNone/>
            </a:pPr>
            <a:r>
              <a:rPr lang="fa-IR" dirty="0" smtClean="0"/>
              <a:t>در </a:t>
            </a:r>
            <a:r>
              <a:rPr lang="fa-IR" dirty="0"/>
              <a:t>جایی که درک خطر </a:t>
            </a:r>
            <a:r>
              <a:rPr lang="fa-IR" dirty="0" smtClean="0"/>
              <a:t>ناشی ازواکسن </a:t>
            </a:r>
            <a:r>
              <a:rPr lang="fa-IR" dirty="0"/>
              <a:t>ها برجسته تر است، تصمیم گیری بر روی مسائل شخصی متمرکز می شود. به این ترتیب، پیامهایی که بر منافع </a:t>
            </a:r>
            <a:r>
              <a:rPr lang="fa-IR" dirty="0" smtClean="0"/>
              <a:t>شخصی متوازن </a:t>
            </a:r>
            <a:r>
              <a:rPr lang="fa-IR" dirty="0"/>
              <a:t>تأکید میکنند احتمال مؤثرترین خواهند </a:t>
            </a:r>
            <a:r>
              <a:rPr lang="fa-IR" dirty="0" smtClean="0"/>
              <a:t>بود.</a:t>
            </a:r>
            <a:endParaRPr lang="en-US" dirty="0" smtClean="0"/>
          </a:p>
          <a:p>
            <a:pPr marL="0" indent="0" algn="r" rtl="1">
              <a:buNone/>
            </a:pPr>
            <a:r>
              <a:rPr lang="fa-IR" dirty="0"/>
              <a:t/>
            </a:r>
            <a:br>
              <a:rPr lang="fa-IR" dirty="0"/>
            </a:br>
            <a:endParaRPr lang="en-US" dirty="0"/>
          </a:p>
        </p:txBody>
      </p:sp>
      <p:pic>
        <p:nvPicPr>
          <p:cNvPr id="4" name="Picture 3"/>
          <p:cNvPicPr>
            <a:picLocks noChangeAspect="1"/>
          </p:cNvPicPr>
          <p:nvPr/>
        </p:nvPicPr>
        <p:blipFill>
          <a:blip r:embed="rId2"/>
          <a:stretch>
            <a:fillRect/>
          </a:stretch>
        </p:blipFill>
        <p:spPr>
          <a:xfrm>
            <a:off x="1012680" y="4405745"/>
            <a:ext cx="3753284" cy="2094635"/>
          </a:xfrm>
          <a:prstGeom prst="rect">
            <a:avLst/>
          </a:prstGeom>
        </p:spPr>
      </p:pic>
    </p:spTree>
    <p:extLst>
      <p:ext uri="{BB962C8B-B14F-4D97-AF65-F5344CB8AC3E}">
        <p14:creationId xmlns:p14="http://schemas.microsoft.com/office/powerpoint/2010/main" val="3694136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581192" y="1715956"/>
            <a:ext cx="11029615" cy="5142044"/>
          </a:xfrm>
        </p:spPr>
        <p:txBody>
          <a:bodyPr>
            <a:normAutofit fontScale="92500" lnSpcReduction="20000"/>
          </a:bodyPr>
          <a:lstStyle/>
          <a:p>
            <a:pPr algn="r" rtl="1"/>
            <a:r>
              <a:rPr lang="fa-IR" dirty="0" smtClean="0"/>
              <a:t>در </a:t>
            </a:r>
            <a:r>
              <a:rPr lang="fa-IR" dirty="0"/>
              <a:t>اکتبر ،</a:t>
            </a:r>
            <a:r>
              <a:rPr lang="fa-IR" dirty="0" smtClean="0"/>
              <a:t>2020</a:t>
            </a:r>
          </a:p>
          <a:p>
            <a:pPr algn="r" rtl="1"/>
            <a:r>
              <a:rPr lang="fa-IR" dirty="0" smtClean="0"/>
              <a:t> </a:t>
            </a:r>
            <a:r>
              <a:rPr lang="fa-IR" dirty="0"/>
              <a:t>بزرگسالن بریتانیا </a:t>
            </a:r>
          </a:p>
          <a:p>
            <a:pPr algn="r" rtl="1"/>
            <a:r>
              <a:rPr lang="fa-IR" dirty="0" smtClean="0"/>
              <a:t>تخمین مصرف یک </a:t>
            </a:r>
            <a:r>
              <a:rPr lang="fa-IR" dirty="0"/>
              <a:t>واکسن تایید </a:t>
            </a:r>
            <a:r>
              <a:rPr lang="fa-IR" dirty="0" smtClean="0"/>
              <a:t>شده</a:t>
            </a:r>
            <a:r>
              <a:rPr lang="en-US" dirty="0" smtClean="0"/>
              <a:t> </a:t>
            </a:r>
            <a:endParaRPr lang="fa-IR" dirty="0" smtClean="0"/>
          </a:p>
          <a:p>
            <a:pPr algn="r" rtl="1"/>
            <a:r>
              <a:rPr lang="fa-IR" dirty="0" smtClean="0"/>
              <a:t>تعیین </a:t>
            </a:r>
            <a:r>
              <a:rPr lang="fa-IR" dirty="0"/>
              <a:t>اینکه چرا ممکن است مردم با آن موافقت </a:t>
            </a:r>
            <a:r>
              <a:rPr lang="fa-IR" dirty="0" smtClean="0"/>
              <a:t>نکنند</a:t>
            </a:r>
          </a:p>
          <a:p>
            <a:pPr algn="r" rtl="1"/>
            <a:r>
              <a:rPr lang="fa-IR" dirty="0" smtClean="0"/>
              <a:t>هدف </a:t>
            </a:r>
            <a:r>
              <a:rPr lang="fa-IR" dirty="0"/>
              <a:t>ما اطلاع رسانی به تعداد افرادی بود </a:t>
            </a:r>
            <a:r>
              <a:rPr lang="fa-IR" dirty="0" smtClean="0"/>
              <a:t>که برای </a:t>
            </a:r>
            <a:r>
              <a:rPr lang="fa-IR" dirty="0"/>
              <a:t>ارائه اطلاعات دقیق واکسیناسیون برای کووید- 19موافقت میکنند واکسینه شوند تا کشف کنیم که آیا بخشهایی از افزایش </a:t>
            </a:r>
            <a:r>
              <a:rPr lang="fa-IR" dirty="0" smtClean="0"/>
              <a:t>نرخ پذیرش </a:t>
            </a:r>
            <a:r>
              <a:rPr lang="fa-IR" dirty="0"/>
              <a:t>وجود دارد یا خیر</a:t>
            </a:r>
            <a:r>
              <a:rPr lang="fa-IR" dirty="0" smtClean="0"/>
              <a:t>.</a:t>
            </a:r>
          </a:p>
          <a:p>
            <a:pPr algn="r" rtl="1"/>
            <a:r>
              <a:rPr lang="fa-IR" dirty="0" smtClean="0"/>
              <a:t> 5114بزرگسال</a:t>
            </a:r>
            <a:r>
              <a:rPr lang="fa-IR" dirty="0"/>
              <a:t>، نماینده جمعیتی </a:t>
            </a:r>
            <a:r>
              <a:rPr lang="fa-IR" dirty="0" smtClean="0"/>
              <a:t> </a:t>
            </a:r>
            <a:r>
              <a:rPr lang="fa-IR" dirty="0"/>
              <a:t>بیشتر جمعیت بریتانیا از نظر </a:t>
            </a:r>
            <a:r>
              <a:rPr lang="fa-IR" dirty="0" smtClean="0"/>
              <a:t>سن،جنسیت،قومیت</a:t>
            </a:r>
            <a:r>
              <a:rPr lang="fa-IR" dirty="0"/>
              <a:t>، درآمد ومنطقه، در توضیحات آکسفورد </a:t>
            </a:r>
            <a:r>
              <a:rPr lang="fa-IR" dirty="0" smtClean="0"/>
              <a:t>کروناویروس</a:t>
            </a:r>
            <a:r>
              <a:rPr lang="en-US" dirty="0" smtClean="0"/>
              <a:t> </a:t>
            </a:r>
            <a:r>
              <a:rPr lang="fa-IR" dirty="0" smtClean="0"/>
              <a:t>شرکت کردند.</a:t>
            </a:r>
          </a:p>
          <a:p>
            <a:pPr algn="r" rtl="1"/>
            <a:r>
              <a:rPr lang="fa-IR" dirty="0" smtClean="0"/>
              <a:t>به </a:t>
            </a:r>
            <a:r>
              <a:rPr lang="fa-IR" dirty="0"/>
              <a:t>کارآیی </a:t>
            </a:r>
            <a:r>
              <a:rPr lang="fa-IR" dirty="0" smtClean="0"/>
              <a:t>واکسن</a:t>
            </a:r>
            <a:r>
              <a:rPr lang="fa-IR" dirty="0"/>
              <a:t> </a:t>
            </a:r>
            <a:r>
              <a:rPr lang="fa-IR" dirty="0" smtClean="0"/>
              <a:t>72درصد </a:t>
            </a:r>
            <a:r>
              <a:rPr lang="fa-IR" dirty="0"/>
              <a:t>از جمعیت که مایل به تزر یق واکسن هستند شک داشتیم، نگران عوارض جانبی احتمالی بودیم، یا می ترسیدیم که </a:t>
            </a:r>
            <a:r>
              <a:rPr lang="fa-IR" dirty="0" smtClean="0"/>
              <a:t>واکسینه شده </a:t>
            </a:r>
            <a:r>
              <a:rPr lang="fa-IR" dirty="0"/>
              <a:t>باشند، 17درصد مشکوک بودند و 12درصد به شدت مردد </a:t>
            </a:r>
            <a:r>
              <a:rPr lang="fa-IR" dirty="0" smtClean="0"/>
              <a:t>بودند.</a:t>
            </a:r>
            <a:endParaRPr lang="fa-IR" dirty="0"/>
          </a:p>
          <a:p>
            <a:pPr algn="r" rtl="1"/>
            <a:r>
              <a:rPr lang="fa-IR" b="1" i="1" dirty="0" smtClean="0"/>
              <a:t>افراد مردد در پذیرش واکسن کووید19:</a:t>
            </a:r>
          </a:p>
          <a:p>
            <a:pPr algn="r" rtl="1"/>
            <a:r>
              <a:rPr lang="fa-IR" dirty="0" smtClean="0"/>
              <a:t>آگاهی کمتر از </a:t>
            </a:r>
            <a:r>
              <a:rPr lang="fa-IR" dirty="0"/>
              <a:t>فواید واکسیناسیون برای سلامت </a:t>
            </a:r>
            <a:r>
              <a:rPr lang="fa-IR" dirty="0" smtClean="0"/>
              <a:t>عمومی</a:t>
            </a:r>
          </a:p>
          <a:p>
            <a:pPr algn="r" rtl="1"/>
            <a:r>
              <a:rPr lang="fa-IR" dirty="0" smtClean="0"/>
              <a:t>خود </a:t>
            </a:r>
            <a:r>
              <a:rPr lang="fa-IR" dirty="0"/>
              <a:t>را در معرض خطر بالای بیماری </a:t>
            </a:r>
            <a:r>
              <a:rPr lang="fa-IR" dirty="0" smtClean="0"/>
              <a:t>نمیدانستند</a:t>
            </a:r>
          </a:p>
          <a:p>
            <a:pPr algn="r" rtl="1"/>
            <a:r>
              <a:rPr lang="fa-IR" dirty="0" smtClean="0"/>
              <a:t>شک به کارایی واکسن </a:t>
            </a:r>
          </a:p>
          <a:p>
            <a:pPr algn="r" rtl="1"/>
            <a:r>
              <a:rPr lang="fa-IR" dirty="0" smtClean="0"/>
              <a:t>نگرانی از عوارض </a:t>
            </a:r>
            <a:r>
              <a:rPr lang="fa-IR" dirty="0"/>
              <a:t>جانبی </a:t>
            </a:r>
            <a:r>
              <a:rPr lang="fa-IR" dirty="0" smtClean="0"/>
              <a:t>احتمالی</a:t>
            </a:r>
          </a:p>
          <a:p>
            <a:pPr marL="0" indent="0" algn="r" rtl="1">
              <a:buNone/>
            </a:pPr>
            <a:r>
              <a:rPr lang="fa-IR" dirty="0"/>
              <a:t/>
            </a:r>
            <a:br>
              <a:rPr lang="fa-IR" dirty="0"/>
            </a:br>
            <a:endParaRPr lang="en-US" dirty="0"/>
          </a:p>
        </p:txBody>
      </p:sp>
      <p:pic>
        <p:nvPicPr>
          <p:cNvPr id="4" name="Picture 3"/>
          <p:cNvPicPr>
            <a:picLocks noChangeAspect="1"/>
          </p:cNvPicPr>
          <p:nvPr/>
        </p:nvPicPr>
        <p:blipFill>
          <a:blip r:embed="rId3"/>
          <a:stretch>
            <a:fillRect/>
          </a:stretch>
        </p:blipFill>
        <p:spPr>
          <a:xfrm>
            <a:off x="429491" y="4405746"/>
            <a:ext cx="4569402" cy="2341418"/>
          </a:xfrm>
          <a:prstGeom prst="rect">
            <a:avLst/>
          </a:prstGeom>
        </p:spPr>
      </p:pic>
    </p:spTree>
    <p:extLst>
      <p:ext uri="{BB962C8B-B14F-4D97-AF65-F5344CB8AC3E}">
        <p14:creationId xmlns:p14="http://schemas.microsoft.com/office/powerpoint/2010/main" val="3650482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81192" y="2180496"/>
            <a:ext cx="11029615" cy="4234159"/>
          </a:xfrm>
        </p:spPr>
        <p:txBody>
          <a:bodyPr/>
          <a:lstStyle/>
          <a:p>
            <a:pPr algn="r" rtl="1"/>
            <a:r>
              <a:rPr lang="fa-IR" dirty="0"/>
              <a:t>چهار مطالعه تصادفی سازی و کنترل شده آنلاین قبلی،قبل از تایید واکسن های کووید 19انجام شده است که جنبه های ارائه اطلاعات و پذیرش واکسن </a:t>
            </a:r>
            <a:r>
              <a:rPr lang="fa-IR" dirty="0" smtClean="0"/>
              <a:t>راارزیابی </a:t>
            </a:r>
            <a:r>
              <a:rPr lang="fa-IR" dirty="0"/>
              <a:t>میکردند</a:t>
            </a:r>
            <a:r>
              <a:rPr lang="fa-IR" dirty="0" smtClean="0"/>
              <a:t>.</a:t>
            </a:r>
          </a:p>
          <a:p>
            <a:pPr marL="0" indent="0" algn="r" rtl="1">
              <a:buNone/>
            </a:pPr>
            <a:endParaRPr lang="fa-IR" dirty="0" smtClean="0"/>
          </a:p>
          <a:p>
            <a:pPr algn="r" rtl="1"/>
            <a:r>
              <a:rPr lang="fa-IR" dirty="0" smtClean="0"/>
              <a:t>اطلاع </a:t>
            </a:r>
            <a:r>
              <a:rPr lang="fa-IR" dirty="0"/>
              <a:t>رسانی به مردم مبنی </a:t>
            </a:r>
            <a:r>
              <a:rPr lang="fa-IR" dirty="0" smtClean="0"/>
              <a:t>برایمنی وموثربودن </a:t>
            </a:r>
            <a:r>
              <a:rPr lang="fa-IR" dirty="0"/>
              <a:t>واکسن </a:t>
            </a:r>
            <a:r>
              <a:rPr lang="fa-IR" dirty="0" smtClean="0"/>
              <a:t>کووید19                       پذیرش </a:t>
            </a:r>
            <a:r>
              <a:rPr lang="fa-IR" dirty="0"/>
              <a:t>درمقایسه با شرایط بدون </a:t>
            </a:r>
            <a:r>
              <a:rPr lang="fa-IR" dirty="0" smtClean="0"/>
              <a:t>اطلاعات</a:t>
            </a:r>
          </a:p>
          <a:p>
            <a:pPr algn="r" rtl="1"/>
            <a:endParaRPr lang="fa-IR" dirty="0"/>
          </a:p>
          <a:p>
            <a:pPr marL="0" indent="0" algn="r" rtl="1">
              <a:buNone/>
            </a:pPr>
            <a:endParaRPr lang="fa-IR" dirty="0" smtClean="0"/>
          </a:p>
          <a:p>
            <a:pPr algn="r" rtl="1"/>
            <a:r>
              <a:rPr lang="fa-IR" dirty="0" smtClean="0"/>
              <a:t>.</a:t>
            </a:r>
            <a:r>
              <a:rPr lang="fa-IR" dirty="0"/>
              <a:t>ارائه </a:t>
            </a:r>
            <a:r>
              <a:rPr lang="fa-IR" dirty="0" smtClean="0"/>
              <a:t>اطلاعات درمورد </a:t>
            </a:r>
            <a:r>
              <a:rPr lang="fa-IR" dirty="0"/>
              <a:t>فواید واکسیناسیون مصونیت </a:t>
            </a:r>
            <a:r>
              <a:rPr lang="fa-IR" dirty="0" smtClean="0"/>
              <a:t>جمعی هیچ </a:t>
            </a:r>
            <a:r>
              <a:rPr lang="fa-IR" dirty="0"/>
              <a:t>تاثیری بر جمعیت کلی </a:t>
            </a:r>
            <a:r>
              <a:rPr lang="fa-IR" dirty="0" smtClean="0"/>
              <a:t>پذیر </a:t>
            </a:r>
            <a:r>
              <a:rPr lang="fa-IR" dirty="0"/>
              <a:t>واکسن نشان نداده است.با این حال در یک مطالعه،کسانی </a:t>
            </a:r>
            <a:r>
              <a:rPr lang="fa-IR" dirty="0" smtClean="0"/>
              <a:t>کهواکسن </a:t>
            </a:r>
            <a:r>
              <a:rPr lang="fa-IR" dirty="0"/>
              <a:t>های کووید 19را کاملا امتناع میکنند تحت تاثیر بیانیه ای مبنی بر فایده جمعی واکسیناسیون قرار نگرفتند،درحالی که ارائه چنین اطلاعاتی با </a:t>
            </a:r>
            <a:r>
              <a:rPr lang="fa-IR" dirty="0" smtClean="0"/>
              <a:t>پذیرش کمی </a:t>
            </a:r>
            <a:r>
              <a:rPr lang="fa-IR" dirty="0"/>
              <a:t>بالاتر در بقیه جمعیت همراه بود .تعدیل تاثیرات پیام های مختلف بسیار محتمل است بویژه براساس سطح تردید درواکسن.اطلاعات نادرست منفی ،</a:t>
            </a:r>
            <a:r>
              <a:rPr lang="fa-IR" dirty="0" smtClean="0"/>
              <a:t>درمقایسه با </a:t>
            </a:r>
            <a:r>
              <a:rPr lang="fa-IR" dirty="0"/>
              <a:t>اطلاعات واقعی،برای کاهش پذیرش واکسن یافت شده </a:t>
            </a:r>
            <a:r>
              <a:rPr lang="fa-IR" dirty="0" smtClean="0"/>
              <a:t>است. </a:t>
            </a:r>
            <a:r>
              <a:rPr lang="fa-IR" dirty="0"/>
              <a:t/>
            </a:r>
            <a:br>
              <a:rPr lang="fa-IR" dirty="0"/>
            </a:br>
            <a:endParaRPr lang="en-US" dirty="0"/>
          </a:p>
        </p:txBody>
      </p:sp>
      <p:sp>
        <p:nvSpPr>
          <p:cNvPr id="4" name="Left Arrow 3"/>
          <p:cNvSpPr/>
          <p:nvPr/>
        </p:nvSpPr>
        <p:spPr>
          <a:xfrm>
            <a:off x="5534890" y="3649079"/>
            <a:ext cx="706582" cy="13854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a:off x="5008417" y="3377321"/>
            <a:ext cx="332509" cy="410304"/>
          </a:xfrm>
          <a:prstGeom prst="upArrow">
            <a:avLst/>
          </a:prstGeom>
          <a:solidFill>
            <a:schemeClr val="accent1">
              <a:lumMod val="10000"/>
              <a:lumOff val="9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1279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fa-IR" b="1" dirty="0" smtClean="0"/>
              <a:t>در </a:t>
            </a:r>
            <a:r>
              <a:rPr lang="en-US" b="1" dirty="0" smtClean="0"/>
              <a:t>OCEANS-III</a:t>
            </a:r>
            <a:r>
              <a:rPr lang="fa-IR" b="1" dirty="0" smtClean="0"/>
              <a:t>ما فرض کردیم که یک بیانیه اساسی در مورد اثربخشی و ایمنی که از وبسایت سرویس بهداشت ملی بریتانیا </a:t>
            </a:r>
            <a:r>
              <a:rPr lang="en-US" b="1" dirty="0" smtClean="0"/>
              <a:t>NHS</a:t>
            </a:r>
            <a:br>
              <a:rPr lang="en-US" b="1" dirty="0" smtClean="0"/>
            </a:br>
            <a:r>
              <a:rPr lang="fa-IR" dirty="0" smtClean="0"/>
              <a:t>بازتولید شده است.</a:t>
            </a:r>
          </a:p>
          <a:p>
            <a:pPr algn="r" rtl="1"/>
            <a:r>
              <a:rPr lang="fa-IR" dirty="0" smtClean="0"/>
              <a:t>باید </a:t>
            </a:r>
            <a:r>
              <a:rPr lang="fa-IR" dirty="0"/>
              <a:t>در تمام ارائه اطلاعات </a:t>
            </a:r>
            <a:r>
              <a:rPr lang="fa-IR" dirty="0" smtClean="0"/>
              <a:t>وجود </a:t>
            </a:r>
            <a:r>
              <a:rPr lang="fa-IR" dirty="0"/>
              <a:t>داشته باشد.سپس اثرات بخش های کوتاه اضافی متن را آزمایش کردیم که به</a:t>
            </a:r>
            <a:br>
              <a:rPr lang="fa-IR" dirty="0"/>
            </a:br>
            <a:r>
              <a:rPr lang="fa-IR" dirty="0"/>
              <a:t>مزایای جمعی واکسیناسیون (ناشی از بیمارنشدن یا آلوده نکردن دیگران)،مزایای شخصی واکسیناسیون ،جدی بودن ویروس و</a:t>
            </a:r>
            <a:br>
              <a:rPr lang="fa-IR" dirty="0"/>
            </a:br>
            <a:r>
              <a:rPr lang="fa-IR" dirty="0"/>
              <a:t>سرعت توسعه و آزمایش واکسن ها میپردازد.ما همچنین اثرات ترکیب برخی از این پیام ها را آزمایش کردیم.همه پیام ها به گونه ای</a:t>
            </a:r>
            <a:br>
              <a:rPr lang="fa-IR" dirty="0"/>
            </a:br>
            <a:r>
              <a:rPr lang="fa-IR" dirty="0"/>
              <a:t>طراحی شده بودند که دقیق باشند و تردید راکاهش دهند.هیچ آزمایشی از اطلاعاتی که فکر میکردیم ممکن است مانع جذب واکسن</a:t>
            </a:r>
            <a:br>
              <a:rPr lang="fa-IR" dirty="0"/>
            </a:br>
            <a:r>
              <a:rPr lang="fa-IR" dirty="0"/>
              <a:t>شود وجود نداشت.نتیجه اولیه تمایل به واکسینه شدن بود.هدف ما آزمایش تعذیل اثربخشی پیام رسانی بر اساس سطح تردید و تعدادی</a:t>
            </a:r>
            <a:br>
              <a:rPr lang="fa-IR" dirty="0"/>
            </a:br>
            <a:r>
              <a:rPr lang="fa-IR" dirty="0"/>
              <a:t>از عوامل اجتماعی جمعیت شناختی بود ما همچنین تصمیم گرفتیم میانجیگری هرگونه تاثیر اعتقادات مربوط به واکسیناسیون</a:t>
            </a:r>
            <a:br>
              <a:rPr lang="fa-IR" dirty="0"/>
            </a:br>
            <a:r>
              <a:rPr lang="fa-IR" dirty="0"/>
              <a:t>کووید 19را ازمایش کنیم </a:t>
            </a:r>
            <a:r>
              <a:rPr lang="fa-IR" dirty="0" smtClean="0"/>
              <a:t>.</a:t>
            </a:r>
            <a:r>
              <a:rPr lang="fa-IR" dirty="0"/>
              <a:t/>
            </a:r>
            <a:br>
              <a:rPr lang="fa-IR" dirty="0"/>
            </a:br>
            <a:endParaRPr lang="en-US" dirty="0"/>
          </a:p>
        </p:txBody>
      </p:sp>
      <p:pic>
        <p:nvPicPr>
          <p:cNvPr id="4" name="Picture 3"/>
          <p:cNvPicPr>
            <a:picLocks noChangeAspect="1"/>
          </p:cNvPicPr>
          <p:nvPr/>
        </p:nvPicPr>
        <p:blipFill>
          <a:blip r:embed="rId2"/>
          <a:stretch>
            <a:fillRect/>
          </a:stretch>
        </p:blipFill>
        <p:spPr>
          <a:xfrm>
            <a:off x="581192" y="4966941"/>
            <a:ext cx="3492044" cy="1783715"/>
          </a:xfrm>
          <a:prstGeom prst="rect">
            <a:avLst/>
          </a:prstGeom>
        </p:spPr>
      </p:pic>
    </p:spTree>
    <p:extLst>
      <p:ext uri="{BB962C8B-B14F-4D97-AF65-F5344CB8AC3E}">
        <p14:creationId xmlns:p14="http://schemas.microsoft.com/office/powerpoint/2010/main" val="360218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81192" y="1828800"/>
            <a:ext cx="11029615" cy="4752109"/>
          </a:xfrm>
        </p:spPr>
        <p:txBody>
          <a:bodyPr>
            <a:normAutofit/>
          </a:bodyPr>
          <a:lstStyle/>
          <a:p>
            <a:pPr algn="r" rtl="1"/>
            <a:r>
              <a:rPr lang="en-US" dirty="0"/>
              <a:t>:Methods</a:t>
            </a:r>
            <a:br>
              <a:rPr lang="en-US" dirty="0"/>
            </a:br>
            <a:r>
              <a:rPr lang="fa-IR" dirty="0"/>
              <a:t>طراحی مطالعه: </a:t>
            </a:r>
            <a:endParaRPr lang="fa-IR" dirty="0" smtClean="0"/>
          </a:p>
          <a:p>
            <a:pPr algn="r" rtl="1"/>
            <a:r>
              <a:rPr lang="fa-IR" dirty="0" smtClean="0"/>
              <a:t>این </a:t>
            </a:r>
            <a:r>
              <a:rPr lang="fa-IR" dirty="0"/>
              <a:t>مطالعه یک کارآزمایی تصادفی سازی شده با گروه موازی</a:t>
            </a:r>
            <a:r>
              <a:rPr lang="fa-IR" dirty="0" smtClean="0"/>
              <a:t>، </a:t>
            </a:r>
            <a:r>
              <a:rPr lang="fa-IR" dirty="0"/>
              <a:t>کنترل شده با آزمونهای </a:t>
            </a:r>
            <a:r>
              <a:rPr lang="fa-IR" dirty="0" smtClean="0"/>
              <a:t>میانجیگری وتعدیل </a:t>
            </a:r>
            <a:r>
              <a:rPr lang="fa-IR" dirty="0"/>
              <a:t>برنامه ریزی شده بود. </a:t>
            </a:r>
            <a:endParaRPr lang="fa-IR" dirty="0" smtClean="0"/>
          </a:p>
          <a:p>
            <a:pPr algn="r" rtl="1"/>
            <a:r>
              <a:rPr lang="fa-IR" dirty="0" smtClean="0"/>
              <a:t>مداخله </a:t>
            </a:r>
            <a:r>
              <a:rPr lang="fa-IR" dirty="0"/>
              <a:t>و جمع آوری داده ها به صورت آنلاین انجام شد. </a:t>
            </a:r>
            <a:endParaRPr lang="fa-IR" dirty="0" smtClean="0"/>
          </a:p>
          <a:p>
            <a:pPr algn="r" rtl="1"/>
            <a:r>
              <a:rPr lang="fa-IR" dirty="0" smtClean="0"/>
              <a:t>شرکت </a:t>
            </a:r>
            <a:r>
              <a:rPr lang="fa-IR" dirty="0"/>
              <a:t>کنندگان یک مورد را برای </a:t>
            </a:r>
            <a:r>
              <a:rPr lang="fa-IR" dirty="0" smtClean="0"/>
              <a:t>طبقه بندی </a:t>
            </a:r>
            <a:r>
              <a:rPr lang="fa-IR" dirty="0"/>
              <a:t>براساس سطح تردید واکسن تکمیل </a:t>
            </a:r>
            <a:r>
              <a:rPr lang="fa-IR" dirty="0" smtClean="0"/>
              <a:t>کردند.</a:t>
            </a:r>
          </a:p>
          <a:p>
            <a:pPr algn="r" rtl="1"/>
            <a:r>
              <a:rPr lang="fa-IR" dirty="0" smtClean="0"/>
              <a:t> </a:t>
            </a:r>
            <a:r>
              <a:rPr lang="fa-IR" dirty="0"/>
              <a:t>اطلاعات جمعیت شناختی اجتماعی ارائه </a:t>
            </a:r>
            <a:r>
              <a:rPr lang="fa-IR" dirty="0" smtClean="0"/>
              <a:t>کردند.</a:t>
            </a:r>
          </a:p>
          <a:p>
            <a:pPr algn="r" rtl="1"/>
            <a:r>
              <a:rPr lang="fa-IR" dirty="0" smtClean="0"/>
              <a:t> </a:t>
            </a:r>
            <a:r>
              <a:rPr lang="fa-IR" dirty="0"/>
              <a:t>اطلاعات واکسن را در </a:t>
            </a:r>
            <a:r>
              <a:rPr lang="fa-IR" dirty="0" smtClean="0"/>
              <a:t>شرایط تخصصی </a:t>
            </a:r>
            <a:r>
              <a:rPr lang="fa-IR" dirty="0"/>
              <a:t>تصادفی خود مطالعه </a:t>
            </a:r>
            <a:r>
              <a:rPr lang="fa-IR" dirty="0" smtClean="0"/>
              <a:t>کردند.</a:t>
            </a:r>
          </a:p>
          <a:p>
            <a:pPr algn="r" rtl="1"/>
            <a:r>
              <a:rPr lang="fa-IR" dirty="0" smtClean="0"/>
              <a:t>سپس </a:t>
            </a:r>
            <a:r>
              <a:rPr lang="fa-IR" dirty="0"/>
              <a:t>اقدامات مربوط به تردید واکسن کووید- 19و اعتماد به نفس و اعتماد به کووید- </a:t>
            </a:r>
            <a:r>
              <a:rPr lang="fa-IR" dirty="0" smtClean="0"/>
              <a:t>19را تکمیل </a:t>
            </a:r>
            <a:r>
              <a:rPr lang="fa-IR" dirty="0"/>
              <a:t>کردند. </a:t>
            </a:r>
            <a:endParaRPr lang="fa-IR" dirty="0" smtClean="0"/>
          </a:p>
          <a:p>
            <a:pPr marL="0" indent="0" algn="r" rtl="1">
              <a:buNone/>
            </a:pPr>
            <a:endParaRPr lang="fa-IR" dirty="0"/>
          </a:p>
          <a:p>
            <a:pPr marL="0" indent="0" algn="r" rtl="1">
              <a:buNone/>
            </a:pPr>
            <a:endParaRPr lang="fa-IR" dirty="0" smtClean="0"/>
          </a:p>
          <a:p>
            <a:pPr marL="0" indent="0" algn="r" rtl="1">
              <a:buNone/>
            </a:pPr>
            <a:r>
              <a:rPr lang="fa-IR" dirty="0" smtClean="0"/>
              <a:t>این </a:t>
            </a:r>
            <a:r>
              <a:rPr lang="fa-IR" dirty="0"/>
              <a:t>مطالعه تأییدیه اخلاقی را از کمیته اخلاق پژوهشی دانشگاه مرکزی آکسفورد دریافت </a:t>
            </a:r>
            <a:r>
              <a:rPr lang="fa-IR" dirty="0" smtClean="0"/>
              <a:t>کرد.</a:t>
            </a:r>
            <a:r>
              <a:rPr lang="en-US" dirty="0"/>
              <a:t/>
            </a:r>
            <a:br>
              <a:rPr lang="en-US" dirty="0"/>
            </a:br>
            <a:endParaRPr lang="en-US" dirty="0"/>
          </a:p>
        </p:txBody>
      </p:sp>
      <p:sp>
        <p:nvSpPr>
          <p:cNvPr id="4" name="Lightning Bolt 3"/>
          <p:cNvSpPr/>
          <p:nvPr/>
        </p:nvSpPr>
        <p:spPr>
          <a:xfrm rot="4629324">
            <a:off x="11484264" y="5685618"/>
            <a:ext cx="471054" cy="457200"/>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6917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Participants:</a:t>
            </a:r>
            <a:endParaRPr lang="en-US" dirty="0"/>
          </a:p>
        </p:txBody>
      </p:sp>
      <p:sp>
        <p:nvSpPr>
          <p:cNvPr id="3" name="Content Placeholder 2"/>
          <p:cNvSpPr>
            <a:spLocks noGrp="1"/>
          </p:cNvSpPr>
          <p:nvPr>
            <p:ph idx="1"/>
          </p:nvPr>
        </p:nvSpPr>
        <p:spPr>
          <a:xfrm>
            <a:off x="581192" y="1842655"/>
            <a:ext cx="11029615" cy="5292436"/>
          </a:xfrm>
        </p:spPr>
        <p:txBody>
          <a:bodyPr>
            <a:normAutofit/>
          </a:bodyPr>
          <a:lstStyle/>
          <a:p>
            <a:pPr algn="r" rtl="1"/>
            <a:r>
              <a:rPr lang="fa-IR" dirty="0" smtClean="0"/>
              <a:t> 15000بزرگسال بریتانیایی</a:t>
            </a:r>
          </a:p>
          <a:p>
            <a:pPr algn="r" rtl="1"/>
            <a:r>
              <a:rPr lang="fa-IR" dirty="0" smtClean="0"/>
              <a:t>سن بیشتر از 18</a:t>
            </a:r>
            <a:endParaRPr lang="fa-IR" dirty="0"/>
          </a:p>
          <a:p>
            <a:pPr algn="r" rtl="1"/>
            <a:r>
              <a:rPr lang="fa-IR" dirty="0" smtClean="0"/>
              <a:t> </a:t>
            </a:r>
            <a:r>
              <a:rPr lang="fa-IR" dirty="0"/>
              <a:t>نظر سن، جنسیت، منطقه، </a:t>
            </a:r>
            <a:r>
              <a:rPr lang="fa-IR" dirty="0" smtClean="0"/>
              <a:t>سطح تحصیلات </a:t>
            </a:r>
            <a:r>
              <a:rPr lang="fa-IR" dirty="0"/>
              <a:t>و قومیت، از سهمیه نمونه برداری شده </a:t>
            </a:r>
            <a:r>
              <a:rPr lang="fa-IR" dirty="0" smtClean="0"/>
              <a:t>بودند.</a:t>
            </a:r>
          </a:p>
          <a:p>
            <a:pPr marL="0" indent="0" algn="r" rtl="1">
              <a:buNone/>
            </a:pPr>
            <a:r>
              <a:rPr lang="fa-IR" dirty="0" smtClean="0"/>
              <a:t>شرکت تحقیقات بازار </a:t>
            </a:r>
            <a:r>
              <a:rPr lang="en-US" dirty="0" smtClean="0"/>
              <a:t>Lucid</a:t>
            </a:r>
            <a:endParaRPr lang="fa-IR" dirty="0" smtClean="0"/>
          </a:p>
          <a:p>
            <a:pPr algn="r" rtl="1"/>
            <a:r>
              <a:rPr lang="fa-IR" b="1" i="1" dirty="0" smtClean="0"/>
              <a:t>مزیت استفاده از </a:t>
            </a:r>
            <a:r>
              <a:rPr lang="fa-IR" b="1" i="1" dirty="0"/>
              <a:t>منابع نظرسنجی </a:t>
            </a:r>
            <a:r>
              <a:rPr lang="fa-IR" b="1" i="1" dirty="0" smtClean="0"/>
              <a:t>متعدد</a:t>
            </a:r>
            <a:r>
              <a:rPr lang="fa-IR" dirty="0" smtClean="0"/>
              <a:t>:</a:t>
            </a:r>
          </a:p>
          <a:p>
            <a:pPr marL="0" indent="0" algn="r" rtl="1">
              <a:buNone/>
            </a:pPr>
            <a:r>
              <a:rPr lang="fa-IR" dirty="0" smtClean="0"/>
              <a:t>اتکای </a:t>
            </a:r>
            <a:r>
              <a:rPr lang="fa-IR" dirty="0"/>
              <a:t>قابل ملاحظه ای کمتر به هر جمعیت یا بخش خاصی از </a:t>
            </a:r>
            <a:r>
              <a:rPr lang="fa-IR" dirty="0" smtClean="0"/>
              <a:t>جمعیت.</a:t>
            </a:r>
          </a:p>
          <a:p>
            <a:pPr marL="0" indent="0" algn="r" rtl="1">
              <a:buNone/>
            </a:pPr>
            <a:r>
              <a:rPr lang="fa-IR" dirty="0" smtClean="0"/>
              <a:t> </a:t>
            </a:r>
            <a:r>
              <a:rPr lang="fa-IR" dirty="0"/>
              <a:t>پاسخ </a:t>
            </a:r>
            <a:r>
              <a:rPr lang="fa-IR" dirty="0" smtClean="0"/>
              <a:t>دهندگان ازمکانهای </a:t>
            </a:r>
            <a:r>
              <a:rPr lang="fa-IR" dirty="0"/>
              <a:t>مختلفی دریافت شده </a:t>
            </a:r>
            <a:r>
              <a:rPr lang="fa-IR" dirty="0" smtClean="0"/>
              <a:t>اند</a:t>
            </a:r>
          </a:p>
          <a:p>
            <a:pPr algn="r" rtl="1"/>
            <a:r>
              <a:rPr lang="fa-IR" dirty="0" smtClean="0"/>
              <a:t>برنامه واکسیناسیون بریتانیا :  8دسامبر 2020آغاز شد</a:t>
            </a:r>
          </a:p>
          <a:p>
            <a:pPr marL="0" indent="0" algn="r" rtl="1">
              <a:buNone/>
            </a:pPr>
            <a:r>
              <a:rPr lang="fa-IR" dirty="0" smtClean="0"/>
              <a:t>اولویت بندی: ( افراد مسن تر، افراد بسیار آسیب پذیر بالینی، کارکنان خط مقدم بهداشت ومراقبت اجتماعی). </a:t>
            </a:r>
            <a:br>
              <a:rPr lang="fa-IR" dirty="0" smtClean="0"/>
            </a:b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293722"/>
              </p:ext>
            </p:extLst>
          </p:nvPr>
        </p:nvGraphicFramePr>
        <p:xfrm>
          <a:off x="581192" y="2479965"/>
          <a:ext cx="3870036" cy="3017520"/>
        </p:xfrm>
        <a:graphic>
          <a:graphicData uri="http://schemas.openxmlformats.org/drawingml/2006/table">
            <a:tbl>
              <a:tblPr firstRow="1" bandRow="1">
                <a:tableStyleId>{5C22544A-7EE6-4342-B048-85BDC9FD1C3A}</a:tableStyleId>
              </a:tblPr>
              <a:tblGrid>
                <a:gridCol w="3870036">
                  <a:extLst>
                    <a:ext uri="{9D8B030D-6E8A-4147-A177-3AD203B41FA5}">
                      <a16:colId xmlns:a16="http://schemas.microsoft.com/office/drawing/2014/main" xmlns="" val="580320950"/>
                    </a:ext>
                  </a:extLst>
                </a:gridCol>
              </a:tblGrid>
              <a:tr h="2965643">
                <a:tc>
                  <a:txBody>
                    <a:bodyPr/>
                    <a:lstStyle/>
                    <a:p>
                      <a:pPr marL="342900" marR="0" indent="-3429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fa-IR" sz="1600" dirty="0" smtClean="0"/>
                        <a:t>تبلیغات و ترویج در سراسر شبکه های دیجیتال</a:t>
                      </a:r>
                    </a:p>
                    <a:p>
                      <a:pPr marL="342900" marR="0" indent="-3429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fa-IR" sz="1600" dirty="0" smtClean="0"/>
                        <a:t> جستجوی اینترنتی</a:t>
                      </a:r>
                    </a:p>
                    <a:p>
                      <a:pPr marL="342900" marR="0" indent="-3429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fa-IR" sz="1600" dirty="0" smtClean="0"/>
                        <a:t>تبلیغات دهان به دهان </a:t>
                      </a:r>
                      <a:br>
                        <a:rPr lang="fa-IR" sz="1600" dirty="0" smtClean="0"/>
                      </a:br>
                      <a:r>
                        <a:rPr lang="fa-IR" sz="1600" dirty="0" smtClean="0"/>
                        <a:t>عضویت</a:t>
                      </a:r>
                    </a:p>
                    <a:p>
                      <a:pPr marL="342900" marR="0" indent="-3429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fa-IR" sz="1600" dirty="0" smtClean="0"/>
                        <a:t>شبکه های اجتماعی</a:t>
                      </a:r>
                    </a:p>
                    <a:p>
                      <a:pPr marL="342900" marR="0" indent="-3429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fa-IR" sz="1600" dirty="0" smtClean="0"/>
                        <a:t>بازیهای آنلاین و موبایلی</a:t>
                      </a:r>
                    </a:p>
                    <a:p>
                      <a:pPr marL="342900" marR="0" indent="-3429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fa-IR" sz="1600" dirty="0" smtClean="0"/>
                        <a:t>بازاریابی وابسته</a:t>
                      </a:r>
                    </a:p>
                    <a:p>
                      <a:pPr marL="342900" marR="0" indent="-3429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fa-IR" sz="1600" dirty="0" smtClean="0"/>
                        <a:t> تبلیغات بنر</a:t>
                      </a:r>
                    </a:p>
                    <a:p>
                      <a:pPr marL="342900" marR="0" indent="-3429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fa-IR" sz="1600" dirty="0" smtClean="0"/>
                        <a:t>دیوارهای پیشنهادی</a:t>
                      </a:r>
                    </a:p>
                    <a:p>
                      <a:pPr marL="342900" marR="0" indent="-3429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fa-IR" sz="1600" dirty="0" smtClean="0"/>
                        <a:t>تبلیغات تلویزیونیورادیویی</a:t>
                      </a:r>
                    </a:p>
                    <a:p>
                      <a:pPr marL="342900" marR="0" indent="-3429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fa-IR" sz="1600" dirty="0" smtClean="0"/>
                        <a:t> استخدام آفلاین.</a:t>
                      </a:r>
                    </a:p>
                    <a:p>
                      <a:pPr marL="342900" indent="-342900" algn="r" rtl="1">
                        <a:buFont typeface="Arial" panose="020B0604020202020204" pitchFamily="34" charset="0"/>
                        <a:buChar char="•"/>
                      </a:pPr>
                      <a:endParaRPr lang="en-US" sz="1600" dirty="0"/>
                    </a:p>
                  </a:txBody>
                  <a:tcPr/>
                </a:tc>
                <a:extLst>
                  <a:ext uri="{0D108BD9-81ED-4DB2-BD59-A6C34878D82A}">
                    <a16:rowId xmlns:a16="http://schemas.microsoft.com/office/drawing/2014/main" xmlns="" val="2350774686"/>
                  </a:ext>
                </a:extLst>
              </a:tr>
            </a:tbl>
          </a:graphicData>
        </a:graphic>
      </p:graphicFrame>
      <p:cxnSp>
        <p:nvCxnSpPr>
          <p:cNvPr id="7" name="Elbow Connector 6"/>
          <p:cNvCxnSpPr/>
          <p:nvPr/>
        </p:nvCxnSpPr>
        <p:spPr>
          <a:xfrm rot="10800000">
            <a:off x="4668981" y="4752110"/>
            <a:ext cx="3131128" cy="42949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0784987"/>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632</TotalTime>
  <Words>1942</Words>
  <Application>Microsoft Office PowerPoint</Application>
  <PresentationFormat>Widescreen</PresentationFormat>
  <Paragraphs>164</Paragraphs>
  <Slides>25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Gill Sans MT</vt:lpstr>
      <vt:lpstr>Majalla UI</vt:lpstr>
      <vt:lpstr>Wingdings</vt:lpstr>
      <vt:lpstr>Wingdings 2</vt:lpstr>
      <vt:lpstr>Dividend</vt:lpstr>
      <vt:lpstr>Effects of different types of written vaccination information on COVID-19 vaccine hesitancy in the UK (OCEANS-III): a single-blind, parallel-group, randomised controlled tria</vt:lpstr>
      <vt:lpstr>Summary:</vt:lpstr>
      <vt:lpstr> </vt:lpstr>
      <vt:lpstr>Interpretation :</vt:lpstr>
      <vt:lpstr>Introduction:</vt:lpstr>
      <vt:lpstr>PowerPoint Presentation</vt:lpstr>
      <vt:lpstr>PowerPoint Presentation</vt:lpstr>
      <vt:lpstr>PowerPoint Presentation</vt:lpstr>
      <vt:lpstr>Participants:</vt:lpstr>
      <vt:lpstr>Randomisation and masking:  </vt:lpstr>
      <vt:lpstr>Procedures:</vt:lpstr>
      <vt:lpstr>PowerPoint Presentation</vt:lpstr>
      <vt:lpstr>PowerPoint Presentation</vt:lpstr>
      <vt:lpstr>Results : </vt:lpstr>
      <vt:lpstr>PowerPoint Presentation</vt:lpstr>
      <vt:lpstr>PowerPoint Presentation</vt:lpstr>
      <vt:lpstr>PowerPoint Presentation</vt:lpstr>
      <vt:lpstr>PowerPoint Presentation</vt:lpstr>
      <vt:lpstr>Results : </vt:lpstr>
      <vt:lpstr>Disussion:</vt:lpstr>
      <vt:lpstr>PowerPoint Presentation</vt:lpstr>
      <vt:lpstr>PowerPoint Presentation</vt:lpstr>
      <vt:lpstr>7 UK National Health Service. Coronavirus (COVID-19) vaccine. https://www.nhs.uk/conditions/coronavirus-covid-19/coronavirusvaccination/coronavirus-vaccine (accessed Jan 4, 2021). 8 Saris WE, Krosnick JA, Revilla M, Shae EM. Comparing questions with agree/disagree response options to questions with itemspecific response options. Surv Res Methods 2010; 4: 61–79. 9 Shapiro GK, Tatar O, Dube E, et al. The vaccine hesitancy scale: Psychometric properties and validation. Vaccine 2018; 36: 660–67. 10 Zingg A, Siegrist M. Measuring people’s knowledge about vaccination: developing a one-dimensional scale. Vaccine 2012; 30: 3771–77. 11 Shapiro GK, Holding A, Perez S, Amsel R, Rosberger Z. Validation of the vaccine conspiracy beliefs scale. Papillomavirus Res 2016; 2: 167–72. 12 Benjamini Y, Hochberg Y. Controlling the false discovery rate: a practical and powerful approach to multiple testing. J R Stat Soc B 1995; 57: 289–300. 13 Schafer JL. Multiple imputation: a primer. Stat Methods Med Res 1999; 8: 3–15. 14 Rubin DB. Multiple imputation for nonresponse in surveys. New York, NY: J Wiley &amp; Sons, 1987. 15 Mackinnon DP, Lockwood CM, Williams J. Confidence limits for the indirect effect: distribution of the product and resampling methods. Multivariate Behav Res 2004; 39: 99–128. 16 Arce JSS, Wareen SS, Meriggi NF, et al. COVID-19 vaccine acceptance and hesitancy in low and middle income countries, and implications for messaging. medRxiv 2021; published online March 13. https://doi.org/10.1101/2021.03.11.21253419 (preprint). 17 Chadwick A, Kaiser J, Vaccari C, et al. Online social endorsement and Covid-19 vaccine hesitancy in the UK. Soc Media Soc 2021; 7: 20563051211008817.  </vt:lpstr>
      <vt:lpstr>References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ArtanTech</dc:creator>
  <cp:lastModifiedBy>aylin</cp:lastModifiedBy>
  <cp:revision>45</cp:revision>
  <dcterms:created xsi:type="dcterms:W3CDTF">2021-12-11T18:32:41Z</dcterms:created>
  <dcterms:modified xsi:type="dcterms:W3CDTF">2021-12-19T16:13:11Z</dcterms:modified>
</cp:coreProperties>
</file>