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67" r:id="rId5"/>
    <p:sldId id="268" r:id="rId6"/>
    <p:sldId id="269" r:id="rId7"/>
    <p:sldId id="259" r:id="rId8"/>
    <p:sldId id="270" r:id="rId9"/>
    <p:sldId id="271" r:id="rId10"/>
    <p:sldId id="260" r:id="rId11"/>
    <p:sldId id="261" r:id="rId12"/>
    <p:sldId id="275" r:id="rId13"/>
    <p:sldId id="262" r:id="rId14"/>
    <p:sldId id="276" r:id="rId15"/>
    <p:sldId id="263" r:id="rId16"/>
    <p:sldId id="272" r:id="rId17"/>
    <p:sldId id="277" r:id="rId18"/>
    <p:sldId id="264" r:id="rId19"/>
    <p:sldId id="273" r:id="rId20"/>
    <p:sldId id="265" r:id="rId21"/>
    <p:sldId id="266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D615D-C1BA-4559-9177-E8DF6230547D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BE183-BD41-4113-9E5F-5E9ABBD1FA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43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3A730-CFFB-4C81-9CF4-22256B1AD72C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389CF-EC27-4FE9-A188-ADCD82DA0641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EF77-1256-4D8D-B0BB-374DBA464713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977C-B7D2-4AA8-B9F2-A142B62C710D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D447-343B-442E-8387-3F4163EA773D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416AACF-BA01-488F-B0D6-828D070AC1C6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C246-BD4A-4739-934F-F65FF503C831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383-C247-4015-B7C7-5E39FA6ABFF7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9325-D400-4612-A01A-AE6385575F9D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D21C-D337-41CF-A9F3-A4A6ED3C2DB4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347914-8F32-45D6-B3B0-F1EA75975A19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6235805-D9AA-4128-8235-51CBCDA5D378}" type="datetime1">
              <a:rPr lang="en-US" smtClean="0"/>
              <a:pPr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7BC2A4C-B4C2-4660-9DC2-AC2E7F4E3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19200"/>
          </a:xfrm>
        </p:spPr>
        <p:txBody>
          <a:bodyPr>
            <a:normAutofit/>
          </a:bodyPr>
          <a:lstStyle/>
          <a:p>
            <a:r>
              <a:rPr lang="fa-IR" dirty="0" smtClean="0"/>
              <a:t>دکتر افشان شرقی </a:t>
            </a:r>
          </a:p>
          <a:p>
            <a:r>
              <a:rPr lang="fa-IR" dirty="0" smtClean="0"/>
              <a:t>دانشیار پزشکی اجتماعی</a:t>
            </a:r>
          </a:p>
          <a:p>
            <a:r>
              <a:rPr lang="fa-IR" dirty="0" smtClean="0"/>
              <a:t>دانشگاه علوم پزشکی اردبیل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219199"/>
          </a:xfrm>
        </p:spPr>
        <p:txBody>
          <a:bodyPr/>
          <a:lstStyle/>
          <a:p>
            <a:r>
              <a:rPr lang="fa-IR" dirty="0" smtClean="0"/>
              <a:t>مراقبت از بیماریهای واگیر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76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تعیین آستانه با شمارش موارد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د ربرخی مناطق </a:t>
            </a:r>
            <a:r>
              <a:rPr lang="fa-IR" dirty="0" smtClean="0">
                <a:solidFill>
                  <a:srgbClr val="FF0000"/>
                </a:solidFill>
              </a:rPr>
              <a:t>تعداد ثابتی از بیماران </a:t>
            </a:r>
            <a:r>
              <a:rPr lang="fa-IR" dirty="0" smtClean="0"/>
              <a:t>را به عنوان حد آستانه برای اعلام وضعیت اپیدمی قرار داده اند. دراین نواحی موارد قطعی و مشکوک بیماری شمارش شده و در صورت بالاتر بودن از حد آستانه ، وضعیت گزارش می شود.استفاده از این روش ساده بوده و برای نقاطی که جمعیت آنها ثابت است ، مناسب است.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میانگین به اضافه دو انحراف معیار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د راین روش ابتدا باید میانگین </a:t>
            </a:r>
            <a:r>
              <a:rPr lang="fa-IR" dirty="0" smtClean="0">
                <a:solidFill>
                  <a:srgbClr val="FF0000"/>
                </a:solidFill>
              </a:rPr>
              <a:t>موارد ماهانه بیماری طی حد اقل 5 سال </a:t>
            </a:r>
            <a:r>
              <a:rPr lang="fa-IR" dirty="0" smtClean="0"/>
              <a:t>محاسبه شده و حد آستانه د رفاصله دو انحراف معیار از میانگین تعیین گردد . 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>
                <a:solidFill>
                  <a:srgbClr val="FF0000"/>
                </a:solidFill>
              </a:rPr>
              <a:t>حساسیت </a:t>
            </a:r>
            <a:r>
              <a:rPr lang="fa-IR" dirty="0" smtClean="0"/>
              <a:t>این روش بالا بوده در حالیکه </a:t>
            </a:r>
            <a:r>
              <a:rPr lang="fa-IR" dirty="0" smtClean="0">
                <a:solidFill>
                  <a:srgbClr val="FF0000"/>
                </a:solidFill>
              </a:rPr>
              <a:t>ویژگی و ارزش اخباری مثبت </a:t>
            </a:r>
            <a:r>
              <a:rPr lang="fa-IR" dirty="0" smtClean="0"/>
              <a:t>پایینی دارد لذا از این روش بیشتر برای </a:t>
            </a:r>
            <a:r>
              <a:rPr lang="fa-IR" dirty="0" smtClean="0">
                <a:solidFill>
                  <a:srgbClr val="FF0000"/>
                </a:solidFill>
              </a:rPr>
              <a:t>غربال اپیدمی </a:t>
            </a:r>
            <a:r>
              <a:rPr lang="fa-IR" dirty="0" smtClean="0"/>
              <a:t>استفاده می شود.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مشکل این روش این است که </a:t>
            </a:r>
            <a:r>
              <a:rPr lang="fa-IR" dirty="0" smtClean="0">
                <a:solidFill>
                  <a:srgbClr val="FF0000"/>
                </a:solidFill>
              </a:rPr>
              <a:t>نتایج تحت تاثیر داده ها در سالهای غیر عادی </a:t>
            </a:r>
            <a:r>
              <a:rPr lang="fa-IR" dirty="0" smtClean="0"/>
              <a:t>قرار می گیرد.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24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Content Placeholder 4" descr="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8600" y="838200"/>
            <a:ext cx="8763000" cy="44196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میانه به اضافه چارک سوم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82000" cy="4953000"/>
          </a:xfrm>
        </p:spPr>
        <p:txBody>
          <a:bodyPr>
            <a:normAutofit fontScale="77500" lnSpcReduction="20000"/>
          </a:bodyPr>
          <a:lstStyle/>
          <a:p>
            <a:pPr algn="just" rtl="1">
              <a:lnSpc>
                <a:spcPct val="170000"/>
              </a:lnSpc>
            </a:pPr>
            <a:r>
              <a:rPr lang="fa-IR" dirty="0" smtClean="0"/>
              <a:t>د راین روش </a:t>
            </a:r>
            <a:r>
              <a:rPr lang="fa-IR" dirty="0" smtClean="0">
                <a:solidFill>
                  <a:srgbClr val="FF0000"/>
                </a:solidFill>
              </a:rPr>
              <a:t>میانه ماهانه و چارک سوم </a:t>
            </a:r>
            <a:r>
              <a:rPr lang="fa-IR" dirty="0" smtClean="0"/>
              <a:t>از سری داده ها در طول زمان محاسبه میشود. در ماههایی که تعداد موارد از چارک سوم فراتر رود به عنوان اپیدمی گزارش می شود.</a:t>
            </a:r>
          </a:p>
          <a:p>
            <a:pPr algn="just" rtl="1">
              <a:lnSpc>
                <a:spcPct val="170000"/>
              </a:lnSpc>
            </a:pPr>
            <a:r>
              <a:rPr lang="fa-IR" dirty="0"/>
              <a:t> </a:t>
            </a:r>
            <a:r>
              <a:rPr lang="fa-IR" dirty="0" smtClean="0"/>
              <a:t>ارجحیت این روش این است که </a:t>
            </a:r>
            <a:r>
              <a:rPr lang="fa-IR" dirty="0" smtClean="0">
                <a:solidFill>
                  <a:srgbClr val="FF0000"/>
                </a:solidFill>
              </a:rPr>
              <a:t>نتایج کمتر تحت تاثیر داده ها د رسالهای غیر عادی </a:t>
            </a:r>
            <a:r>
              <a:rPr lang="fa-IR" dirty="0" smtClean="0"/>
              <a:t>قرار می گیرد.</a:t>
            </a:r>
          </a:p>
          <a:p>
            <a:pPr algn="just" rtl="1">
              <a:lnSpc>
                <a:spcPct val="170000"/>
              </a:lnSpc>
            </a:pPr>
            <a:r>
              <a:rPr lang="fa-IR" dirty="0"/>
              <a:t> </a:t>
            </a:r>
            <a:r>
              <a:rPr lang="fa-IR" dirty="0" smtClean="0"/>
              <a:t>در این روش نیز </a:t>
            </a:r>
            <a:r>
              <a:rPr lang="fa-IR" dirty="0" smtClean="0">
                <a:solidFill>
                  <a:srgbClr val="FF0000"/>
                </a:solidFill>
              </a:rPr>
              <a:t>داده های حد اقل 5 سال </a:t>
            </a:r>
            <a:r>
              <a:rPr lang="fa-IR" dirty="0" smtClean="0"/>
              <a:t>مورد نیاز است.</a:t>
            </a:r>
          </a:p>
          <a:p>
            <a:pPr algn="just" rtl="1">
              <a:lnSpc>
                <a:spcPct val="170000"/>
              </a:lnSpc>
            </a:pPr>
            <a:r>
              <a:rPr lang="fa-IR" dirty="0" smtClean="0"/>
              <a:t>شیوه محاسبه : ابتدا موارد بیماری د ر5 سال گذشته به تفکیک واحد زمانی ( ماه یا هفته )استخراج می شوند.سپس داده ها به </a:t>
            </a:r>
            <a:r>
              <a:rPr lang="fa-IR" smtClean="0"/>
              <a:t>ترتیب کوچک </a:t>
            </a:r>
            <a:r>
              <a:rPr lang="fa-IR" dirty="0" smtClean="0"/>
              <a:t>به بزرگ در هر واحد زمانی مرتب می شوند. و چارک ها مشخص می گردند. د رمرحله بعد خطوط مربوط به میانه و چارک سوم رسم می شود. سپس داده های سال جاری با چارک سوم داده های 5 سال قبل مقایسه می گردد.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66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Content Placeholder 4" descr="3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33400" y="1905000"/>
            <a:ext cx="7620000" cy="28956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روش میانگین و دو انحراف معیار جمع تزایدی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برای محاسبه جمع تزایدی هر ماه ، مجموع داده های آن ماه با دو ماه مجاور آن ( یکی قبل و دیگری بعد ) محاسبه می شود. سپس جمع به دست آمده بر تعداد ماه هایی که این اعداد از آنها حاصل شده تقسیم می شوند.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از مضرات این روش این است که تا زمانی که اطلاعات جمع آوری ، گزارش و آنالیز شوند ممکن است </a:t>
            </a:r>
            <a:r>
              <a:rPr lang="fa-IR" dirty="0" smtClean="0">
                <a:solidFill>
                  <a:srgbClr val="FF0000"/>
                </a:solidFill>
              </a:rPr>
              <a:t>4 ماه </a:t>
            </a:r>
            <a:r>
              <a:rPr lang="fa-IR" dirty="0" smtClean="0"/>
              <a:t>یا بیشتر از وقوع اپیدمی گذشته باشد و </a:t>
            </a:r>
            <a:r>
              <a:rPr lang="fa-IR" dirty="0" smtClean="0">
                <a:solidFill>
                  <a:srgbClr val="FF0000"/>
                </a:solidFill>
              </a:rPr>
              <a:t>ارزیابی وضعیت و اقدامات مقتضی </a:t>
            </a:r>
            <a:r>
              <a:rPr lang="fa-IR" dirty="0" smtClean="0"/>
              <a:t>با تاخیر انجام شوند.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95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آستانه هشدار دهنده و آستانه اپیدمیک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fa-IR" dirty="0" smtClean="0"/>
              <a:t>گاهی </a:t>
            </a:r>
            <a:r>
              <a:rPr lang="fa-IR" dirty="0" smtClean="0">
                <a:solidFill>
                  <a:srgbClr val="FF0000"/>
                </a:solidFill>
              </a:rPr>
              <a:t>برای آمادگی بیشتر </a:t>
            </a:r>
            <a:r>
              <a:rPr lang="fa-IR" dirty="0" smtClean="0"/>
              <a:t>برای مقابله با اپیدمی از دو حد آستانه استفاده می شود.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/>
              <a:t>آستانه هشدار دهنده برای آمادگی به موقع و مقدماتی و یک آستانه اپیدمیک که برای کنترل اپیدمی ها و مداخلات اصلی ارزش  دارد.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/>
              <a:t>آستانه هشدار دهنده </a:t>
            </a:r>
            <a:r>
              <a:rPr lang="fa-IR" dirty="0" smtClean="0">
                <a:solidFill>
                  <a:srgbClr val="FF0000"/>
                </a:solidFill>
              </a:rPr>
              <a:t>حساسیت</a:t>
            </a:r>
            <a:r>
              <a:rPr lang="fa-IR" dirty="0" smtClean="0"/>
              <a:t> بیشتری یراس تشخیص اپیدمی دارد و آستانه اپیدمیک </a:t>
            </a:r>
            <a:r>
              <a:rPr lang="fa-IR" dirty="0" smtClean="0">
                <a:solidFill>
                  <a:srgbClr val="FF0000"/>
                </a:solidFill>
              </a:rPr>
              <a:t>ویژگی</a:t>
            </a:r>
            <a:r>
              <a:rPr lang="fa-IR" dirty="0" smtClean="0"/>
              <a:t> بیشتری دارد.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89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Content Placeholder 4" descr="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8600" y="381000"/>
            <a:ext cx="8229600" cy="59436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پیش بینی درازمدت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به طور معمول بر اساس شاخص های </a:t>
            </a:r>
            <a:r>
              <a:rPr lang="fa-IR" dirty="0" smtClean="0">
                <a:solidFill>
                  <a:srgbClr val="FF0000"/>
                </a:solidFill>
              </a:rPr>
              <a:t>اقلیمی و هواشناسی </a:t>
            </a:r>
            <a:r>
              <a:rPr lang="fa-IR" dirty="0" smtClean="0"/>
              <a:t>است. بیشتر جنبه </a:t>
            </a:r>
            <a:r>
              <a:rPr lang="fa-IR" dirty="0" smtClean="0">
                <a:solidFill>
                  <a:srgbClr val="FF0000"/>
                </a:solidFill>
              </a:rPr>
              <a:t>پژوهشی</a:t>
            </a:r>
            <a:r>
              <a:rPr lang="fa-IR" dirty="0" smtClean="0"/>
              <a:t> دارد و می تواند از </a:t>
            </a:r>
            <a:r>
              <a:rPr lang="fa-IR" dirty="0" smtClean="0">
                <a:solidFill>
                  <a:srgbClr val="FF0000"/>
                </a:solidFill>
              </a:rPr>
              <a:t>چندین ماه تا سال </a:t>
            </a:r>
            <a:r>
              <a:rPr lang="fa-IR" dirty="0" smtClean="0"/>
              <a:t>پیش بینی اپیدمی داشته باشد.</a:t>
            </a:r>
          </a:p>
          <a:p>
            <a:pPr algn="just" rtl="1">
              <a:lnSpc>
                <a:spcPct val="150000"/>
              </a:lnSpc>
            </a:pPr>
            <a:r>
              <a:rPr lang="fa-IR" dirty="0"/>
              <a:t> </a:t>
            </a:r>
            <a:r>
              <a:rPr lang="fa-IR" dirty="0" smtClean="0"/>
              <a:t>شاخص های هواشناسی در طول زمان تا حدودی ثابت اند.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سایر شاخص ها مثل </a:t>
            </a:r>
            <a:r>
              <a:rPr lang="fa-IR" dirty="0" smtClean="0">
                <a:solidFill>
                  <a:srgbClr val="FF0000"/>
                </a:solidFill>
              </a:rPr>
              <a:t>جنگ</a:t>
            </a:r>
            <a:r>
              <a:rPr lang="fa-IR" dirty="0" smtClean="0"/>
              <a:t> ، </a:t>
            </a:r>
            <a:r>
              <a:rPr lang="fa-IR" dirty="0" smtClean="0">
                <a:solidFill>
                  <a:srgbClr val="FF0000"/>
                </a:solidFill>
              </a:rPr>
              <a:t>جابجایی جمعیت </a:t>
            </a:r>
            <a:r>
              <a:rPr lang="fa-IR" dirty="0" smtClean="0"/>
              <a:t>و </a:t>
            </a:r>
            <a:r>
              <a:rPr lang="fa-IR" dirty="0" smtClean="0">
                <a:solidFill>
                  <a:srgbClr val="FF0000"/>
                </a:solidFill>
              </a:rPr>
              <a:t>نا امنی غذایی </a:t>
            </a:r>
            <a:r>
              <a:rPr lang="fa-IR" dirty="0" smtClean="0"/>
              <a:t>هم می توانند تاثیرات شدیدی داشته باشند.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با پیش بینی دراز مدت می توان کاهش عواقب نامطلوب اپیدمی را انتظار داشت.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74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هشدار به موقع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21352"/>
          </a:xfrm>
        </p:spPr>
        <p:txBody>
          <a:bodyPr>
            <a:normAutofit fontScale="925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براساس پایش شاخص های آب و هوایی ،آسیب پذیری جمعیت ، عوامل محیطی و ملاحظات عملیاتی و </a:t>
            </a:r>
            <a:r>
              <a:rPr lang="fa-IR" dirty="0" smtClean="0">
                <a:solidFill>
                  <a:srgbClr val="FF0000"/>
                </a:solidFill>
              </a:rPr>
              <a:t>عوامل زمینه سازوقوع بیماری </a:t>
            </a:r>
            <a:r>
              <a:rPr lang="fa-IR" dirty="0" smtClean="0"/>
              <a:t>صورت می گیرد. با این روش می توان اپیدمی ها را از </a:t>
            </a:r>
            <a:r>
              <a:rPr lang="fa-IR" dirty="0" smtClean="0">
                <a:solidFill>
                  <a:srgbClr val="FF0000"/>
                </a:solidFill>
              </a:rPr>
              <a:t>چند هفته تا چند ماه زود تر </a:t>
            </a:r>
            <a:r>
              <a:rPr lang="fa-IR" dirty="0" smtClean="0"/>
              <a:t>پیش بینی کرد.</a:t>
            </a:r>
          </a:p>
          <a:p>
            <a:pPr algn="just" rtl="1">
              <a:lnSpc>
                <a:spcPct val="150000"/>
              </a:lnSpc>
            </a:pPr>
            <a:r>
              <a:rPr lang="fa-IR" dirty="0"/>
              <a:t> </a:t>
            </a:r>
            <a:r>
              <a:rPr lang="fa-IR" dirty="0" smtClean="0"/>
              <a:t>هشدار به موقع د رواقع از </a:t>
            </a:r>
            <a:r>
              <a:rPr lang="fa-IR" dirty="0" smtClean="0">
                <a:solidFill>
                  <a:srgbClr val="FF0000"/>
                </a:solidFill>
              </a:rPr>
              <a:t>بررسی شرایط محیطی </a:t>
            </a:r>
            <a:r>
              <a:rPr lang="fa-IR" dirty="0" smtClean="0"/>
              <a:t>امکان پذیر است.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هشدار به موقع فرصت زمانی مناسبی را تا وقوع اپیدمی ، برای </a:t>
            </a:r>
            <a:r>
              <a:rPr lang="fa-IR" dirty="0" smtClean="0">
                <a:solidFill>
                  <a:srgbClr val="FF0000"/>
                </a:solidFill>
              </a:rPr>
              <a:t>آماده سازی برنامه کنترل اپیدمی</a:t>
            </a:r>
            <a:r>
              <a:rPr lang="fa-IR" dirty="0" smtClean="0"/>
              <a:t> مهیا می سازد.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ارزش اخباری آن کم است.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7450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تعریف مراقبت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fa-IR" sz="2800" dirty="0" smtClean="0"/>
              <a:t>مراقبت عبارت است از گرد آوری ، تجزیه و تحلیل ، تفسیر و انتشار به هنگام ، مستمرو منظم داده های مربوط به سلامتی 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 smtClean="0"/>
              <a:t>دو ویژگی مهم : 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sz="2800" dirty="0"/>
              <a:t> </a:t>
            </a:r>
            <a:r>
              <a:rPr lang="fa-IR" sz="2800" dirty="0" smtClean="0"/>
              <a:t>  1 – منظم بودن 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sz="2800" dirty="0"/>
              <a:t> </a:t>
            </a:r>
            <a:r>
              <a:rPr lang="fa-IR" sz="2800" dirty="0" smtClean="0"/>
              <a:t>  2 – صرفا به بیماری نمی پردازد بلکه کلیه داده هایی را که مربوط به سلامتی هستند را در بر می گیرند.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 smtClean="0"/>
              <a:t>هدف اختصاصی : </a:t>
            </a:r>
            <a:r>
              <a:rPr lang="fa-IR" sz="2800" dirty="0" smtClean="0">
                <a:solidFill>
                  <a:srgbClr val="FF0000"/>
                </a:solidFill>
              </a:rPr>
              <a:t>پایش روند و شناسایی اپیدمی ها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1919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شناسایی به موقع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fa-IR" dirty="0" smtClean="0"/>
              <a:t>تلاش بر این دارد تا </a:t>
            </a:r>
            <a:r>
              <a:rPr lang="fa-IR" dirty="0" smtClean="0">
                <a:solidFill>
                  <a:srgbClr val="FF0000"/>
                </a:solidFill>
              </a:rPr>
              <a:t>درمراحل ابتدایی </a:t>
            </a:r>
            <a:r>
              <a:rPr lang="fa-IR" dirty="0" smtClean="0"/>
              <a:t>یک اپیدمی را با اندازه گیری </a:t>
            </a:r>
            <a:r>
              <a:rPr lang="fa-IR" dirty="0" smtClean="0">
                <a:solidFill>
                  <a:srgbClr val="FF0000"/>
                </a:solidFill>
              </a:rPr>
              <a:t>تعداد موارد </a:t>
            </a:r>
            <a:r>
              <a:rPr lang="fa-IR" dirty="0" smtClean="0"/>
              <a:t>بیماری شناسایی کند. د راین روش بین چند روز تا چند هفته اپیدمی به دنبال وقوع تغییرات رخ می دهد. د راین روش </a:t>
            </a:r>
            <a:r>
              <a:rPr lang="fa-IR" dirty="0" smtClean="0">
                <a:solidFill>
                  <a:srgbClr val="FF0000"/>
                </a:solidFill>
              </a:rPr>
              <a:t>زمان</a:t>
            </a:r>
            <a:r>
              <a:rPr lang="fa-IR" dirty="0" smtClean="0"/>
              <a:t> لازم برای پیشگیری از اپیدمی و کاهش موارد مرگ و میر و ابتلا </a:t>
            </a:r>
            <a:r>
              <a:rPr lang="fa-IR" dirty="0" smtClean="0">
                <a:solidFill>
                  <a:srgbClr val="FF0000"/>
                </a:solidFill>
              </a:rPr>
              <a:t>بسیار محدود </a:t>
            </a:r>
            <a:r>
              <a:rPr lang="fa-IR" dirty="0" smtClean="0"/>
              <a:t>است.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36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مقررات بین المللی سلامت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این مقررات </a:t>
            </a:r>
            <a:r>
              <a:rPr lang="fa-IR" dirty="0" smtClean="0">
                <a:solidFill>
                  <a:srgbClr val="FF0000"/>
                </a:solidFill>
              </a:rPr>
              <a:t>ابزار قانونی </a:t>
            </a:r>
            <a:r>
              <a:rPr lang="fa-IR" dirty="0" smtClean="0"/>
              <a:t>است که کمک می کند کشور ها د ربرابر انتشار بیماری ها </a:t>
            </a:r>
            <a:r>
              <a:rPr lang="fa-IR" dirty="0" smtClean="0">
                <a:solidFill>
                  <a:srgbClr val="FF0000"/>
                </a:solidFill>
              </a:rPr>
              <a:t>محافظت</a:t>
            </a:r>
            <a:r>
              <a:rPr lang="fa-IR" dirty="0" smtClean="0"/>
              <a:t> شوند ، این مقررات از سال 2007 به اجرا گذاشته شده و هم اکنون 196 دولت از سراسر جهان به آن پیوسته اند</a:t>
            </a:r>
            <a:r>
              <a:rPr lang="en-US" dirty="0" smtClean="0"/>
              <a:t>.</a:t>
            </a:r>
            <a:endParaRPr lang="fa-IR" dirty="0" smtClean="0"/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ویژگی های مهم مقررات بین المللی سلامت :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 smtClean="0"/>
              <a:t>الزام دولت ها برای ایجاد حد اقل ظرفیت های لازم،الزام دولت ها برای گزارش شرایط نگران کننده سلامت عمومی ،محافظت از حقوق افراد و مسافرین و غیره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04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524000"/>
          </a:xfrm>
        </p:spPr>
        <p:txBody>
          <a:bodyPr/>
          <a:lstStyle/>
          <a:p>
            <a:pPr rtl="1"/>
            <a:r>
              <a:rPr lang="fa-IR" dirty="0" smtClean="0"/>
              <a:t>کتاب مرجع اپیدمیولوژی بیماری های شایع ایران تالیف شورای نویسندگان به سرپرستی دکتر پروین </a:t>
            </a:r>
            <a:r>
              <a:rPr lang="fa-IR" smtClean="0"/>
              <a:t>یاوری جلد </a:t>
            </a:r>
            <a:r>
              <a:rPr lang="fa-IR" dirty="0" smtClean="0"/>
              <a:t>اول فصل دوم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منبع :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پایش روند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algn="just" rtl="1">
              <a:lnSpc>
                <a:spcPct val="160000"/>
              </a:lnSpc>
            </a:pPr>
            <a:r>
              <a:rPr lang="fa-IR" dirty="0" smtClean="0"/>
              <a:t>هر برنامه سلامتی یا سازمانی با توجه به اهمیت موضوعی </a:t>
            </a:r>
            <a:r>
              <a:rPr lang="fa-IR" dirty="0" smtClean="0">
                <a:solidFill>
                  <a:srgbClr val="FF0000"/>
                </a:solidFill>
              </a:rPr>
              <a:t>شاخص</a:t>
            </a:r>
            <a:r>
              <a:rPr lang="fa-IR" dirty="0" smtClean="0"/>
              <a:t> هایی را در نظر می گیرند.</a:t>
            </a:r>
          </a:p>
          <a:p>
            <a:pPr algn="just" rtl="1">
              <a:lnSpc>
                <a:spcPct val="160000"/>
              </a:lnSpc>
            </a:pPr>
            <a:r>
              <a:rPr lang="fa-IR" dirty="0" smtClean="0"/>
              <a:t>حیطه شاخص هایی که برای پایش روند بیماری های واگیر مورد </a:t>
            </a:r>
            <a:r>
              <a:rPr lang="fa-IR" dirty="0" smtClean="0">
                <a:solidFill>
                  <a:srgbClr val="FF0000"/>
                </a:solidFill>
              </a:rPr>
              <a:t>سنجش و</a:t>
            </a:r>
            <a:r>
              <a:rPr lang="fa-IR" dirty="0" smtClean="0"/>
              <a:t> </a:t>
            </a:r>
            <a:r>
              <a:rPr lang="fa-IR" dirty="0" smtClean="0">
                <a:solidFill>
                  <a:srgbClr val="FF0000"/>
                </a:solidFill>
              </a:rPr>
              <a:t>گزارش دهی منظم </a:t>
            </a:r>
            <a:r>
              <a:rPr lang="fa-IR" dirty="0" smtClean="0"/>
              <a:t>قرار می گیرند، تنها </a:t>
            </a:r>
            <a:r>
              <a:rPr lang="fa-IR" dirty="0" smtClean="0">
                <a:solidFill>
                  <a:srgbClr val="FF0000"/>
                </a:solidFill>
              </a:rPr>
              <a:t>شاخص های مرگ و میر </a:t>
            </a:r>
            <a:r>
              <a:rPr lang="fa-IR" dirty="0" smtClean="0"/>
              <a:t>نیستند و تنها از داده های </a:t>
            </a:r>
            <a:r>
              <a:rPr lang="fa-IR" dirty="0" smtClean="0">
                <a:solidFill>
                  <a:srgbClr val="FF0000"/>
                </a:solidFill>
              </a:rPr>
              <a:t>ثبت جاری اطلاعات </a:t>
            </a:r>
            <a:r>
              <a:rPr lang="fa-IR" dirty="0" smtClean="0"/>
              <a:t>به دست نمی آیند بلکه به جنبه های مختلف برنامه های سلامت از جمله </a:t>
            </a:r>
            <a:r>
              <a:rPr lang="fa-IR" dirty="0" smtClean="0">
                <a:solidFill>
                  <a:srgbClr val="FF0000"/>
                </a:solidFill>
              </a:rPr>
              <a:t>پوشش خدمات ، موفقیت در ارایه خدمت </a:t>
            </a:r>
            <a:r>
              <a:rPr lang="fa-IR" dirty="0" smtClean="0"/>
              <a:t>و نیز </a:t>
            </a:r>
            <a:r>
              <a:rPr lang="fa-IR" dirty="0" smtClean="0">
                <a:solidFill>
                  <a:srgbClr val="FF0000"/>
                </a:solidFill>
              </a:rPr>
              <a:t>پاسخ نظام سلامت </a:t>
            </a:r>
            <a:r>
              <a:rPr lang="fa-IR" dirty="0" smtClean="0"/>
              <a:t>به بیماری ها باز می گردند. برای گزارش بعضی از آنها باید </a:t>
            </a:r>
            <a:r>
              <a:rPr lang="fa-IR" dirty="0" smtClean="0">
                <a:solidFill>
                  <a:srgbClr val="FF0000"/>
                </a:solidFill>
              </a:rPr>
              <a:t>پیمایش</a:t>
            </a:r>
            <a:r>
              <a:rPr lang="fa-IR" dirty="0" smtClean="0"/>
              <a:t> انجام شود. این پیمایش ها باید در </a:t>
            </a:r>
            <a:r>
              <a:rPr lang="fa-IR" dirty="0" smtClean="0">
                <a:solidFill>
                  <a:srgbClr val="FF0000"/>
                </a:solidFill>
              </a:rPr>
              <a:t>فواصل منظم </a:t>
            </a:r>
            <a:r>
              <a:rPr lang="fa-IR" dirty="0" smtClean="0"/>
              <a:t>انجام پذیرند.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5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(HIV/AIDS </a:t>
            </a:r>
            <a:r>
              <a:rPr lang="fa-IR" sz="2800" dirty="0" smtClean="0"/>
              <a:t>نسل های جدید نظام های مراقبت ( مثال :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21352"/>
          </a:xfrm>
        </p:spPr>
        <p:txBody>
          <a:bodyPr>
            <a:normAutofit fontScale="92500"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نسل اول مراقبت بیماری </a:t>
            </a:r>
            <a:r>
              <a:rPr lang="en-US" dirty="0" smtClean="0"/>
              <a:t>HIV/AIDS</a:t>
            </a:r>
            <a:r>
              <a:rPr lang="fa-IR" dirty="0" smtClean="0"/>
              <a:t> : مراقبت از</a:t>
            </a:r>
            <a:r>
              <a:rPr lang="en-US" dirty="0" smtClean="0"/>
              <a:t>HIV </a:t>
            </a:r>
            <a:r>
              <a:rPr lang="fa-IR" dirty="0" smtClean="0"/>
              <a:t> وگزارش بیماری ایدز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نسل دوم : اضافه شدن مراقبت از بیماری های منتقله از راه تماس جنسی و مراقبت رفتارهای پر خطر( اعم از دانش ، نگرش و رفتارهایی مانند تماس جنسی حفاظت نشده ) به منظور شناسایی خطر وقوع بیماری 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در نسل دوم مراقبت علاوه بر کل جمعیت ، گروههای جمعیتی خاص و پر خطر مانند کارگران جنسی ، مردانی که با مردان آمیزش دارند ، معتادان به مواد مخدر تزریقی و غیره را نیزدر بر می گیرند.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476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نسل سوم مراقبت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د رنسل سوم مراقبت به </a:t>
            </a:r>
            <a:r>
              <a:rPr lang="fa-IR" dirty="0" smtClean="0">
                <a:solidFill>
                  <a:srgbClr val="FF0000"/>
                </a:solidFill>
              </a:rPr>
              <a:t>پوشش و کیفیت خدمات و درمان </a:t>
            </a:r>
            <a:r>
              <a:rPr lang="fa-IR" dirty="0" smtClean="0"/>
              <a:t>توجه شده است مانند پوشش درمان ضد ویروسی در کسانی که به </a:t>
            </a:r>
            <a:r>
              <a:rPr lang="en-US" dirty="0" smtClean="0"/>
              <a:t>HIV</a:t>
            </a:r>
            <a:r>
              <a:rPr lang="fa-IR" dirty="0" smtClean="0"/>
              <a:t> مبتلا هستند.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این دسته از شاخص ها ( کیفیت خدمات) برای ارزیابی </a:t>
            </a:r>
            <a:r>
              <a:rPr lang="fa-IR" dirty="0" smtClean="0">
                <a:solidFill>
                  <a:srgbClr val="FF0000"/>
                </a:solidFill>
              </a:rPr>
              <a:t>پوشش موثر </a:t>
            </a:r>
            <a:r>
              <a:rPr lang="fa-IR" dirty="0" smtClean="0"/>
              <a:t>خدمات استفاده می شوند به خصوص با هدف گذاری های جدید نظام سلامت ( پوشش همگانی سلامت )انطباق دارند 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یعنی اینکه تنها چه نسبتی از جامعه از خدمت برخوردارند مطرح نیست بلکه چه نسبتی از آنها از </a:t>
            </a:r>
            <a:r>
              <a:rPr lang="fa-IR" dirty="0" smtClean="0">
                <a:solidFill>
                  <a:srgbClr val="FF0000"/>
                </a:solidFill>
              </a:rPr>
              <a:t>خدمات با کیفیت </a:t>
            </a:r>
            <a:r>
              <a:rPr lang="fa-IR" dirty="0" smtClean="0"/>
              <a:t>استفاده می کنند مهم است.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46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ارزیابی نابرابری ها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جنبه دیگری که به پایش روند بیماری ها اضافه شده است اینکه شاخص ها باید علاوه بر عدد کلی حد اقل به تفکیک </a:t>
            </a:r>
            <a:r>
              <a:rPr lang="fa-IR" dirty="0" smtClean="0">
                <a:solidFill>
                  <a:srgbClr val="FF0000"/>
                </a:solidFill>
              </a:rPr>
              <a:t>وضعیت اقتصادی </a:t>
            </a:r>
            <a:r>
              <a:rPr lang="fa-IR" dirty="0" smtClean="0"/>
              <a:t>، </a:t>
            </a:r>
            <a:r>
              <a:rPr lang="fa-IR" dirty="0" smtClean="0">
                <a:solidFill>
                  <a:srgbClr val="FF0000"/>
                </a:solidFill>
              </a:rPr>
              <a:t>محل زندگی </a:t>
            </a:r>
            <a:r>
              <a:rPr lang="fa-IR" dirty="0" smtClean="0"/>
              <a:t>( شهری/روستایی/ حاشیه شهر)و </a:t>
            </a:r>
            <a:r>
              <a:rPr lang="fa-IR" dirty="0" smtClean="0">
                <a:solidFill>
                  <a:srgbClr val="FF0000"/>
                </a:solidFill>
              </a:rPr>
              <a:t>جنسیت</a:t>
            </a:r>
            <a:r>
              <a:rPr lang="fa-IR" dirty="0" smtClean="0"/>
              <a:t> بیان شوند.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هدف: ارزیابی نابرابری هاست تا از </a:t>
            </a:r>
            <a:r>
              <a:rPr lang="fa-IR" dirty="0" smtClean="0">
                <a:solidFill>
                  <a:srgbClr val="FF0000"/>
                </a:solidFill>
              </a:rPr>
              <a:t>شکاف های اجتماعی و بی عدالتی </a:t>
            </a:r>
            <a:r>
              <a:rPr lang="fa-IR" dirty="0" smtClean="0"/>
              <a:t>در بیماری ها اجتناب 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700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شناسایی اپیدمی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>
                <a:solidFill>
                  <a:srgbClr val="FF0000"/>
                </a:solidFill>
              </a:rPr>
              <a:t>افزایش سریع و ناگهانی موارد جدید بیماری </a:t>
            </a:r>
            <a:r>
              <a:rPr lang="fa-IR" dirty="0" smtClean="0"/>
              <a:t>و یا </a:t>
            </a:r>
            <a:r>
              <a:rPr lang="fa-IR" dirty="0" smtClean="0">
                <a:solidFill>
                  <a:srgbClr val="FF0000"/>
                </a:solidFill>
              </a:rPr>
              <a:t>افزایش بیش از حد معمول</a:t>
            </a:r>
            <a:r>
              <a:rPr lang="fa-IR" dirty="0" smtClean="0"/>
              <a:t> آن را اپیدمی می گویند. د رواقع تعادل اپیدمیولوژیک قبلی بیماری به هم خورده است.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تعریف اپیدمی برمبنای </a:t>
            </a:r>
            <a:r>
              <a:rPr lang="fa-IR" dirty="0" smtClean="0">
                <a:solidFill>
                  <a:srgbClr val="FF0000"/>
                </a:solidFill>
              </a:rPr>
              <a:t>بار بیماری </a:t>
            </a:r>
            <a:r>
              <a:rPr lang="fa-IR" dirty="0" smtClean="0"/>
              <a:t>بر نظام سلامتی : وضعیتی که بار بیماری بیش از ظرفیت موجود واحد های ارایه خدمات باشد.</a:t>
            </a:r>
          </a:p>
          <a:p>
            <a:pPr algn="just" rtl="1">
              <a:lnSpc>
                <a:spcPct val="150000"/>
              </a:lnSpc>
            </a:pPr>
            <a:r>
              <a:rPr lang="fa-IR" dirty="0"/>
              <a:t> </a:t>
            </a:r>
            <a:r>
              <a:rPr lang="fa-IR" dirty="0" smtClean="0"/>
              <a:t>اپیدمی هایی که بار بیماری د رآنها کم باشدرا </a:t>
            </a:r>
            <a:r>
              <a:rPr lang="fa-IR" dirty="0" smtClean="0">
                <a:solidFill>
                  <a:srgbClr val="FF0000"/>
                </a:solidFill>
              </a:rPr>
              <a:t>طغیان</a:t>
            </a:r>
            <a:r>
              <a:rPr lang="fa-IR" dirty="0" smtClean="0"/>
              <a:t> می گویند. ممکن است تمایز اپیدمی های کوچک از نوسانات فصلی و دوره ای مشکل باشد.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33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15962"/>
          </a:xfrm>
        </p:spPr>
        <p:txBody>
          <a:bodyPr>
            <a:normAutofit/>
          </a:bodyPr>
          <a:lstStyle/>
          <a:p>
            <a:r>
              <a:rPr lang="fa-IR" sz="3200" b="1" dirty="0" smtClean="0"/>
              <a:t>روش های تعیین وقوع اپیدمی : آستانه « بیش از حد معمول»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/>
              <a:t>معمولا آستانه اپیدمی به منظور شناسایی به موقع آن پس از بروز موارد بیماری مورد استفاده قرار می گیرد.</a:t>
            </a:r>
          </a:p>
          <a:p>
            <a:pPr algn="just" rtl="1">
              <a:lnSpc>
                <a:spcPct val="150000"/>
              </a:lnSpc>
            </a:pPr>
            <a:r>
              <a:rPr lang="fa-IR" dirty="0"/>
              <a:t> </a:t>
            </a:r>
            <a:r>
              <a:rPr lang="fa-IR" dirty="0" smtClean="0"/>
              <a:t>با تعریف صحیح حد آستانه تمایز بین حد معمول بیماری ( بر اساس تجارب قبلی )و وقوع اپیدمی به درستی صورت می گیرد.</a:t>
            </a:r>
          </a:p>
          <a:p>
            <a:pPr algn="just" rtl="1">
              <a:lnSpc>
                <a:spcPct val="150000"/>
              </a:lnSpc>
            </a:pPr>
            <a:r>
              <a:rPr lang="fa-IR" dirty="0"/>
              <a:t> </a:t>
            </a:r>
            <a:r>
              <a:rPr lang="fa-IR" dirty="0" smtClean="0"/>
              <a:t>تعیین حد آستانه در مناطقی که جمعیت ثابت است و الگوی قبلی اپیدمیولوژیک بیماری موجود است به راحتی محاسبه شده و اپیدمی مشخص می 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0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های تعیین آستانه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C2A4C-B4C2-4660-9DC2-AC2E7F4E3FE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fa-IR" dirty="0" smtClean="0"/>
              <a:t>1 – تعیین آستان</a:t>
            </a:r>
            <a:r>
              <a:rPr lang="fa-IR" dirty="0"/>
              <a:t>ه</a:t>
            </a:r>
            <a:r>
              <a:rPr lang="fa-IR" dirty="0" smtClean="0"/>
              <a:t> با شمارش موارد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 smtClean="0"/>
              <a:t>2 – میانگین به اضافه دو انحراف معیار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 smtClean="0"/>
              <a:t>3 – میانه به اضافه چارک سوم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 smtClean="0"/>
              <a:t>4 – روش میانگین و دو انحراف معیار جمع تزایدی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4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521</TotalTime>
  <Words>1458</Words>
  <Application>Microsoft Office PowerPoint</Application>
  <PresentationFormat>On-screen Show (4:3)</PresentationFormat>
  <Paragraphs>95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مراقبت از بیماریهای واگیر</vt:lpstr>
      <vt:lpstr>تعریف مراقبت</vt:lpstr>
      <vt:lpstr>پایش روند </vt:lpstr>
      <vt:lpstr>(HIV/AIDS نسل های جدید نظام های مراقبت ( مثال :</vt:lpstr>
      <vt:lpstr>نسل سوم مراقبت </vt:lpstr>
      <vt:lpstr>ارزیابی نابرابری ها </vt:lpstr>
      <vt:lpstr>شناسایی اپیدمی</vt:lpstr>
      <vt:lpstr>روش های تعیین وقوع اپیدمی : آستانه « بیش از حد معمول»</vt:lpstr>
      <vt:lpstr>روش های تعیین آستانه :</vt:lpstr>
      <vt:lpstr>تعیین آستانه با شمارش موارد</vt:lpstr>
      <vt:lpstr>میانگین به اضافه دو انحراف معیار</vt:lpstr>
      <vt:lpstr>PowerPoint Presentation</vt:lpstr>
      <vt:lpstr>میانه به اضافه چارک سوم</vt:lpstr>
      <vt:lpstr>PowerPoint Presentation</vt:lpstr>
      <vt:lpstr>روش میانگین و دو انحراف معیار جمع تزایدی</vt:lpstr>
      <vt:lpstr>آستانه هشدار دهنده و آستانه اپیدمیک</vt:lpstr>
      <vt:lpstr>PowerPoint Presentation</vt:lpstr>
      <vt:lpstr>پیش بینی درازمدت</vt:lpstr>
      <vt:lpstr>هشدار به موقع </vt:lpstr>
      <vt:lpstr>شناسایی به موقع</vt:lpstr>
      <vt:lpstr>مقررات بین المللی سلامت</vt:lpstr>
      <vt:lpstr>منبع :</vt:lpstr>
    </vt:vector>
  </TitlesOfParts>
  <Company>MRT www.Win2Farsi.com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مراقبت از بیماریها</dc:title>
  <dc:creator>MRT Pack 20 DVDs</dc:creator>
  <cp:lastModifiedBy>aylin</cp:lastModifiedBy>
  <cp:revision>74</cp:revision>
  <dcterms:created xsi:type="dcterms:W3CDTF">2026-04-21T04:50:06Z</dcterms:created>
  <dcterms:modified xsi:type="dcterms:W3CDTF">2026-04-27T08:22:47Z</dcterms:modified>
</cp:coreProperties>
</file>