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8" r:id="rId2"/>
    <p:sldId id="262" r:id="rId3"/>
    <p:sldId id="259" r:id="rId4"/>
    <p:sldId id="260" r:id="rId5"/>
    <p:sldId id="263" r:id="rId6"/>
    <p:sldId id="286" r:id="rId7"/>
    <p:sldId id="264" r:id="rId8"/>
    <p:sldId id="291" r:id="rId9"/>
    <p:sldId id="265" r:id="rId10"/>
    <p:sldId id="288" r:id="rId11"/>
    <p:sldId id="266" r:id="rId12"/>
    <p:sldId id="267" r:id="rId13"/>
    <p:sldId id="268" r:id="rId14"/>
    <p:sldId id="289"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90" r:id="rId29"/>
    <p:sldId id="282" r:id="rId30"/>
    <p:sldId id="283" r:id="rId31"/>
    <p:sldId id="284" r:id="rId32"/>
    <p:sldId id="285"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9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9E630F-701E-497B-A374-31A9CF7EA3B7}" type="datetimeFigureOut">
              <a:rPr lang="en-US" smtClean="0"/>
              <a:pPr/>
              <a:t>4/27/2026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35B490-0762-430F-892E-0CCDC9DA8F52}" type="slidenum">
              <a:rPr lang="en-US" smtClean="0"/>
              <a:pPr/>
              <a:t>‹#›</a:t>
            </a:fld>
            <a:endParaRPr lang="en-US"/>
          </a:p>
        </p:txBody>
      </p:sp>
    </p:spTree>
    <p:extLst>
      <p:ext uri="{BB962C8B-B14F-4D97-AF65-F5344CB8AC3E}">
        <p14:creationId xmlns:p14="http://schemas.microsoft.com/office/powerpoint/2010/main" val="2773458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64AFC5C6-92B8-43A8-8A71-493560BC06B7}" type="datetime1">
              <a:rPr lang="en-US" smtClean="0"/>
              <a:pPr/>
              <a:t>4/27/2026</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CDD74FCC-616D-414B-89C5-A482236C7124}"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E765584-BADE-4D04-947B-B047C1EE56DB}" type="datetime1">
              <a:rPr lang="en-US" smtClean="0"/>
              <a:pPr/>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74FCC-616D-414B-89C5-A482236C712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4E397FD-96C2-4A19-8906-7FC09E757037}" type="datetime1">
              <a:rPr lang="en-US" smtClean="0"/>
              <a:pPr/>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74FCC-616D-414B-89C5-A482236C712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2DE46D8-C917-4F00-8BB6-D4487252F1E1}" type="datetime1">
              <a:rPr lang="en-US" smtClean="0"/>
              <a:pPr/>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74FCC-616D-414B-89C5-A482236C7124}"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2BE2071-F77C-44FB-9203-8B6EC1067FCC}" type="datetime1">
              <a:rPr lang="en-US" smtClean="0"/>
              <a:pPr/>
              <a:t>4/27/2026</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CDD74FCC-616D-414B-89C5-A482236C712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D32D463-3371-4D45-92CC-705D55676449}" type="datetime1">
              <a:rPr lang="en-US" smtClean="0"/>
              <a:pPr/>
              <a:t>4/27/2026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74FCC-616D-414B-89C5-A482236C7124}"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6C3E633E-8EDF-4ECE-B0E2-3E09613C3F60}" type="datetime1">
              <a:rPr lang="en-US" smtClean="0"/>
              <a:pPr/>
              <a:t>4/27/2026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D74FCC-616D-414B-89C5-A482236C7124}"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2163BF2-07FF-48B7-A078-008B2B7621DF}" type="datetime1">
              <a:rPr lang="en-US" smtClean="0"/>
              <a:pPr/>
              <a:t>4/27/2026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D74FCC-616D-414B-89C5-A482236C712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0A81EB-005E-4B48-9881-51D057CF9B23}" type="datetime1">
              <a:rPr lang="en-US" smtClean="0"/>
              <a:pPr/>
              <a:t>4/27/2026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D74FCC-616D-414B-89C5-A482236C712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5C5C3D8-67B9-4320-935D-1B763EE800C4}" type="datetime1">
              <a:rPr lang="en-US" smtClean="0"/>
              <a:pPr/>
              <a:t>4/27/2026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74FCC-616D-414B-89C5-A482236C7124}"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3DB899C-954E-4CD1-93FE-B31E7FD6144E}" type="datetime1">
              <a:rPr lang="en-US" smtClean="0"/>
              <a:pPr/>
              <a:t>4/27/2026</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CDD74FCC-616D-414B-89C5-A482236C7124}"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9A702936-61C1-44E2-84ED-18F6093DA6C9}" type="datetime1">
              <a:rPr lang="en-US" smtClean="0"/>
              <a:pPr/>
              <a:t>4/27/2026</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CDD74FCC-616D-414B-89C5-A482236C712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29000" y="4191000"/>
            <a:ext cx="2438400" cy="1447800"/>
          </a:xfrm>
        </p:spPr>
        <p:txBody>
          <a:bodyPr>
            <a:normAutofit fontScale="85000" lnSpcReduction="20000"/>
          </a:bodyPr>
          <a:lstStyle/>
          <a:p>
            <a:r>
              <a:rPr lang="fa-IR" dirty="0" smtClean="0"/>
              <a:t>دکتر افشان شرقی</a:t>
            </a:r>
          </a:p>
          <a:p>
            <a:r>
              <a:rPr lang="fa-IR" dirty="0" smtClean="0"/>
              <a:t>دانشیار پزشکی اجتماعی </a:t>
            </a:r>
          </a:p>
          <a:p>
            <a:r>
              <a:rPr lang="fa-IR" dirty="0" smtClean="0"/>
              <a:t>دانشگاه علوم پزشکی اردبیل</a:t>
            </a:r>
            <a:endParaRPr lang="en-US" dirty="0"/>
          </a:p>
        </p:txBody>
      </p:sp>
      <p:sp>
        <p:nvSpPr>
          <p:cNvPr id="2" name="Title 1"/>
          <p:cNvSpPr>
            <a:spLocks noGrp="1"/>
          </p:cNvSpPr>
          <p:nvPr>
            <p:ph type="ctrTitle"/>
          </p:nvPr>
        </p:nvSpPr>
        <p:spPr>
          <a:xfrm>
            <a:off x="3505200" y="1600199"/>
            <a:ext cx="4953000" cy="1524001"/>
          </a:xfrm>
        </p:spPr>
        <p:txBody>
          <a:bodyPr>
            <a:normAutofit/>
          </a:bodyPr>
          <a:lstStyle/>
          <a:p>
            <a:r>
              <a:rPr lang="fa-IR" sz="2000" b="1" dirty="0" smtClean="0"/>
              <a:t> </a:t>
            </a:r>
            <a:r>
              <a:rPr lang="fa-IR" sz="2000" dirty="0" smtClean="0"/>
              <a:t/>
            </a:r>
            <a:br>
              <a:rPr lang="fa-IR" sz="2000" dirty="0" smtClean="0"/>
            </a:br>
            <a:endParaRPr lang="en-US" sz="2000" dirty="0"/>
          </a:p>
        </p:txBody>
      </p:sp>
      <p:sp>
        <p:nvSpPr>
          <p:cNvPr id="4" name="Slide Number Placeholder 3"/>
          <p:cNvSpPr>
            <a:spLocks noGrp="1"/>
          </p:cNvSpPr>
          <p:nvPr>
            <p:ph type="sldNum" sz="quarter" idx="12"/>
          </p:nvPr>
        </p:nvSpPr>
        <p:spPr/>
        <p:txBody>
          <a:bodyPr/>
          <a:lstStyle/>
          <a:p>
            <a:fld id="{CDD74FCC-616D-414B-89C5-A482236C7124}" type="slidenum">
              <a:rPr lang="en-US" smtClean="0"/>
              <a:pPr/>
              <a:t>1</a:t>
            </a:fld>
            <a:endParaRPr lang="en-US"/>
          </a:p>
        </p:txBody>
      </p:sp>
      <p:pic>
        <p:nvPicPr>
          <p:cNvPr id="1027" name="Picture 3" descr="C:\Users\Namin\Desktop\1.PNG"/>
          <p:cNvPicPr>
            <a:picLocks noChangeAspect="1" noChangeArrowheads="1"/>
          </p:cNvPicPr>
          <p:nvPr/>
        </p:nvPicPr>
        <p:blipFill>
          <a:blip r:embed="rId2"/>
          <a:srcRect/>
          <a:stretch>
            <a:fillRect/>
          </a:stretch>
        </p:blipFill>
        <p:spPr bwMode="auto">
          <a:xfrm>
            <a:off x="2590800" y="1143000"/>
            <a:ext cx="3657600" cy="2667000"/>
          </a:xfrm>
          <a:prstGeom prst="rect">
            <a:avLst/>
          </a:prstGeom>
          <a:noFill/>
        </p:spPr>
      </p:pic>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lgn="just" rtl="1">
              <a:lnSpc>
                <a:spcPct val="150000"/>
              </a:lnSpc>
              <a:buNone/>
            </a:pPr>
            <a:r>
              <a:rPr lang="fa-IR" dirty="0" smtClean="0"/>
              <a:t>3 -  سپس </a:t>
            </a:r>
            <a:r>
              <a:rPr lang="fa-IR" dirty="0" smtClean="0">
                <a:solidFill>
                  <a:srgbClr val="FF0000"/>
                </a:solidFill>
              </a:rPr>
              <a:t>میزان خطر ده ساله </a:t>
            </a:r>
            <a:r>
              <a:rPr lang="fa-IR" dirty="0" smtClean="0"/>
              <a:t>بروز سکته هاي قلبی ومغزي کشنده یا غیرکشنده، با استفاده از چارت ارزیابی میزان خطر قلبی عروقی و با استفاده از اطلاعات ابتلاء یا عدم ابتلاء به دیابت، جنس، مصرف دخانیات، سن، مقدار فشارخون سیستولی بر حسب میلی متر جیوه و مقدار کلسترول تام خون محاسبه می شود.</a:t>
            </a:r>
            <a:endParaRPr lang="en-US" dirty="0" smtClean="0"/>
          </a:p>
          <a:p>
            <a:pPr algn="just" rtl="1">
              <a:lnSpc>
                <a:spcPct val="150000"/>
              </a:lnSpc>
            </a:pPr>
            <a:endParaRPr lang="en-US" dirty="0"/>
          </a:p>
        </p:txBody>
      </p:sp>
      <p:sp>
        <p:nvSpPr>
          <p:cNvPr id="4" name="Slide Number Placeholder 3"/>
          <p:cNvSpPr>
            <a:spLocks noGrp="1"/>
          </p:cNvSpPr>
          <p:nvPr>
            <p:ph type="sldNum" sz="quarter" idx="12"/>
          </p:nvPr>
        </p:nvSpPr>
        <p:spPr/>
        <p:txBody>
          <a:bodyPr/>
          <a:lstStyle/>
          <a:p>
            <a:fld id="{CDD74FCC-616D-414B-89C5-A482236C7124}" type="slidenum">
              <a:rPr lang="en-US" smtClean="0"/>
              <a:pPr/>
              <a:t>10</a:t>
            </a:fld>
            <a:endParaRPr lang="en-US"/>
          </a:p>
        </p:txBody>
      </p:sp>
    </p:spTree>
  </p:cSld>
  <p:clrMapOvr>
    <a:masterClrMapping/>
  </p:clrMapOvr>
  <p:transition>
    <p:pull dir="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lgn="just" rtl="1">
              <a:lnSpc>
                <a:spcPct val="150000"/>
              </a:lnSpc>
              <a:buNone/>
            </a:pPr>
            <a:r>
              <a:rPr lang="fa-IR" dirty="0" smtClean="0"/>
              <a:t>4 - بعد از ارزیابی افراد در 4 گروه خطر کمتر از 10 % (کم-خانه هاي سبز رنگ)، 10 تا 20 % (متوسط -خانه هاي زرد رنگ)، 20 تا 30% (زیاد- نارنجی رنگ) و 30 % و بیشتر (خیلی زیاد- قرمز رنگ) قرار می گیرند. </a:t>
            </a:r>
          </a:p>
          <a:p>
            <a:pPr algn="just" rtl="1">
              <a:lnSpc>
                <a:spcPct val="150000"/>
              </a:lnSpc>
            </a:pPr>
            <a:r>
              <a:rPr lang="fa-IR" dirty="0" smtClean="0"/>
              <a:t>اگر فردي در گروه با احتمال خطر کمتر از 10 درصد باشد به معنی این است که طی 10 سال آینده کمتر از ده درصد احتمال دارد دچار سکته قلبی یا مغزي شود. </a:t>
            </a:r>
          </a:p>
        </p:txBody>
      </p:sp>
      <p:sp>
        <p:nvSpPr>
          <p:cNvPr id="4" name="Slide Number Placeholder 3"/>
          <p:cNvSpPr>
            <a:spLocks noGrp="1"/>
          </p:cNvSpPr>
          <p:nvPr>
            <p:ph type="sldNum" sz="quarter" idx="12"/>
          </p:nvPr>
        </p:nvSpPr>
        <p:spPr/>
        <p:txBody>
          <a:bodyPr/>
          <a:lstStyle/>
          <a:p>
            <a:fld id="{CDD74FCC-616D-414B-89C5-A482236C7124}" type="slidenum">
              <a:rPr lang="en-US" smtClean="0"/>
              <a:pPr/>
              <a:t>11</a:t>
            </a:fld>
            <a:endParaRPr lang="en-US"/>
          </a:p>
        </p:txBody>
      </p:sp>
    </p:spTree>
  </p:cSld>
  <p:clrMapOvr>
    <a:masterClrMapping/>
  </p:clrMapOvr>
  <p:transition>
    <p:wheel spokes="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cstate="print"/>
          <a:stretch>
            <a:fillRect/>
          </a:stretch>
        </p:blipFill>
        <p:spPr>
          <a:xfrm>
            <a:off x="1905000" y="457200"/>
            <a:ext cx="5257800" cy="6096000"/>
          </a:xfrm>
          <a:prstGeom prst="rect">
            <a:avLst/>
          </a:prstGeom>
        </p:spPr>
      </p:pic>
      <p:sp>
        <p:nvSpPr>
          <p:cNvPr id="5" name="Slide Number Placeholder 4"/>
          <p:cNvSpPr>
            <a:spLocks noGrp="1"/>
          </p:cNvSpPr>
          <p:nvPr>
            <p:ph type="sldNum" sz="quarter" idx="12"/>
          </p:nvPr>
        </p:nvSpPr>
        <p:spPr/>
        <p:txBody>
          <a:bodyPr/>
          <a:lstStyle/>
          <a:p>
            <a:fld id="{CDD74FCC-616D-414B-89C5-A482236C7124}" type="slidenum">
              <a:rPr lang="en-US" smtClean="0"/>
              <a:pPr/>
              <a:t>12</a:t>
            </a:fld>
            <a:endParaRPr lang="en-US"/>
          </a:p>
        </p:txBody>
      </p:sp>
    </p:spTree>
  </p:cSld>
  <p:clrMapOvr>
    <a:masterClrMapping/>
  </p:clrMapOvr>
  <p:transition>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fa-IR" dirty="0" smtClean="0"/>
              <a:t>اقدامات بر اساس گروه بندی های انجام گرفته توسط بهورز یا مراقب سلامت :</a:t>
            </a:r>
            <a:endParaRPr lang="en-US" dirty="0"/>
          </a:p>
        </p:txBody>
      </p:sp>
      <p:sp>
        <p:nvSpPr>
          <p:cNvPr id="3" name="Content Placeholder 2"/>
          <p:cNvSpPr>
            <a:spLocks noGrp="1"/>
          </p:cNvSpPr>
          <p:nvPr>
            <p:ph sz="quarter" idx="1"/>
          </p:nvPr>
        </p:nvSpPr>
        <p:spPr/>
        <p:txBody>
          <a:bodyPr>
            <a:normAutofit fontScale="77500" lnSpcReduction="20000"/>
          </a:bodyPr>
          <a:lstStyle/>
          <a:p>
            <a:pPr algn="just" rtl="1">
              <a:lnSpc>
                <a:spcPct val="170000"/>
              </a:lnSpc>
            </a:pPr>
            <a:r>
              <a:rPr lang="fa-IR" dirty="0" smtClean="0"/>
              <a:t>افراد با </a:t>
            </a:r>
            <a:r>
              <a:rPr lang="fa-IR" dirty="0" smtClean="0">
                <a:solidFill>
                  <a:srgbClr val="FF0000"/>
                </a:solidFill>
              </a:rPr>
              <a:t>خطر 20 % و بالاتر </a:t>
            </a:r>
            <a:r>
              <a:rPr lang="fa-IR" dirty="0" smtClean="0"/>
              <a:t>جهت ارزیابی هاي تکمیلی و اقدامات درمانی به پزشک </a:t>
            </a:r>
            <a:r>
              <a:rPr lang="fa-IR" dirty="0" smtClean="0">
                <a:solidFill>
                  <a:srgbClr val="FF0000"/>
                </a:solidFill>
              </a:rPr>
              <a:t>ارجاع</a:t>
            </a:r>
            <a:r>
              <a:rPr lang="fa-IR" dirty="0" smtClean="0"/>
              <a:t> می شوند.</a:t>
            </a:r>
            <a:endParaRPr lang="en-US" dirty="0" smtClean="0"/>
          </a:p>
          <a:p>
            <a:pPr algn="just" rtl="1">
              <a:lnSpc>
                <a:spcPct val="170000"/>
              </a:lnSpc>
            </a:pPr>
            <a:r>
              <a:rPr lang="fa-IR" dirty="0" smtClean="0"/>
              <a:t>پیگیري و مراقبت </a:t>
            </a:r>
            <a:r>
              <a:rPr lang="fa-IR" dirty="0" smtClean="0">
                <a:solidFill>
                  <a:srgbClr val="FF0000"/>
                </a:solidFill>
              </a:rPr>
              <a:t>مبتلایان</a:t>
            </a:r>
            <a:r>
              <a:rPr lang="fa-IR" dirty="0" smtClean="0"/>
              <a:t> به بیماري قلبی عروقی، دیابت، فشارخون بالا یا اختلال چربی هاي خون، بر ا ساس دستورالعمل هاي مربوطه انجام گرفته و بر حسب میزان خطر قلبی عروقی که براي فرد محاسبه شده و طبق برنامه زمان بندي شده، فرد پیگیري وارزیابی مجدد خطر قلبی عروقی براي وي صورت می پذیرد.</a:t>
            </a:r>
          </a:p>
          <a:p>
            <a:pPr algn="just" rtl="1">
              <a:lnSpc>
                <a:spcPct val="170000"/>
              </a:lnSpc>
            </a:pPr>
            <a:r>
              <a:rPr lang="fa-IR" dirty="0" smtClean="0"/>
              <a:t>پیگیري و مراقبت و خطرسنجی براي افرادي که </a:t>
            </a:r>
            <a:r>
              <a:rPr lang="fa-IR" dirty="0" smtClean="0">
                <a:solidFill>
                  <a:srgbClr val="FF0000"/>
                </a:solidFill>
              </a:rPr>
              <a:t>کمتر از 10 درصد </a:t>
            </a:r>
            <a:r>
              <a:rPr lang="fa-IR" dirty="0" smtClean="0"/>
              <a:t>در معرض خطر ده ساله بروز سکته هاي قلبی و مغزي هستند،علاوه بر </a:t>
            </a:r>
            <a:r>
              <a:rPr lang="fa-IR" dirty="0" smtClean="0">
                <a:solidFill>
                  <a:srgbClr val="FF0000"/>
                </a:solidFill>
              </a:rPr>
              <a:t>آموزش حفظ و ارتقاي شیوه زندگی</a:t>
            </a:r>
            <a:r>
              <a:rPr lang="fa-IR" dirty="0" smtClean="0"/>
              <a:t>، </a:t>
            </a:r>
            <a:r>
              <a:rPr lang="fa-IR" dirty="0" smtClean="0">
                <a:solidFill>
                  <a:srgbClr val="FF0000"/>
                </a:solidFill>
              </a:rPr>
              <a:t>سالانه</a:t>
            </a:r>
            <a:r>
              <a:rPr lang="fa-IR" dirty="0" smtClean="0"/>
              <a:t> خواهد بود. </a:t>
            </a:r>
          </a:p>
        </p:txBody>
      </p:sp>
      <p:sp>
        <p:nvSpPr>
          <p:cNvPr id="4" name="Slide Number Placeholder 3"/>
          <p:cNvSpPr>
            <a:spLocks noGrp="1"/>
          </p:cNvSpPr>
          <p:nvPr>
            <p:ph type="sldNum" sz="quarter" idx="12"/>
          </p:nvPr>
        </p:nvSpPr>
        <p:spPr/>
        <p:txBody>
          <a:bodyPr/>
          <a:lstStyle/>
          <a:p>
            <a:fld id="{CDD74FCC-616D-414B-89C5-A482236C7124}" type="slidenum">
              <a:rPr lang="en-US" smtClean="0"/>
              <a:pPr/>
              <a:t>13</a:t>
            </a:fld>
            <a:endParaRPr lang="en-US"/>
          </a:p>
        </p:txBody>
      </p:sp>
    </p:spTree>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فواصل زمانی تکرارخطر سنجی:</a:t>
            </a:r>
            <a:endParaRPr lang="en-US" dirty="0"/>
          </a:p>
        </p:txBody>
      </p:sp>
      <p:sp>
        <p:nvSpPr>
          <p:cNvPr id="3" name="Content Placeholder 2"/>
          <p:cNvSpPr>
            <a:spLocks noGrp="1"/>
          </p:cNvSpPr>
          <p:nvPr>
            <p:ph sz="quarter" idx="1"/>
          </p:nvPr>
        </p:nvSpPr>
        <p:spPr/>
        <p:txBody>
          <a:bodyPr>
            <a:normAutofit fontScale="85000" lnSpcReduction="10000"/>
          </a:bodyPr>
          <a:lstStyle/>
          <a:p>
            <a:pPr algn="just" rtl="1">
              <a:lnSpc>
                <a:spcPct val="160000"/>
              </a:lnSpc>
            </a:pPr>
            <a:r>
              <a:rPr lang="fa-IR" dirty="0" smtClean="0"/>
              <a:t>باید توجه داشت در صورتی که فرد فاقد هرگونه بیماري یا عامل خطربه جز سن (بالاي 40 سال) باشد، خطر سنجی بعدي 3 سال بعد انجام خواهد شد.</a:t>
            </a:r>
          </a:p>
          <a:p>
            <a:pPr algn="just" rtl="1">
              <a:lnSpc>
                <a:spcPct val="160000"/>
              </a:lnSpc>
            </a:pPr>
            <a:r>
              <a:rPr lang="fa-IR" dirty="0" smtClean="0"/>
              <a:t> براي افرادي که داراي خطر بین 10 تا کمتر از 20 درصد هستند، هر 9 ماه، براي افراد داراي خطر 20 تا کمتر از 30 درصد هر 6 ماه و براي افرادي که داراي خطر 30 درصد یا بیشترهستند هر 3 ماه انجام گرفته و ارزیابی میزان خطر براي آنها تکرار می گردد.</a:t>
            </a:r>
          </a:p>
          <a:p>
            <a:pPr algn="just" rtl="1">
              <a:lnSpc>
                <a:spcPct val="160000"/>
              </a:lnSpc>
            </a:pPr>
            <a:r>
              <a:rPr lang="fa-IR" dirty="0" smtClean="0"/>
              <a:t> پیگیري و ارزیابی میزان خطر بعدي بر حسب میزان خطرجدید محاسبه شده براي هر فرد، انجام خواهد شد.</a:t>
            </a:r>
            <a:endParaRPr lang="en-US" dirty="0" smtClean="0"/>
          </a:p>
          <a:p>
            <a:pPr algn="just" rtl="1">
              <a:lnSpc>
                <a:spcPct val="160000"/>
              </a:lnSpc>
            </a:pPr>
            <a:endParaRPr lang="en-US" dirty="0"/>
          </a:p>
        </p:txBody>
      </p:sp>
      <p:sp>
        <p:nvSpPr>
          <p:cNvPr id="4" name="Slide Number Placeholder 3"/>
          <p:cNvSpPr>
            <a:spLocks noGrp="1"/>
          </p:cNvSpPr>
          <p:nvPr>
            <p:ph type="sldNum" sz="quarter" idx="12"/>
          </p:nvPr>
        </p:nvSpPr>
        <p:spPr/>
        <p:txBody>
          <a:bodyPr/>
          <a:lstStyle/>
          <a:p>
            <a:fld id="{CDD74FCC-616D-414B-89C5-A482236C7124}" type="slidenum">
              <a:rPr lang="en-US" smtClean="0"/>
              <a:pPr/>
              <a:t>14</a:t>
            </a:fld>
            <a:endParaRPr lang="en-US"/>
          </a:p>
        </p:txBody>
      </p:sp>
    </p:spTree>
  </p:cSld>
  <p:clrMapOvr>
    <a:masterClrMapping/>
  </p:clrMapOvr>
  <p:transition>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lnSpcReduction="20000"/>
          </a:bodyPr>
          <a:lstStyle/>
          <a:p>
            <a:pPr algn="just" rtl="1">
              <a:lnSpc>
                <a:spcPct val="150000"/>
              </a:lnSpc>
            </a:pPr>
            <a:r>
              <a:rPr lang="fa-IR" dirty="0" smtClean="0">
                <a:solidFill>
                  <a:srgbClr val="FF0000"/>
                </a:solidFill>
              </a:rPr>
              <a:t>افراد مشکوك به ابتلا </a:t>
            </a:r>
            <a:r>
              <a:rPr lang="fa-IR" dirty="0" smtClean="0"/>
              <a:t>به بیماري فشارخون بالا، دیابت و کلسترول خون بالا لازم است براي بررسی و تایید بیماري </a:t>
            </a:r>
            <a:r>
              <a:rPr lang="fa-IR" dirty="0" smtClean="0">
                <a:solidFill>
                  <a:srgbClr val="FF0000"/>
                </a:solidFill>
              </a:rPr>
              <a:t>به پزشک ارجاع </a:t>
            </a:r>
            <a:r>
              <a:rPr lang="fa-IR" dirty="0" smtClean="0"/>
              <a:t>شوند.</a:t>
            </a:r>
          </a:p>
          <a:p>
            <a:pPr algn="just" rtl="1">
              <a:lnSpc>
                <a:spcPct val="150000"/>
              </a:lnSpc>
            </a:pPr>
            <a:r>
              <a:rPr lang="fa-IR" dirty="0" smtClean="0"/>
              <a:t>ممکن است در بعضی از افرادي که مبتلا به </a:t>
            </a:r>
            <a:r>
              <a:rPr lang="fa-IR" dirty="0" smtClean="0">
                <a:solidFill>
                  <a:srgbClr val="FF0000"/>
                </a:solidFill>
              </a:rPr>
              <a:t>بیماري دیابت، فشارخون بالا یا اختلال چربی هاي خون </a:t>
            </a:r>
            <a:r>
              <a:rPr lang="fa-IR" dirty="0" smtClean="0"/>
              <a:t>هستند، نتایج ارزیابی میزان خطرقلبی عروقی </a:t>
            </a:r>
            <a:r>
              <a:rPr lang="fa-IR" dirty="0" smtClean="0">
                <a:solidFill>
                  <a:srgbClr val="FF0000"/>
                </a:solidFill>
              </a:rPr>
              <a:t>کمتر از 10 %</a:t>
            </a:r>
            <a:r>
              <a:rPr lang="fa-IR" dirty="0" smtClean="0"/>
              <a:t> باشد. گرچه این افراد از نظر احتمال خطر ده ساله بروز سکته هاي قلبی و مغزي در محدوده خطر کم قراردارند، اما باید همچنان طبق دستورالعمل برنامه هاي پیشگیري و کنترل دیابت و فشارخون بالا تحت مراقبت قرار گیرند و ارزیابی میزان خطر قلبی عروقی آنها هر سال انجام شود.</a:t>
            </a:r>
            <a:endParaRPr lang="en-US" dirty="0"/>
          </a:p>
        </p:txBody>
      </p:sp>
      <p:sp>
        <p:nvSpPr>
          <p:cNvPr id="4" name="Slide Number Placeholder 3"/>
          <p:cNvSpPr>
            <a:spLocks noGrp="1"/>
          </p:cNvSpPr>
          <p:nvPr>
            <p:ph type="sldNum" sz="quarter" idx="12"/>
          </p:nvPr>
        </p:nvSpPr>
        <p:spPr/>
        <p:txBody>
          <a:bodyPr/>
          <a:lstStyle/>
          <a:p>
            <a:fld id="{CDD74FCC-616D-414B-89C5-A482236C7124}" type="slidenum">
              <a:rPr lang="en-US" smtClean="0"/>
              <a:pPr/>
              <a:t>15</a:t>
            </a:fld>
            <a:endParaRPr lang="en-US"/>
          </a:p>
        </p:txBody>
      </p:sp>
    </p:spTree>
  </p:cSld>
  <p:clrMapOvr>
    <a:masterClrMapping/>
  </p:clrMapOvr>
  <p:transition>
    <p:diamon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ابتلاء قطعی و مشکوک </a:t>
            </a:r>
            <a:endParaRPr lang="en-US" dirty="0"/>
          </a:p>
        </p:txBody>
      </p:sp>
      <p:sp>
        <p:nvSpPr>
          <p:cNvPr id="3" name="Content Placeholder 2"/>
          <p:cNvSpPr>
            <a:spLocks noGrp="1"/>
          </p:cNvSpPr>
          <p:nvPr>
            <p:ph sz="quarter" idx="1"/>
          </p:nvPr>
        </p:nvSpPr>
        <p:spPr>
          <a:xfrm>
            <a:off x="381000" y="1447800"/>
            <a:ext cx="8305800" cy="5029200"/>
          </a:xfrm>
        </p:spPr>
        <p:txBody>
          <a:bodyPr>
            <a:normAutofit fontScale="92500" lnSpcReduction="20000"/>
          </a:bodyPr>
          <a:lstStyle/>
          <a:p>
            <a:pPr algn="just" rtl="1">
              <a:lnSpc>
                <a:spcPct val="150000"/>
              </a:lnSpc>
            </a:pPr>
            <a:r>
              <a:rPr lang="fa-IR" dirty="0" smtClean="0"/>
              <a:t>اگر نتایج اندازه گیري فشارخون و یا آزمایش قند یا کلسترول خون فردي با دستگاه سنجش قند و چربی خون </a:t>
            </a:r>
            <a:r>
              <a:rPr lang="en-US" dirty="0" smtClean="0"/>
              <a:t>POCT</a:t>
            </a:r>
            <a:r>
              <a:rPr lang="fa-IR" dirty="0" smtClean="0"/>
              <a:t> </a:t>
            </a:r>
            <a:r>
              <a:rPr lang="en-US" dirty="0" smtClean="0"/>
              <a:t> (point of care testing) </a:t>
            </a:r>
            <a:r>
              <a:rPr lang="fa-IR" dirty="0" smtClean="0"/>
              <a:t>بالاتر از حد طبیعی بود، به معنی </a:t>
            </a:r>
            <a:r>
              <a:rPr lang="fa-IR" dirty="0" smtClean="0">
                <a:solidFill>
                  <a:srgbClr val="FF0000"/>
                </a:solidFill>
              </a:rPr>
              <a:t>ابتلاء قطعی فرد و یا تأیید </a:t>
            </a:r>
            <a:r>
              <a:rPr lang="fa-IR" dirty="0" smtClean="0"/>
              <a:t>بیماري نیست.</a:t>
            </a:r>
            <a:endParaRPr lang="en-US" dirty="0" smtClean="0"/>
          </a:p>
          <a:p>
            <a:pPr algn="just" rtl="1">
              <a:lnSpc>
                <a:spcPct val="150000"/>
              </a:lnSpc>
            </a:pPr>
            <a:r>
              <a:rPr lang="fa-IR" dirty="0" smtClean="0"/>
              <a:t>این وضعیت به مفهوم </a:t>
            </a:r>
            <a:r>
              <a:rPr lang="fa-IR" dirty="0" smtClean="0">
                <a:solidFill>
                  <a:srgbClr val="FF0000"/>
                </a:solidFill>
              </a:rPr>
              <a:t>احتمال ابتلاء </a:t>
            </a:r>
            <a:r>
              <a:rPr lang="fa-IR" dirty="0" smtClean="0"/>
              <a:t>است و فرد </a:t>
            </a:r>
            <a:r>
              <a:rPr lang="fa-IR" dirty="0" smtClean="0">
                <a:solidFill>
                  <a:srgbClr val="FF0000"/>
                </a:solidFill>
              </a:rPr>
              <a:t>مشکوك</a:t>
            </a:r>
            <a:r>
              <a:rPr lang="fa-IR" dirty="0" smtClean="0"/>
              <a:t> به بیماري باید به پزشک ارجاع و توسط وي تحت بررسی قرار گیرد. </a:t>
            </a:r>
            <a:r>
              <a:rPr lang="fa-IR" dirty="0" smtClean="0">
                <a:solidFill>
                  <a:srgbClr val="FF0000"/>
                </a:solidFill>
              </a:rPr>
              <a:t>پزشک</a:t>
            </a:r>
            <a:r>
              <a:rPr lang="fa-IR" dirty="0" smtClean="0"/>
              <a:t> مسئول </a:t>
            </a:r>
            <a:r>
              <a:rPr lang="fa-IR" dirty="0" smtClean="0">
                <a:solidFill>
                  <a:srgbClr val="FF0000"/>
                </a:solidFill>
              </a:rPr>
              <a:t>تعیین تکلیف </a:t>
            </a:r>
            <a:r>
              <a:rPr lang="fa-IR" dirty="0" smtClean="0"/>
              <a:t>وضعیت این افراد خواهد بود و نتیجه را به بهورز/ مراقب سلامت ابلاغ خواهد کرد.</a:t>
            </a:r>
          </a:p>
          <a:p>
            <a:pPr algn="just" rtl="1">
              <a:lnSpc>
                <a:spcPct val="150000"/>
              </a:lnSpc>
            </a:pPr>
            <a:r>
              <a:rPr lang="fa-IR" dirty="0" smtClean="0"/>
              <a:t>درصورتی که بیماري دیابت افراد ارجاع شده ، توسط پزشک با بررسی هاي بیشتر تایید نشود، بهورز/ مراقب سلامت مجدداً بر اساس نتیجه جدید، خطرسنجی را انجام خواهد داد.</a:t>
            </a:r>
            <a:endParaRPr lang="en-US" dirty="0"/>
          </a:p>
        </p:txBody>
      </p:sp>
      <p:sp>
        <p:nvSpPr>
          <p:cNvPr id="4" name="Slide Number Placeholder 3"/>
          <p:cNvSpPr>
            <a:spLocks noGrp="1"/>
          </p:cNvSpPr>
          <p:nvPr>
            <p:ph type="sldNum" sz="quarter" idx="12"/>
          </p:nvPr>
        </p:nvSpPr>
        <p:spPr/>
        <p:txBody>
          <a:bodyPr/>
          <a:lstStyle/>
          <a:p>
            <a:fld id="{CDD74FCC-616D-414B-89C5-A482236C7124}"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43000"/>
          </a:xfrm>
        </p:spPr>
        <p:txBody>
          <a:bodyPr>
            <a:normAutofit/>
          </a:bodyPr>
          <a:lstStyle/>
          <a:p>
            <a:pPr algn="r" rtl="1"/>
            <a:r>
              <a:rPr lang="fa-IR" sz="1800" b="1" dirty="0" smtClean="0"/>
              <a:t>شرح وظایف پزشک در خطرسنجی سکته هاي قلبی و مغزي:</a:t>
            </a:r>
            <a:endParaRPr lang="en-US" sz="1800" dirty="0"/>
          </a:p>
        </p:txBody>
      </p:sp>
      <p:sp>
        <p:nvSpPr>
          <p:cNvPr id="3" name="Content Placeholder 2"/>
          <p:cNvSpPr>
            <a:spLocks noGrp="1"/>
          </p:cNvSpPr>
          <p:nvPr>
            <p:ph sz="quarter" idx="1"/>
          </p:nvPr>
        </p:nvSpPr>
        <p:spPr/>
        <p:txBody>
          <a:bodyPr>
            <a:normAutofit fontScale="92500"/>
          </a:bodyPr>
          <a:lstStyle/>
          <a:p>
            <a:pPr algn="just" rtl="1">
              <a:lnSpc>
                <a:spcPct val="150000"/>
              </a:lnSpc>
            </a:pPr>
            <a:r>
              <a:rPr lang="fa-IR" dirty="0" smtClean="0">
                <a:solidFill>
                  <a:srgbClr val="FF0000"/>
                </a:solidFill>
              </a:rPr>
              <a:t>تائید وضعیت ابتلا </a:t>
            </a:r>
            <a:r>
              <a:rPr lang="fa-IR" dirty="0" smtClean="0"/>
              <a:t>به بیماري هاي فشار خون بالا و دیابت و چربی خون بالا در کسانی که نتیجه اندازه گیري یا آزمایش غیرطبیعی دارند.</a:t>
            </a:r>
          </a:p>
          <a:p>
            <a:pPr algn="just" rtl="1">
              <a:lnSpc>
                <a:spcPct val="150000"/>
              </a:lnSpc>
            </a:pPr>
            <a:r>
              <a:rPr lang="fa-IR" dirty="0" smtClean="0">
                <a:solidFill>
                  <a:srgbClr val="FF0000"/>
                </a:solidFill>
              </a:rPr>
              <a:t>پس خوراند </a:t>
            </a:r>
            <a:r>
              <a:rPr lang="fa-IR" dirty="0" smtClean="0"/>
              <a:t>به بهورز/ مراقب سلامت در مورد تأیید یا عدم تأیید بیماري</a:t>
            </a:r>
          </a:p>
          <a:p>
            <a:pPr algn="just" rtl="1">
              <a:lnSpc>
                <a:spcPct val="150000"/>
              </a:lnSpc>
            </a:pPr>
            <a:r>
              <a:rPr lang="fa-IR" dirty="0" smtClean="0">
                <a:solidFill>
                  <a:srgbClr val="FF0000"/>
                </a:solidFill>
              </a:rPr>
              <a:t>درمان غیر دارویی و دارویی </a:t>
            </a:r>
            <a:r>
              <a:rPr lang="fa-IR" dirty="0" smtClean="0"/>
              <a:t>بیماران طبق دستورالعمل برنامه ها </a:t>
            </a:r>
          </a:p>
          <a:p>
            <a:pPr algn="just" rtl="1">
              <a:lnSpc>
                <a:spcPct val="150000"/>
              </a:lnSpc>
            </a:pPr>
            <a:r>
              <a:rPr lang="fa-IR" dirty="0" smtClean="0">
                <a:solidFill>
                  <a:srgbClr val="FF0000"/>
                </a:solidFill>
              </a:rPr>
              <a:t>آموزش بیماران</a:t>
            </a:r>
            <a:endParaRPr lang="en-US" dirty="0" smtClean="0">
              <a:solidFill>
                <a:srgbClr val="FF0000"/>
              </a:solidFill>
            </a:endParaRPr>
          </a:p>
          <a:p>
            <a:pPr algn="just" rtl="1">
              <a:lnSpc>
                <a:spcPct val="150000"/>
              </a:lnSpc>
            </a:pPr>
            <a:r>
              <a:rPr lang="fa-IR" dirty="0" smtClean="0">
                <a:solidFill>
                  <a:srgbClr val="FF0000"/>
                </a:solidFill>
              </a:rPr>
              <a:t>آموزش بهورز/ مراقب سلامت </a:t>
            </a:r>
            <a:r>
              <a:rPr lang="fa-IR" dirty="0" smtClean="0"/>
              <a:t>در زمینه مراقبت بیماران و افراد در معرض خطر به منظور کاهش میزان خطر قلبی عروقی </a:t>
            </a:r>
            <a:endParaRPr lang="en-US" dirty="0"/>
          </a:p>
        </p:txBody>
      </p:sp>
      <p:sp>
        <p:nvSpPr>
          <p:cNvPr id="4" name="Slide Number Placeholder 3"/>
          <p:cNvSpPr>
            <a:spLocks noGrp="1"/>
          </p:cNvSpPr>
          <p:nvPr>
            <p:ph type="sldNum" sz="quarter" idx="12"/>
          </p:nvPr>
        </p:nvSpPr>
        <p:spPr/>
        <p:txBody>
          <a:bodyPr/>
          <a:lstStyle/>
          <a:p>
            <a:fld id="{CDD74FCC-616D-414B-89C5-A482236C7124}" type="slidenum">
              <a:rPr lang="en-US" smtClean="0"/>
              <a:pPr/>
              <a:t>17</a:t>
            </a:fld>
            <a:endParaRPr lang="en-US"/>
          </a:p>
        </p:txBody>
      </p:sp>
    </p:spTree>
  </p:cSld>
  <p:clrMapOvr>
    <a:masterClrMapping/>
  </p:clrMapOvr>
  <p:transition>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a:xfrm>
            <a:off x="914400" y="1447800"/>
            <a:ext cx="7772400" cy="5029200"/>
          </a:xfrm>
        </p:spPr>
        <p:txBody>
          <a:bodyPr>
            <a:normAutofit lnSpcReduction="10000"/>
          </a:bodyPr>
          <a:lstStyle/>
          <a:p>
            <a:pPr algn="just" rtl="1">
              <a:lnSpc>
                <a:spcPct val="160000"/>
              </a:lnSpc>
            </a:pPr>
            <a:r>
              <a:rPr lang="fa-IR" dirty="0" smtClean="0">
                <a:solidFill>
                  <a:srgbClr val="FF0000"/>
                </a:solidFill>
              </a:rPr>
              <a:t>تجویز آسپیرین</a:t>
            </a:r>
            <a:r>
              <a:rPr lang="fa-IR" dirty="0" smtClean="0"/>
              <a:t>، براي بیمارانی که سابقه سکته قلبی و مغزي (ایسکمیک و غیر خونریزي دهنده) دارند وتاکید بر مصرف </a:t>
            </a:r>
            <a:r>
              <a:rPr lang="fa-IR" b="1" dirty="0" smtClean="0"/>
              <a:t>منظم و پیوسته دارو توسط بیمار</a:t>
            </a:r>
          </a:p>
          <a:p>
            <a:pPr algn="just" rtl="1">
              <a:lnSpc>
                <a:spcPct val="160000"/>
              </a:lnSpc>
            </a:pPr>
            <a:r>
              <a:rPr lang="fa-IR" dirty="0" smtClean="0"/>
              <a:t>تجویز </a:t>
            </a:r>
            <a:r>
              <a:rPr lang="fa-IR" dirty="0" smtClean="0">
                <a:solidFill>
                  <a:srgbClr val="FF0000"/>
                </a:solidFill>
              </a:rPr>
              <a:t>داروي مناسب کاهنده فشارخون </a:t>
            </a:r>
            <a:r>
              <a:rPr lang="fa-IR" dirty="0" smtClean="0"/>
              <a:t>براي افراد با خطر 20 % و بالاتر که فشارخون پایدار مساوي یا بیش از140/90 دارندو</a:t>
            </a:r>
            <a:r>
              <a:rPr lang="fa-IR" b="1" dirty="0" smtClean="0"/>
              <a:t> تاکید بر مصرف منظم و پیوسته دارو توسط بیمار</a:t>
            </a:r>
          </a:p>
          <a:p>
            <a:pPr algn="just" rtl="1">
              <a:lnSpc>
                <a:spcPct val="160000"/>
              </a:lnSpc>
            </a:pPr>
            <a:r>
              <a:rPr lang="fa-IR" dirty="0" smtClean="0">
                <a:solidFill>
                  <a:srgbClr val="FF0000"/>
                </a:solidFill>
              </a:rPr>
              <a:t>تجویز استاتین </a:t>
            </a:r>
            <a:r>
              <a:rPr lang="fa-IR" dirty="0" smtClean="0"/>
              <a:t>براي افراد با خطر 30 % و بالاتر و </a:t>
            </a:r>
            <a:r>
              <a:rPr lang="fa-IR" b="1" dirty="0" smtClean="0"/>
              <a:t>تاکید بر مصرف منظم و پیوسته دارو توسط بیمار</a:t>
            </a:r>
          </a:p>
        </p:txBody>
      </p:sp>
      <p:sp>
        <p:nvSpPr>
          <p:cNvPr id="4" name="Slide Number Placeholder 3"/>
          <p:cNvSpPr>
            <a:spLocks noGrp="1"/>
          </p:cNvSpPr>
          <p:nvPr>
            <p:ph type="sldNum" sz="quarter" idx="12"/>
          </p:nvPr>
        </p:nvSpPr>
        <p:spPr/>
        <p:txBody>
          <a:bodyPr/>
          <a:lstStyle/>
          <a:p>
            <a:fld id="{CDD74FCC-616D-414B-89C5-A482236C7124}" type="slidenum">
              <a:rPr lang="en-US" smtClean="0"/>
              <a:pPr/>
              <a:t>18</a:t>
            </a:fld>
            <a:endParaRPr lang="en-US"/>
          </a:p>
        </p:txBody>
      </p:sp>
    </p:spTree>
  </p:cSld>
  <p:clrMapOvr>
    <a:masterClrMapping/>
  </p:clrMapOvr>
  <p:transition>
    <p:newsfla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609600" y="1447800"/>
            <a:ext cx="8077200" cy="4953000"/>
          </a:xfrm>
        </p:spPr>
        <p:txBody>
          <a:bodyPr>
            <a:normAutofit fontScale="92500" lnSpcReduction="20000"/>
          </a:bodyPr>
          <a:lstStyle/>
          <a:p>
            <a:pPr algn="just" rtl="1">
              <a:lnSpc>
                <a:spcPct val="150000"/>
              </a:lnSpc>
            </a:pPr>
            <a:r>
              <a:rPr lang="fa-IR" dirty="0" smtClean="0">
                <a:solidFill>
                  <a:srgbClr val="FF0000"/>
                </a:solidFill>
              </a:rPr>
              <a:t>نظارت بر بهورز/ مراقب سلامت </a:t>
            </a:r>
            <a:r>
              <a:rPr lang="fa-IR" dirty="0" smtClean="0"/>
              <a:t>درخصوص اقداماتی که جهت بیماران و افراد در معرض خطر باید انجام دهند بخصوص پیگیري مصرف منظم و دائمی داروها و توصیه و پیگیري انجام فعالیت بدنی</a:t>
            </a:r>
            <a:endParaRPr lang="en-US" dirty="0" smtClean="0"/>
          </a:p>
          <a:p>
            <a:pPr algn="just" rtl="1">
              <a:lnSpc>
                <a:spcPct val="150000"/>
              </a:lnSpc>
            </a:pPr>
            <a:r>
              <a:rPr lang="fa-IR" dirty="0" smtClean="0">
                <a:solidFill>
                  <a:srgbClr val="FF0000"/>
                </a:solidFill>
              </a:rPr>
              <a:t>ارجاع بیماران </a:t>
            </a:r>
            <a:r>
              <a:rPr lang="fa-IR" dirty="0" smtClean="0"/>
              <a:t>با خطر قلبی عروقی </a:t>
            </a:r>
            <a:r>
              <a:rPr lang="fa-IR" dirty="0" smtClean="0">
                <a:solidFill>
                  <a:srgbClr val="FF0000"/>
                </a:solidFill>
              </a:rPr>
              <a:t>بیش از 30 % </a:t>
            </a:r>
            <a:r>
              <a:rPr lang="fa-IR" dirty="0" smtClean="0"/>
              <a:t>که علی رغم توصیه هاي آموزشی و دارویی </a:t>
            </a:r>
            <a:r>
              <a:rPr lang="fa-IR" dirty="0" smtClean="0">
                <a:solidFill>
                  <a:srgbClr val="FF0000"/>
                </a:solidFill>
              </a:rPr>
              <a:t>پس از 6 ماه </a:t>
            </a:r>
            <a:r>
              <a:rPr lang="fa-IR" dirty="0" smtClean="0"/>
              <a:t>کماکان بیش از 30 درصد در معرض خطر هستند، </a:t>
            </a:r>
            <a:r>
              <a:rPr lang="fa-IR" dirty="0" smtClean="0">
                <a:solidFill>
                  <a:srgbClr val="FF0000"/>
                </a:solidFill>
              </a:rPr>
              <a:t>به سطوح تخصصی</a:t>
            </a:r>
          </a:p>
          <a:p>
            <a:pPr algn="just" rtl="1">
              <a:lnSpc>
                <a:spcPct val="150000"/>
              </a:lnSpc>
            </a:pPr>
            <a:r>
              <a:rPr lang="fa-IR" dirty="0" smtClean="0"/>
              <a:t>کنترل/ توجه به </a:t>
            </a:r>
            <a:r>
              <a:rPr lang="fa-IR" dirty="0" smtClean="0">
                <a:solidFill>
                  <a:srgbClr val="FF0000"/>
                </a:solidFill>
              </a:rPr>
              <a:t>نمایه توده بدنی و دورکمر </a:t>
            </a:r>
            <a:r>
              <a:rPr lang="fa-IR" dirty="0" smtClean="0"/>
              <a:t>(چاقی شکمی)</a:t>
            </a:r>
          </a:p>
          <a:p>
            <a:pPr algn="just" rtl="1">
              <a:lnSpc>
                <a:spcPct val="150000"/>
              </a:lnSpc>
            </a:pPr>
            <a:r>
              <a:rPr lang="fa-IR" dirty="0" smtClean="0"/>
              <a:t>کنترل/ توجه به </a:t>
            </a:r>
            <a:r>
              <a:rPr lang="fa-IR" dirty="0" smtClean="0">
                <a:solidFill>
                  <a:srgbClr val="FF0000"/>
                </a:solidFill>
              </a:rPr>
              <a:t>نحوه مصرف مکمل ها </a:t>
            </a:r>
            <a:r>
              <a:rPr lang="fa-IR" dirty="0" smtClean="0"/>
              <a:t>طبق برنامه مکمل هاي گروه سنی</a:t>
            </a:r>
          </a:p>
          <a:p>
            <a:pPr algn="just" rtl="1">
              <a:lnSpc>
                <a:spcPct val="150000"/>
              </a:lnSpc>
            </a:pPr>
            <a:r>
              <a:rPr lang="fa-IR" dirty="0" smtClean="0"/>
              <a:t>ارایه </a:t>
            </a:r>
            <a:r>
              <a:rPr lang="fa-IR" dirty="0" smtClean="0">
                <a:solidFill>
                  <a:srgbClr val="FF0000"/>
                </a:solidFill>
              </a:rPr>
              <a:t>توصیه هاي کلی تغذیه اي </a:t>
            </a:r>
            <a:r>
              <a:rPr lang="fa-IR" dirty="0" smtClean="0"/>
              <a:t>به بیمار، متناسب با بیماري</a:t>
            </a:r>
          </a:p>
        </p:txBody>
      </p:sp>
      <p:sp>
        <p:nvSpPr>
          <p:cNvPr id="4" name="Slide Number Placeholder 3"/>
          <p:cNvSpPr>
            <a:spLocks noGrp="1"/>
          </p:cNvSpPr>
          <p:nvPr>
            <p:ph type="sldNum" sz="quarter" idx="12"/>
          </p:nvPr>
        </p:nvSpPr>
        <p:spPr/>
        <p:txBody>
          <a:bodyPr/>
          <a:lstStyle/>
          <a:p>
            <a:fld id="{CDD74FCC-616D-414B-89C5-A482236C7124}" type="slidenum">
              <a:rPr lang="en-US" smtClean="0"/>
              <a:pPr/>
              <a:t>19</a:t>
            </a:fld>
            <a:endParaRPr lang="en-US"/>
          </a:p>
        </p:txBody>
      </p:sp>
    </p:spTree>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rtl="1"/>
            <a:r>
              <a:rPr lang="fa-IR" sz="2000" dirty="0" smtClean="0"/>
              <a:t>مقدمه :</a:t>
            </a:r>
            <a:br>
              <a:rPr lang="fa-IR" sz="2000" dirty="0" smtClean="0"/>
            </a:br>
            <a:endParaRPr lang="en-US" sz="2000" dirty="0"/>
          </a:p>
        </p:txBody>
      </p:sp>
      <p:sp>
        <p:nvSpPr>
          <p:cNvPr id="5" name="Content Placeholder 4"/>
          <p:cNvSpPr>
            <a:spLocks noGrp="1"/>
          </p:cNvSpPr>
          <p:nvPr>
            <p:ph sz="quarter" idx="1"/>
          </p:nvPr>
        </p:nvSpPr>
        <p:spPr>
          <a:xfrm>
            <a:off x="990600" y="1447800"/>
            <a:ext cx="7696200" cy="4572000"/>
          </a:xfrm>
        </p:spPr>
        <p:txBody>
          <a:bodyPr>
            <a:normAutofit/>
          </a:bodyPr>
          <a:lstStyle/>
          <a:p>
            <a:pPr algn="just" rtl="1">
              <a:lnSpc>
                <a:spcPct val="150000"/>
              </a:lnSpc>
            </a:pPr>
            <a:r>
              <a:rPr lang="fa-IR" dirty="0"/>
              <a:t>خطر سنجی سکته هاي قلبی و مغزي ابزاري مناسب براي محاسبه میزان احتمال وقوع سکته قلبی یا مغزي در ده سال آینده است</a:t>
            </a:r>
            <a:r>
              <a:rPr lang="fa-IR" dirty="0" smtClean="0"/>
              <a:t>.</a:t>
            </a:r>
          </a:p>
          <a:p>
            <a:pPr algn="just" rtl="1">
              <a:lnSpc>
                <a:spcPct val="150000"/>
              </a:lnSpc>
            </a:pPr>
            <a:r>
              <a:rPr lang="fa-IR" dirty="0" smtClean="0"/>
              <a:t> با</a:t>
            </a:r>
            <a:r>
              <a:rPr lang="fa-IR" dirty="0" smtClean="0">
                <a:solidFill>
                  <a:srgbClr val="FF0000"/>
                </a:solidFill>
              </a:rPr>
              <a:t>خطرسنجی</a:t>
            </a:r>
            <a:r>
              <a:rPr lang="fa-IR" dirty="0" smtClean="0"/>
              <a:t> </a:t>
            </a:r>
            <a:r>
              <a:rPr lang="fa-IR" dirty="0"/>
              <a:t>سکته هاي قلبی و مغزي و </a:t>
            </a:r>
            <a:r>
              <a:rPr lang="fa-IR" dirty="0">
                <a:solidFill>
                  <a:srgbClr val="FF0000"/>
                </a:solidFill>
              </a:rPr>
              <a:t>مراقبت ادغام یافته </a:t>
            </a:r>
            <a:r>
              <a:rPr lang="fa-IR" dirty="0"/>
              <a:t>بیماري هاي غیرواگیر می توان </a:t>
            </a:r>
            <a:r>
              <a:rPr lang="fa-IR" dirty="0">
                <a:solidFill>
                  <a:srgbClr val="FF0000"/>
                </a:solidFill>
              </a:rPr>
              <a:t>منابع محدود </a:t>
            </a:r>
            <a:r>
              <a:rPr lang="fa-IR" dirty="0"/>
              <a:t>مراقبت هاي اولیه بهداشتی </a:t>
            </a:r>
            <a:r>
              <a:rPr lang="fa-IR" dirty="0" smtClean="0"/>
              <a:t>رابه </a:t>
            </a:r>
            <a:r>
              <a:rPr lang="fa-IR" dirty="0"/>
              <a:t>سمت </a:t>
            </a:r>
            <a:r>
              <a:rPr lang="fa-IR" dirty="0">
                <a:solidFill>
                  <a:srgbClr val="FF0000"/>
                </a:solidFill>
              </a:rPr>
              <a:t>نیازمند ترین بخش جمعیت </a:t>
            </a:r>
            <a:r>
              <a:rPr lang="fa-IR" dirty="0"/>
              <a:t>که بیشترین سود را از مداخلات می برند، هدایت کرد.</a:t>
            </a:r>
            <a:endParaRPr lang="en-US" dirty="0"/>
          </a:p>
        </p:txBody>
      </p:sp>
      <p:sp>
        <p:nvSpPr>
          <p:cNvPr id="3" name="TextBox 2"/>
          <p:cNvSpPr txBox="1"/>
          <p:nvPr/>
        </p:nvSpPr>
        <p:spPr>
          <a:xfrm>
            <a:off x="1097280" y="1905001"/>
            <a:ext cx="7436032" cy="1384995"/>
          </a:xfrm>
          <a:prstGeom prst="rect">
            <a:avLst/>
          </a:prstGeom>
          <a:noFill/>
        </p:spPr>
        <p:txBody>
          <a:bodyPr wrap="square" rtlCol="0">
            <a:spAutoFit/>
          </a:bodyPr>
          <a:lstStyle/>
          <a:p>
            <a:pPr marL="285750" indent="-285750" algn="r" rtl="1">
              <a:buFont typeface="Arial" panose="020B0604020202020204" pitchFamily="34" charset="0"/>
              <a:buChar char="•"/>
            </a:pPr>
            <a:endParaRPr lang="fa-IR" sz="2800" dirty="0" smtClean="0"/>
          </a:p>
          <a:p>
            <a:pPr marL="285750" indent="-285750" algn="r" rtl="1">
              <a:buFont typeface="Arial" panose="020B0604020202020204" pitchFamily="34" charset="0"/>
              <a:buChar char="•"/>
            </a:pPr>
            <a:endParaRPr lang="fa-IR" sz="2800" dirty="0" smtClean="0"/>
          </a:p>
          <a:p>
            <a:pPr marL="285750" indent="-285750" algn="r" rtl="1">
              <a:buFont typeface="Arial" panose="020B0604020202020204" pitchFamily="34" charset="0"/>
              <a:buChar char="•"/>
            </a:pPr>
            <a:endParaRPr lang="fa-IR" sz="2800" dirty="0" smtClean="0"/>
          </a:p>
        </p:txBody>
      </p:sp>
      <p:sp>
        <p:nvSpPr>
          <p:cNvPr id="6" name="Slide Number Placeholder 5"/>
          <p:cNvSpPr>
            <a:spLocks noGrp="1"/>
          </p:cNvSpPr>
          <p:nvPr>
            <p:ph type="sldNum" sz="quarter" idx="12"/>
          </p:nvPr>
        </p:nvSpPr>
        <p:spPr/>
        <p:txBody>
          <a:bodyPr/>
          <a:lstStyle/>
          <a:p>
            <a:fld id="{CDD74FCC-616D-414B-89C5-A482236C7124}" type="slidenum">
              <a:rPr lang="en-US" smtClean="0"/>
              <a:pPr/>
              <a:t>2</a:t>
            </a:fld>
            <a:endParaRPr lang="en-US"/>
          </a:p>
        </p:txBody>
      </p:sp>
    </p:spTree>
    <p:extLst>
      <p:ext uri="{BB962C8B-B14F-4D97-AF65-F5344CB8AC3E}">
        <p14:creationId xmlns:p14="http://schemas.microsoft.com/office/powerpoint/2010/main" val="2383142994"/>
      </p:ext>
    </p:extLst>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lgn="just" rtl="1">
              <a:lnSpc>
                <a:spcPct val="150000"/>
              </a:lnSpc>
            </a:pPr>
            <a:r>
              <a:rPr lang="fa-IR" dirty="0" smtClean="0">
                <a:solidFill>
                  <a:srgbClr val="FF0000"/>
                </a:solidFill>
              </a:rPr>
              <a:t>ارجاع به کارشناس تغذیه </a:t>
            </a:r>
            <a:r>
              <a:rPr lang="fa-IR" dirty="0" smtClean="0"/>
              <a:t>جهت مشاوره و دریافت رژیم غذایی مناسب</a:t>
            </a:r>
          </a:p>
          <a:p>
            <a:pPr algn="just" rtl="1">
              <a:lnSpc>
                <a:spcPct val="150000"/>
              </a:lnSpc>
            </a:pPr>
            <a:r>
              <a:rPr lang="fa-IR" dirty="0" smtClean="0">
                <a:solidFill>
                  <a:srgbClr val="FF0000"/>
                </a:solidFill>
              </a:rPr>
              <a:t>پیگیري</a:t>
            </a:r>
            <a:r>
              <a:rPr lang="fa-IR" dirty="0" smtClean="0"/>
              <a:t> موارد ارجاع شده به کارشناس تغذیه</a:t>
            </a:r>
          </a:p>
          <a:p>
            <a:pPr algn="just" rtl="1">
              <a:lnSpc>
                <a:spcPct val="150000"/>
              </a:lnSpc>
            </a:pPr>
            <a:r>
              <a:rPr lang="fa-IR" dirty="0" smtClean="0">
                <a:solidFill>
                  <a:srgbClr val="FF0000"/>
                </a:solidFill>
              </a:rPr>
              <a:t>ارجاع</a:t>
            </a:r>
            <a:r>
              <a:rPr lang="fa-IR" dirty="0" smtClean="0"/>
              <a:t> به </a:t>
            </a:r>
            <a:r>
              <a:rPr lang="fa-IR" dirty="0" smtClean="0">
                <a:solidFill>
                  <a:srgbClr val="FF0000"/>
                </a:solidFill>
              </a:rPr>
              <a:t>سطوح تخصصی </a:t>
            </a:r>
            <a:r>
              <a:rPr lang="fa-IR" dirty="0" smtClean="0"/>
              <a:t>در موارد عدم نتیجه گیري مطلوب کارشناس تغذیه </a:t>
            </a:r>
            <a:r>
              <a:rPr lang="fa-IR" dirty="0" smtClean="0">
                <a:solidFill>
                  <a:srgbClr val="FF0000"/>
                </a:solidFill>
              </a:rPr>
              <a:t>پس از 3 دوره مراقبت</a:t>
            </a:r>
            <a:endParaRPr lang="en-US" dirty="0" smtClean="0">
              <a:solidFill>
                <a:srgbClr val="FF0000"/>
              </a:solidFill>
            </a:endParaRPr>
          </a:p>
          <a:p>
            <a:pPr algn="r" rtl="1">
              <a:lnSpc>
                <a:spcPct val="150000"/>
              </a:lnSpc>
            </a:pPr>
            <a:r>
              <a:rPr lang="fa-IR" dirty="0" smtClean="0">
                <a:solidFill>
                  <a:srgbClr val="FF0000"/>
                </a:solidFill>
              </a:rPr>
              <a:t>کارشناس تغذیه </a:t>
            </a:r>
            <a:r>
              <a:rPr lang="fa-IR" dirty="0" smtClean="0"/>
              <a:t>در مراقبت افراد داراي خطر قلبی عروقی لازم است ضمن </a:t>
            </a:r>
            <a:r>
              <a:rPr lang="fa-IR" dirty="0" smtClean="0">
                <a:solidFill>
                  <a:srgbClr val="FF0000"/>
                </a:solidFill>
              </a:rPr>
              <a:t>آموزش و مشاوره تغذیه</a:t>
            </a:r>
            <a:r>
              <a:rPr lang="fa-IR" dirty="0" smtClean="0"/>
              <a:t>، </a:t>
            </a:r>
            <a:r>
              <a:rPr lang="fa-IR" dirty="0" smtClean="0">
                <a:solidFill>
                  <a:srgbClr val="FF0000"/>
                </a:solidFill>
              </a:rPr>
              <a:t>تنظیم رژیم غذایی </a:t>
            </a:r>
            <a:r>
              <a:rPr lang="fa-IR" dirty="0" smtClean="0"/>
              <a:t>و </a:t>
            </a:r>
            <a:r>
              <a:rPr lang="fa-IR" dirty="0" smtClean="0">
                <a:solidFill>
                  <a:srgbClr val="FF0000"/>
                </a:solidFill>
              </a:rPr>
              <a:t>پیگیري بیمار</a:t>
            </a:r>
            <a:r>
              <a:rPr lang="fa-IR" dirty="0" smtClean="0"/>
              <a:t>، با </a:t>
            </a:r>
            <a:r>
              <a:rPr lang="fa-IR" dirty="0" smtClean="0">
                <a:solidFill>
                  <a:srgbClr val="FF0000"/>
                </a:solidFill>
              </a:rPr>
              <a:t>پزشک</a:t>
            </a:r>
            <a:r>
              <a:rPr lang="fa-IR" dirty="0" smtClean="0"/>
              <a:t> در ادامه درمان بیمار </a:t>
            </a:r>
            <a:r>
              <a:rPr lang="fa-IR" dirty="0" smtClean="0">
                <a:solidFill>
                  <a:srgbClr val="FF0000"/>
                </a:solidFill>
              </a:rPr>
              <a:t>تعامل</a:t>
            </a:r>
            <a:r>
              <a:rPr lang="fa-IR" dirty="0" smtClean="0"/>
              <a:t> داشته باشد.</a:t>
            </a:r>
            <a:endParaRPr lang="en-US" dirty="0"/>
          </a:p>
        </p:txBody>
      </p:sp>
      <p:sp>
        <p:nvSpPr>
          <p:cNvPr id="4" name="Slide Number Placeholder 3"/>
          <p:cNvSpPr>
            <a:spLocks noGrp="1"/>
          </p:cNvSpPr>
          <p:nvPr>
            <p:ph type="sldNum" sz="quarter" idx="12"/>
          </p:nvPr>
        </p:nvSpPr>
        <p:spPr/>
        <p:txBody>
          <a:bodyPr/>
          <a:lstStyle/>
          <a:p>
            <a:fld id="{CDD74FCC-616D-414B-89C5-A482236C7124}" type="slidenum">
              <a:rPr lang="en-US" smtClean="0"/>
              <a:pPr/>
              <a:t>20</a:t>
            </a:fld>
            <a:endParaRPr lang="en-US"/>
          </a:p>
        </p:txBody>
      </p:sp>
    </p:spTree>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000" b="1" dirty="0" smtClean="0"/>
              <a:t>خلاصه پروتکل درمانی بیماري هاي قلبی عروقی، فشارخون بالا، دیابت و دیس لیپیدمی</a:t>
            </a:r>
            <a:endParaRPr lang="en-US" sz="2000" dirty="0"/>
          </a:p>
        </p:txBody>
      </p:sp>
      <p:sp>
        <p:nvSpPr>
          <p:cNvPr id="3" name="Content Placeholder 2"/>
          <p:cNvSpPr>
            <a:spLocks noGrp="1"/>
          </p:cNvSpPr>
          <p:nvPr>
            <p:ph sz="quarter" idx="1"/>
          </p:nvPr>
        </p:nvSpPr>
        <p:spPr/>
        <p:txBody>
          <a:bodyPr>
            <a:normAutofit fontScale="85000" lnSpcReduction="10000"/>
          </a:bodyPr>
          <a:lstStyle/>
          <a:p>
            <a:pPr algn="just" rtl="1">
              <a:lnSpc>
                <a:spcPct val="160000"/>
              </a:lnSpc>
            </a:pPr>
            <a:r>
              <a:rPr lang="fa-IR" dirty="0" smtClean="0"/>
              <a:t>نمودارهاي تعیین میزان خطر بیماري هاي قلبی عروقی در افرادي که بیماري عروق کرونر قلب، سابقه سکته قلبی یا مغزي یا بیماري آترواسکلروتیک نداشته اند، را برآورد می کنند. این ابزار براي 1- مشخص کردن افراد با خطر قلبی عروقی بالا و2 -  براي ترغیب بیماران جهت تغییر رفتار و 3 - در صورت لزوم تجویز داروهاي کاهنده فشارخون و لیپید و آسپیرین کمک می کند. </a:t>
            </a:r>
          </a:p>
          <a:p>
            <a:pPr algn="just" rtl="1">
              <a:lnSpc>
                <a:spcPct val="160000"/>
              </a:lnSpc>
            </a:pPr>
            <a:r>
              <a:rPr lang="fa-IR" dirty="0" smtClean="0"/>
              <a:t>جهت افرادي که سابقه سکته قلبی یا سکته ایسکمیک مغزي داشته اند و همچنین براي افرادي که مساوي یا بیش از 20 % در معرض خطر وقوع سکته قلبی و مغزي کشنده یا غیرکشنده در ده سال آینده هستند، درمان دارویی باید انجام شود:</a:t>
            </a:r>
            <a:endParaRPr lang="en-US" dirty="0"/>
          </a:p>
        </p:txBody>
      </p:sp>
      <p:sp>
        <p:nvSpPr>
          <p:cNvPr id="4" name="Slide Number Placeholder 3"/>
          <p:cNvSpPr>
            <a:spLocks noGrp="1"/>
          </p:cNvSpPr>
          <p:nvPr>
            <p:ph type="sldNum" sz="quarter" idx="12"/>
          </p:nvPr>
        </p:nvSpPr>
        <p:spPr/>
        <p:txBody>
          <a:bodyPr/>
          <a:lstStyle/>
          <a:p>
            <a:fld id="{CDD74FCC-616D-414B-89C5-A482236C7124}"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درمان های دارویی</a:t>
            </a:r>
            <a:endParaRPr lang="en-US" dirty="0"/>
          </a:p>
        </p:txBody>
      </p:sp>
      <p:sp>
        <p:nvSpPr>
          <p:cNvPr id="3" name="Content Placeholder 2"/>
          <p:cNvSpPr>
            <a:spLocks noGrp="1"/>
          </p:cNvSpPr>
          <p:nvPr>
            <p:ph sz="quarter" idx="1"/>
          </p:nvPr>
        </p:nvSpPr>
        <p:spPr>
          <a:xfrm>
            <a:off x="914400" y="1981200"/>
            <a:ext cx="7772400" cy="4572000"/>
          </a:xfrm>
        </p:spPr>
        <p:txBody>
          <a:bodyPr>
            <a:normAutofit fontScale="77500" lnSpcReduction="20000"/>
          </a:bodyPr>
          <a:lstStyle/>
          <a:p>
            <a:pPr algn="r" rtl="1">
              <a:lnSpc>
                <a:spcPct val="160000"/>
              </a:lnSpc>
            </a:pPr>
            <a:r>
              <a:rPr lang="fa-IR" dirty="0" smtClean="0">
                <a:solidFill>
                  <a:srgbClr val="FF0000"/>
                </a:solidFill>
              </a:rPr>
              <a:t>تجویز اسید استیل سالیسیلیک (</a:t>
            </a:r>
            <a:r>
              <a:rPr lang="en-US" dirty="0" smtClean="0">
                <a:solidFill>
                  <a:srgbClr val="FF0000"/>
                </a:solidFill>
              </a:rPr>
              <a:t>ASA</a:t>
            </a:r>
            <a:r>
              <a:rPr lang="fa-IR" dirty="0" smtClean="0">
                <a:solidFill>
                  <a:srgbClr val="FF0000"/>
                </a:solidFill>
              </a:rPr>
              <a:t>) روزانه 80 میلی گرم </a:t>
            </a:r>
            <a:r>
              <a:rPr lang="fa-IR" dirty="0" smtClean="0"/>
              <a:t>براي افرادي که سابقه سکته </a:t>
            </a:r>
            <a:r>
              <a:rPr lang="fa-IR" dirty="0" smtClean="0">
                <a:solidFill>
                  <a:srgbClr val="FF0000"/>
                </a:solidFill>
              </a:rPr>
              <a:t>قلبی</a:t>
            </a:r>
            <a:r>
              <a:rPr lang="fa-IR" dirty="0" smtClean="0"/>
              <a:t> دارند.</a:t>
            </a:r>
          </a:p>
          <a:p>
            <a:pPr algn="r" rtl="1">
              <a:lnSpc>
                <a:spcPct val="160000"/>
              </a:lnSpc>
            </a:pPr>
            <a:r>
              <a:rPr lang="fa-IR" dirty="0" smtClean="0">
                <a:solidFill>
                  <a:srgbClr val="FF0000"/>
                </a:solidFill>
              </a:rPr>
              <a:t>تجویز ضد انعقاد </a:t>
            </a:r>
            <a:r>
              <a:rPr lang="fa-IR" dirty="0" smtClean="0"/>
              <a:t>براي افراد در معرض خطر متوسط و بالاي فیبریلاسیون دهلیزي غیر دریچه اي و براي مبتلایان به تنگی دریچه میترال و فیبریلاسیون دهلیزي</a:t>
            </a:r>
          </a:p>
          <a:p>
            <a:pPr algn="r" rtl="1">
              <a:lnSpc>
                <a:spcPct val="160000"/>
              </a:lnSpc>
            </a:pPr>
            <a:r>
              <a:rPr lang="fa-IR" dirty="0" smtClean="0">
                <a:solidFill>
                  <a:srgbClr val="FF0000"/>
                </a:solidFill>
              </a:rPr>
              <a:t>تجویز اسید استیل سالیسیلیک (</a:t>
            </a:r>
            <a:r>
              <a:rPr lang="en-US" dirty="0" smtClean="0">
                <a:solidFill>
                  <a:srgbClr val="FF0000"/>
                </a:solidFill>
              </a:rPr>
              <a:t>ASA</a:t>
            </a:r>
            <a:r>
              <a:rPr lang="fa-IR" dirty="0" smtClean="0">
                <a:solidFill>
                  <a:srgbClr val="FF0000"/>
                </a:solidFill>
              </a:rPr>
              <a:t>) </a:t>
            </a:r>
            <a:r>
              <a:rPr lang="fa-IR" dirty="0" smtClean="0"/>
              <a:t>با دوز پایین براي </a:t>
            </a:r>
            <a:r>
              <a:rPr lang="fa-IR" dirty="0" smtClean="0">
                <a:solidFill>
                  <a:srgbClr val="FF0000"/>
                </a:solidFill>
              </a:rPr>
              <a:t>سکته ایسکمیک مغزي</a:t>
            </a:r>
          </a:p>
          <a:p>
            <a:pPr algn="r" rtl="1">
              <a:lnSpc>
                <a:spcPct val="160000"/>
              </a:lnSpc>
            </a:pPr>
            <a:r>
              <a:rPr lang="fa-IR" dirty="0" smtClean="0"/>
              <a:t>براي افراد با </a:t>
            </a:r>
            <a:r>
              <a:rPr lang="fa-IR" dirty="0" smtClean="0">
                <a:solidFill>
                  <a:srgbClr val="FF0000"/>
                </a:solidFill>
              </a:rPr>
              <a:t>میزان خطر 30 % و بالاتر:</a:t>
            </a:r>
          </a:p>
          <a:p>
            <a:pPr algn="r" rtl="1">
              <a:lnSpc>
                <a:spcPct val="160000"/>
              </a:lnSpc>
            </a:pPr>
            <a:r>
              <a:rPr lang="fa-IR" dirty="0" smtClean="0"/>
              <a:t>تجویز داروي کاهنده چربی خون همچون </a:t>
            </a:r>
            <a:r>
              <a:rPr lang="fa-IR" dirty="0" smtClean="0">
                <a:solidFill>
                  <a:srgbClr val="FF0000"/>
                </a:solidFill>
              </a:rPr>
              <a:t>استاتین</a:t>
            </a:r>
          </a:p>
          <a:p>
            <a:pPr algn="r" rtl="1">
              <a:lnSpc>
                <a:spcPct val="160000"/>
              </a:lnSpc>
            </a:pPr>
            <a:r>
              <a:rPr lang="fa-IR" dirty="0" smtClean="0"/>
              <a:t>تجویز </a:t>
            </a:r>
            <a:r>
              <a:rPr lang="fa-IR" dirty="0" smtClean="0">
                <a:solidFill>
                  <a:srgbClr val="FF0000"/>
                </a:solidFill>
              </a:rPr>
              <a:t>داروهاي کاھنده فشارخون، مانند تیازیدھا </a:t>
            </a:r>
            <a:r>
              <a:rPr lang="fa-IR" dirty="0" smtClean="0"/>
              <a:t>(در افرادی که فشارخون پایدار مساوي یا بیش از140/90 دارند.)</a:t>
            </a:r>
            <a:endParaRPr lang="en-US" dirty="0"/>
          </a:p>
        </p:txBody>
      </p:sp>
      <p:sp>
        <p:nvSpPr>
          <p:cNvPr id="4" name="Slide Number Placeholder 3"/>
          <p:cNvSpPr>
            <a:spLocks noGrp="1"/>
          </p:cNvSpPr>
          <p:nvPr>
            <p:ph type="sldNum" sz="quarter" idx="12"/>
          </p:nvPr>
        </p:nvSpPr>
        <p:spPr/>
        <p:txBody>
          <a:bodyPr/>
          <a:lstStyle/>
          <a:p>
            <a:fld id="{CDD74FCC-616D-414B-89C5-A482236C7124}" type="slidenum">
              <a:rPr lang="en-US" smtClean="0"/>
              <a:pPr/>
              <a:t>22</a:t>
            </a:fld>
            <a:endParaRPr lang="en-US"/>
          </a:p>
        </p:txBody>
      </p:sp>
      <p:pic>
        <p:nvPicPr>
          <p:cNvPr id="7171" name="Picture 3" descr="C:\Users\Namin\Desktop\44.PNG"/>
          <p:cNvPicPr>
            <a:picLocks noChangeAspect="1" noChangeArrowheads="1"/>
          </p:cNvPicPr>
          <p:nvPr/>
        </p:nvPicPr>
        <p:blipFill>
          <a:blip r:embed="rId2" cstate="print"/>
          <a:srcRect/>
          <a:stretch>
            <a:fillRect/>
          </a:stretch>
        </p:blipFill>
        <p:spPr bwMode="auto">
          <a:xfrm>
            <a:off x="838201" y="304801"/>
            <a:ext cx="2743200" cy="15240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630362"/>
          </a:xfrm>
        </p:spPr>
        <p:txBody>
          <a:bodyPr>
            <a:normAutofit/>
          </a:bodyPr>
          <a:lstStyle/>
          <a:p>
            <a:pPr algn="r"/>
            <a:r>
              <a:rPr lang="fa-IR" sz="2000" b="1" dirty="0" smtClean="0"/>
              <a:t>درمان و کنترل فشار خون بالا</a:t>
            </a:r>
            <a:endParaRPr lang="en-US" sz="2000" dirty="0"/>
          </a:p>
        </p:txBody>
      </p:sp>
      <p:sp>
        <p:nvSpPr>
          <p:cNvPr id="3" name="Content Placeholder 2"/>
          <p:cNvSpPr>
            <a:spLocks noGrp="1"/>
          </p:cNvSpPr>
          <p:nvPr>
            <p:ph sz="quarter" idx="1"/>
          </p:nvPr>
        </p:nvSpPr>
        <p:spPr>
          <a:xfrm>
            <a:off x="533400" y="2209800"/>
            <a:ext cx="8153400" cy="4343400"/>
          </a:xfrm>
        </p:spPr>
        <p:txBody>
          <a:bodyPr>
            <a:normAutofit fontScale="70000" lnSpcReduction="20000"/>
          </a:bodyPr>
          <a:lstStyle/>
          <a:p>
            <a:pPr algn="just" rtl="1">
              <a:lnSpc>
                <a:spcPct val="150000"/>
              </a:lnSpc>
            </a:pPr>
            <a:r>
              <a:rPr lang="fa-IR" dirty="0" smtClean="0"/>
              <a:t>در افرادي که </a:t>
            </a:r>
            <a:r>
              <a:rPr lang="fa-IR" dirty="0" smtClean="0">
                <a:solidFill>
                  <a:srgbClr val="FF0000"/>
                </a:solidFill>
              </a:rPr>
              <a:t>مساوي یا بیش از 20 درصد </a:t>
            </a:r>
            <a:r>
              <a:rPr lang="fa-IR" dirty="0" smtClean="0"/>
              <a:t>در معرض خطر ده ساله حملات قلبی و مغزي هستند و </a:t>
            </a:r>
            <a:r>
              <a:rPr lang="fa-IR" dirty="0" smtClean="0">
                <a:solidFill>
                  <a:srgbClr val="FF0000"/>
                </a:solidFill>
              </a:rPr>
              <a:t>فشارخون پایدار مساوي یا بیش از 140 روي 90 </a:t>
            </a:r>
            <a:r>
              <a:rPr lang="fa-IR" dirty="0" smtClean="0"/>
              <a:t>دارند، </a:t>
            </a:r>
            <a:r>
              <a:rPr lang="fa-IR" dirty="0" smtClean="0">
                <a:solidFill>
                  <a:srgbClr val="FF0000"/>
                </a:solidFill>
              </a:rPr>
              <a:t>داروهاي کاهنده فشارخون </a:t>
            </a:r>
            <a:r>
              <a:rPr lang="fa-IR" dirty="0" smtClean="0"/>
              <a:t>تجویز می شود.</a:t>
            </a:r>
          </a:p>
          <a:p>
            <a:pPr algn="just" rtl="1">
              <a:lnSpc>
                <a:spcPct val="150000"/>
              </a:lnSpc>
            </a:pPr>
            <a:r>
              <a:rPr lang="fa-IR" dirty="0" smtClean="0">
                <a:solidFill>
                  <a:srgbClr val="FF0000"/>
                </a:solidFill>
              </a:rPr>
              <a:t>داروهاي اصلی </a:t>
            </a:r>
            <a:r>
              <a:rPr lang="fa-IR" dirty="0" smtClean="0"/>
              <a:t>شامل موارد ذیل می باشد: </a:t>
            </a:r>
          </a:p>
          <a:p>
            <a:pPr algn="just" rtl="1">
              <a:lnSpc>
                <a:spcPct val="150000"/>
              </a:lnSpc>
              <a:buNone/>
            </a:pPr>
            <a:r>
              <a:rPr lang="fa-IR" dirty="0" smtClean="0"/>
              <a:t> - داروهاي مدر (تیازیدي)، </a:t>
            </a:r>
          </a:p>
          <a:p>
            <a:pPr algn="just" rtl="1">
              <a:lnSpc>
                <a:spcPct val="150000"/>
              </a:lnSpc>
              <a:buNone/>
            </a:pPr>
            <a:r>
              <a:rPr lang="fa-IR" dirty="0" smtClean="0"/>
              <a:t> - بلوك کننده هاي کانال کلسیمی </a:t>
            </a:r>
            <a:r>
              <a:rPr lang="en-US" dirty="0" smtClean="0"/>
              <a:t>(CCB)</a:t>
            </a:r>
            <a:r>
              <a:rPr lang="fa-IR" dirty="0" smtClean="0"/>
              <a:t> </a:t>
            </a:r>
          </a:p>
          <a:p>
            <a:pPr algn="just" rtl="1">
              <a:lnSpc>
                <a:spcPct val="150000"/>
              </a:lnSpc>
              <a:buNone/>
            </a:pPr>
            <a:r>
              <a:rPr lang="fa-IR" dirty="0" smtClean="0"/>
              <a:t> - بلوك کننده هاي گیرنده آنژیوتانسین </a:t>
            </a:r>
            <a:r>
              <a:rPr lang="en-US" dirty="0" smtClean="0"/>
              <a:t>(ARB)</a:t>
            </a:r>
            <a:r>
              <a:rPr lang="fa-IR" dirty="0" smtClean="0"/>
              <a:t> </a:t>
            </a:r>
          </a:p>
          <a:p>
            <a:pPr algn="just" rtl="1">
              <a:lnSpc>
                <a:spcPct val="150000"/>
              </a:lnSpc>
              <a:buNone/>
            </a:pPr>
            <a:r>
              <a:rPr lang="fa-IR" dirty="0" smtClean="0"/>
              <a:t> - مهارکننده هاي آنزیم مبدل آنژیوتانسین </a:t>
            </a:r>
            <a:r>
              <a:rPr lang="en-US" dirty="0" smtClean="0"/>
              <a:t>(ACEI)</a:t>
            </a:r>
            <a:endParaRPr lang="fa-IR" dirty="0" smtClean="0"/>
          </a:p>
          <a:p>
            <a:pPr algn="just" rtl="1">
              <a:lnSpc>
                <a:spcPct val="150000"/>
              </a:lnSpc>
            </a:pPr>
            <a:r>
              <a:rPr lang="fa-IR" dirty="0" smtClean="0">
                <a:solidFill>
                  <a:srgbClr val="FF0000"/>
                </a:solidFill>
              </a:rPr>
              <a:t>جهت کمک </a:t>
            </a:r>
            <a:r>
              <a:rPr lang="fa-IR" dirty="0" smtClean="0"/>
              <a:t>به کنترل فشار خون بالا </a:t>
            </a:r>
            <a:r>
              <a:rPr lang="fa-IR" dirty="0" smtClean="0">
                <a:solidFill>
                  <a:srgbClr val="FF0000"/>
                </a:solidFill>
              </a:rPr>
              <a:t>آموزش تغذیه </a:t>
            </a:r>
            <a:r>
              <a:rPr lang="fa-IR" dirty="0" smtClean="0"/>
              <a:t>مناسب داده می شود.</a:t>
            </a:r>
          </a:p>
          <a:p>
            <a:pPr algn="just" rtl="1">
              <a:lnSpc>
                <a:spcPct val="150000"/>
              </a:lnSpc>
            </a:pPr>
            <a:r>
              <a:rPr lang="fa-IR" dirty="0" smtClean="0"/>
              <a:t>جهت دریافت </a:t>
            </a:r>
            <a:r>
              <a:rPr lang="fa-IR" dirty="0" smtClean="0">
                <a:solidFill>
                  <a:srgbClr val="FF0000"/>
                </a:solidFill>
              </a:rPr>
              <a:t>رژیم غذایی درمانی </a:t>
            </a:r>
            <a:r>
              <a:rPr lang="fa-IR" dirty="0" smtClean="0"/>
              <a:t>به </a:t>
            </a:r>
            <a:r>
              <a:rPr lang="fa-IR" dirty="0" smtClean="0">
                <a:solidFill>
                  <a:srgbClr val="FF0000"/>
                </a:solidFill>
              </a:rPr>
              <a:t>کارشناس تغذیه </a:t>
            </a:r>
            <a:r>
              <a:rPr lang="fa-IR" dirty="0" smtClean="0"/>
              <a:t>ارجاع داده می شود.</a:t>
            </a:r>
            <a:endParaRPr lang="en-US" dirty="0"/>
          </a:p>
        </p:txBody>
      </p:sp>
      <p:sp>
        <p:nvSpPr>
          <p:cNvPr id="4" name="Slide Number Placeholder 3"/>
          <p:cNvSpPr>
            <a:spLocks noGrp="1"/>
          </p:cNvSpPr>
          <p:nvPr>
            <p:ph type="sldNum" sz="quarter" idx="12"/>
          </p:nvPr>
        </p:nvSpPr>
        <p:spPr/>
        <p:txBody>
          <a:bodyPr/>
          <a:lstStyle/>
          <a:p>
            <a:fld id="{CDD74FCC-616D-414B-89C5-A482236C7124}" type="slidenum">
              <a:rPr lang="en-US" smtClean="0"/>
              <a:pPr/>
              <a:t>23</a:t>
            </a:fld>
            <a:endParaRPr lang="en-US"/>
          </a:p>
        </p:txBody>
      </p:sp>
      <p:pic>
        <p:nvPicPr>
          <p:cNvPr id="6146" name="Picture 2" descr="C:\Users\Namin\Desktop\9.PNG"/>
          <p:cNvPicPr>
            <a:picLocks noChangeAspect="1" noChangeArrowheads="1"/>
          </p:cNvPicPr>
          <p:nvPr/>
        </p:nvPicPr>
        <p:blipFill>
          <a:blip r:embed="rId2"/>
          <a:srcRect/>
          <a:stretch>
            <a:fillRect/>
          </a:stretch>
        </p:blipFill>
        <p:spPr bwMode="auto">
          <a:xfrm>
            <a:off x="1219200" y="457200"/>
            <a:ext cx="2581275" cy="1619250"/>
          </a:xfrm>
          <a:prstGeom prst="rect">
            <a:avLst/>
          </a:prstGeom>
          <a:noFill/>
        </p:spPr>
      </p:pic>
    </p:spTree>
  </p:cSld>
  <p:clrMapOvr>
    <a:masterClrMapping/>
  </p:clrMapOvr>
  <p:transition>
    <p:pull dir="l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b="1" dirty="0" smtClean="0"/>
              <a:t>نکته</a:t>
            </a:r>
            <a:endParaRPr lang="en-US" dirty="0"/>
          </a:p>
        </p:txBody>
      </p:sp>
      <p:sp>
        <p:nvSpPr>
          <p:cNvPr id="3" name="Content Placeholder 2"/>
          <p:cNvSpPr>
            <a:spLocks noGrp="1"/>
          </p:cNvSpPr>
          <p:nvPr>
            <p:ph sz="quarter" idx="1"/>
          </p:nvPr>
        </p:nvSpPr>
        <p:spPr/>
        <p:txBody>
          <a:bodyPr>
            <a:normAutofit fontScale="92500"/>
          </a:bodyPr>
          <a:lstStyle/>
          <a:p>
            <a:pPr algn="r" rtl="1">
              <a:lnSpc>
                <a:spcPct val="150000"/>
              </a:lnSpc>
            </a:pPr>
            <a:r>
              <a:rPr lang="fa-IR" dirty="0" smtClean="0"/>
              <a:t>در بیماران با </a:t>
            </a:r>
            <a:r>
              <a:rPr lang="fa-IR" dirty="0" smtClean="0">
                <a:solidFill>
                  <a:srgbClr val="FF0000"/>
                </a:solidFill>
              </a:rPr>
              <a:t>سن کمتر از 55 سال </a:t>
            </a:r>
            <a:r>
              <a:rPr lang="fa-IR" dirty="0" smtClean="0"/>
              <a:t>تجویز دیورتیک تیازیدي و یا مهار کننده آنزیم مبدل آنژیوتاسین با دوز پایین ارجحیت دارد.</a:t>
            </a:r>
          </a:p>
          <a:p>
            <a:pPr algn="r" rtl="1">
              <a:lnSpc>
                <a:spcPct val="150000"/>
              </a:lnSpc>
            </a:pPr>
            <a:r>
              <a:rPr lang="fa-IR" dirty="0" smtClean="0"/>
              <a:t>در بیماران با </a:t>
            </a:r>
            <a:r>
              <a:rPr lang="fa-IR" dirty="0" smtClean="0">
                <a:solidFill>
                  <a:srgbClr val="FF0000"/>
                </a:solidFill>
              </a:rPr>
              <a:t>سن بیش از 55 سال </a:t>
            </a:r>
            <a:r>
              <a:rPr lang="fa-IR" dirty="0" smtClean="0"/>
              <a:t>داروهاي بلوك کننده کانال کلسیم و یا دیورتیک هاي تیازیدي با دوز پایین تجویز می گردد.</a:t>
            </a:r>
          </a:p>
          <a:p>
            <a:pPr algn="r" rtl="1">
              <a:lnSpc>
                <a:spcPct val="150000"/>
              </a:lnSpc>
            </a:pPr>
            <a:r>
              <a:rPr lang="fa-IR" dirty="0" smtClean="0"/>
              <a:t>در صورت </a:t>
            </a:r>
            <a:r>
              <a:rPr lang="fa-IR" dirty="0" smtClean="0">
                <a:solidFill>
                  <a:srgbClr val="FF0000"/>
                </a:solidFill>
              </a:rPr>
              <a:t>عدم تحمل به داروهاي مهار کننده آنزیم تبدیل کننده آنژیوتانسین </a:t>
            </a:r>
            <a:r>
              <a:rPr lang="fa-IR" dirty="0" smtClean="0"/>
              <a:t>یا براي </a:t>
            </a:r>
            <a:r>
              <a:rPr lang="fa-IR" dirty="0" smtClean="0">
                <a:solidFill>
                  <a:srgbClr val="FF0000"/>
                </a:solidFill>
              </a:rPr>
              <a:t>زنان در سنین باروري</a:t>
            </a:r>
            <a:r>
              <a:rPr lang="fa-IR" dirty="0" smtClean="0"/>
              <a:t>، تجویز </a:t>
            </a:r>
            <a:r>
              <a:rPr lang="fa-IR" dirty="0" smtClean="0">
                <a:solidFill>
                  <a:srgbClr val="FF0000"/>
                </a:solidFill>
              </a:rPr>
              <a:t>بتابلوکرها</a:t>
            </a:r>
            <a:r>
              <a:rPr lang="fa-IR" dirty="0" smtClean="0"/>
              <a:t> ارجحیت دارد.</a:t>
            </a:r>
          </a:p>
          <a:p>
            <a:pPr algn="r" rtl="1">
              <a:lnSpc>
                <a:spcPct val="150000"/>
              </a:lnSpc>
            </a:pPr>
            <a:r>
              <a:rPr lang="fa-IR" dirty="0" smtClean="0"/>
              <a:t>قبل از تجویز </a:t>
            </a:r>
            <a:r>
              <a:rPr lang="en-US" dirty="0" smtClean="0"/>
              <a:t>ACEI </a:t>
            </a:r>
            <a:r>
              <a:rPr lang="fa-IR" dirty="0" smtClean="0"/>
              <a:t> میزان </a:t>
            </a:r>
            <a:r>
              <a:rPr lang="fa-IR" dirty="0" smtClean="0">
                <a:solidFill>
                  <a:srgbClr val="FF0000"/>
                </a:solidFill>
              </a:rPr>
              <a:t>پتاسیم و کراتینین سرم </a:t>
            </a:r>
            <a:r>
              <a:rPr lang="fa-IR" dirty="0" smtClean="0"/>
              <a:t>اندازه گیري شود. </a:t>
            </a:r>
            <a:endParaRPr lang="en-US" dirty="0"/>
          </a:p>
        </p:txBody>
      </p:sp>
      <p:sp>
        <p:nvSpPr>
          <p:cNvPr id="4" name="Slide Number Placeholder 3"/>
          <p:cNvSpPr>
            <a:spLocks noGrp="1"/>
          </p:cNvSpPr>
          <p:nvPr>
            <p:ph type="sldNum" sz="quarter" idx="12"/>
          </p:nvPr>
        </p:nvSpPr>
        <p:spPr/>
        <p:txBody>
          <a:bodyPr/>
          <a:lstStyle/>
          <a:p>
            <a:fld id="{CDD74FCC-616D-414B-89C5-A482236C7124}" type="slidenum">
              <a:rPr lang="en-US" smtClean="0"/>
              <a:pPr/>
              <a:t>24</a:t>
            </a:fld>
            <a:endParaRPr lang="en-US"/>
          </a:p>
        </p:txBody>
      </p:sp>
    </p:spTree>
  </p:cSld>
  <p:clrMapOvr>
    <a:masterClrMapping/>
  </p:clrMapOvr>
  <p:transition>
    <p:check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b="1" dirty="0" smtClean="0"/>
              <a:t>درمان و کنترل دیابت</a:t>
            </a:r>
            <a:endParaRPr lang="en-US" dirty="0"/>
          </a:p>
        </p:txBody>
      </p:sp>
      <p:sp>
        <p:nvSpPr>
          <p:cNvPr id="3" name="Content Placeholder 2"/>
          <p:cNvSpPr>
            <a:spLocks noGrp="1"/>
          </p:cNvSpPr>
          <p:nvPr>
            <p:ph sz="quarter" idx="1"/>
          </p:nvPr>
        </p:nvSpPr>
        <p:spPr>
          <a:xfrm>
            <a:off x="762000" y="1752600"/>
            <a:ext cx="7924800" cy="4267200"/>
          </a:xfrm>
        </p:spPr>
        <p:txBody>
          <a:bodyPr>
            <a:normAutofit fontScale="70000" lnSpcReduction="20000"/>
          </a:bodyPr>
          <a:lstStyle/>
          <a:p>
            <a:pPr algn="r" rtl="1">
              <a:lnSpc>
                <a:spcPct val="170000"/>
              </a:lnSpc>
            </a:pPr>
            <a:r>
              <a:rPr lang="fa-IR" dirty="0" smtClean="0">
                <a:solidFill>
                  <a:srgbClr val="FF0000"/>
                </a:solidFill>
              </a:rPr>
              <a:t>مداخلات شیوه زندگی </a:t>
            </a:r>
            <a:r>
              <a:rPr lang="fa-IR" dirty="0" smtClean="0"/>
              <a:t>براي </a:t>
            </a:r>
            <a:r>
              <a:rPr lang="fa-IR" dirty="0" smtClean="0">
                <a:solidFill>
                  <a:srgbClr val="FF0000"/>
                </a:solidFill>
              </a:rPr>
              <a:t>پیشگیري</a:t>
            </a:r>
            <a:r>
              <a:rPr lang="fa-IR" dirty="0" smtClean="0"/>
              <a:t> از دیابت نوع دو </a:t>
            </a:r>
          </a:p>
          <a:p>
            <a:pPr algn="r" rtl="1">
              <a:lnSpc>
                <a:spcPct val="170000"/>
              </a:lnSpc>
            </a:pPr>
            <a:r>
              <a:rPr lang="fa-IR" dirty="0" smtClean="0"/>
              <a:t>توصیه به همه بیماران جهت در </a:t>
            </a:r>
            <a:r>
              <a:rPr lang="fa-IR" dirty="0" smtClean="0">
                <a:solidFill>
                  <a:srgbClr val="FF0000"/>
                </a:solidFill>
              </a:rPr>
              <a:t>اولویت قرار دادن مواد غذایی با اندکس گلیسمیک پایین </a:t>
            </a:r>
            <a:r>
              <a:rPr lang="fa-IR" dirty="0" smtClean="0"/>
              <a:t>(مانند لوبیا، عدس، جو و میوه هاي کم شیرین) به عنوان منبع کربوهیدارت ها در رژیم غذایی</a:t>
            </a:r>
          </a:p>
          <a:p>
            <a:pPr algn="r" rtl="1">
              <a:lnSpc>
                <a:spcPct val="170000"/>
              </a:lnSpc>
            </a:pPr>
            <a:r>
              <a:rPr lang="fa-IR" dirty="0" smtClean="0"/>
              <a:t>توصیه به همه بیماران جهت انجام </a:t>
            </a:r>
            <a:r>
              <a:rPr lang="fa-IR" dirty="0" smtClean="0">
                <a:solidFill>
                  <a:srgbClr val="FF0000"/>
                </a:solidFill>
              </a:rPr>
              <a:t>فعالیت بدنی منظم روزانه </a:t>
            </a:r>
            <a:r>
              <a:rPr lang="fa-IR" dirty="0" smtClean="0"/>
              <a:t>متناسب با توانایی جسمی بیمار</a:t>
            </a:r>
          </a:p>
          <a:p>
            <a:pPr algn="r" rtl="1">
              <a:lnSpc>
                <a:spcPct val="170000"/>
              </a:lnSpc>
            </a:pPr>
            <a:r>
              <a:rPr lang="fa-IR" dirty="0" smtClean="0"/>
              <a:t>براي بیماران دیابتی نوع 2 که قند خون آنها با رژیم غذایی کنترل نمی شود، چنانچه </a:t>
            </a:r>
            <a:r>
              <a:rPr lang="fa-IR" dirty="0" smtClean="0">
                <a:solidFill>
                  <a:srgbClr val="FF0000"/>
                </a:solidFill>
              </a:rPr>
              <a:t>نارسایی کلیه یا بیماري کبد یاهیپوکسی</a:t>
            </a:r>
            <a:r>
              <a:rPr lang="fa-IR" dirty="0" smtClean="0"/>
              <a:t> ندارند، </a:t>
            </a:r>
            <a:r>
              <a:rPr lang="fa-IR" dirty="0" smtClean="0">
                <a:solidFill>
                  <a:srgbClr val="FF0000"/>
                </a:solidFill>
              </a:rPr>
              <a:t>متفورمین </a:t>
            </a:r>
            <a:r>
              <a:rPr lang="fa-IR" dirty="0" smtClean="0"/>
              <a:t>تجویز شود و مقدار متفورمین به منظور کنترل مطلوب قند خون، تنظیم گردد.</a:t>
            </a:r>
          </a:p>
          <a:p>
            <a:pPr algn="r" rtl="1">
              <a:lnSpc>
                <a:spcPct val="170000"/>
              </a:lnSpc>
            </a:pPr>
            <a:r>
              <a:rPr lang="fa-IR" dirty="0" smtClean="0"/>
              <a:t>در کسانی که </a:t>
            </a:r>
            <a:r>
              <a:rPr lang="fa-IR" dirty="0" smtClean="0">
                <a:solidFill>
                  <a:srgbClr val="FF0000"/>
                </a:solidFill>
              </a:rPr>
              <a:t>منع مصرف متفورمین </a:t>
            </a:r>
            <a:r>
              <a:rPr lang="fa-IR" dirty="0" smtClean="0"/>
              <a:t>دارند از </a:t>
            </a:r>
            <a:r>
              <a:rPr lang="fa-IR" dirty="0" smtClean="0">
                <a:solidFill>
                  <a:srgbClr val="FF0000"/>
                </a:solidFill>
              </a:rPr>
              <a:t>یک سولفونیل اوره </a:t>
            </a:r>
            <a:r>
              <a:rPr lang="fa-IR" dirty="0" smtClean="0"/>
              <a:t>استفاده گردد. </a:t>
            </a:r>
          </a:p>
          <a:p>
            <a:pPr algn="r" rtl="1">
              <a:lnSpc>
                <a:spcPct val="170000"/>
              </a:lnSpc>
            </a:pPr>
            <a:r>
              <a:rPr lang="fa-IR" dirty="0" smtClean="0"/>
              <a:t>در بیمارانی که با حداکثر دوز متفورمین، قند خون آنها کنترل نمی شود، یک سولفونیل اوره اضافه شود</a:t>
            </a:r>
            <a:endParaRPr lang="en-US" dirty="0"/>
          </a:p>
        </p:txBody>
      </p:sp>
      <p:sp>
        <p:nvSpPr>
          <p:cNvPr id="4" name="Slide Number Placeholder 3"/>
          <p:cNvSpPr>
            <a:spLocks noGrp="1"/>
          </p:cNvSpPr>
          <p:nvPr>
            <p:ph type="sldNum" sz="quarter" idx="12"/>
          </p:nvPr>
        </p:nvSpPr>
        <p:spPr/>
        <p:txBody>
          <a:bodyPr/>
          <a:lstStyle/>
          <a:p>
            <a:fld id="{CDD74FCC-616D-414B-89C5-A482236C7124}" type="slidenum">
              <a:rPr lang="en-US" smtClean="0"/>
              <a:pPr/>
              <a:t>25</a:t>
            </a:fld>
            <a:endParaRPr lang="en-US"/>
          </a:p>
        </p:txBody>
      </p:sp>
      <p:pic>
        <p:nvPicPr>
          <p:cNvPr id="5123" name="Picture 3" descr="C:\Users\Namin\Desktop\7.PNG"/>
          <p:cNvPicPr>
            <a:picLocks noChangeAspect="1" noChangeArrowheads="1"/>
          </p:cNvPicPr>
          <p:nvPr/>
        </p:nvPicPr>
        <p:blipFill>
          <a:blip r:embed="rId2"/>
          <a:srcRect/>
          <a:stretch>
            <a:fillRect/>
          </a:stretch>
        </p:blipFill>
        <p:spPr bwMode="auto">
          <a:xfrm>
            <a:off x="609600" y="228600"/>
            <a:ext cx="2200275" cy="1638300"/>
          </a:xfrm>
          <a:prstGeom prst="rect">
            <a:avLst/>
          </a:prstGeom>
          <a:noFill/>
        </p:spPr>
      </p:pic>
    </p:spTree>
  </p:cSld>
  <p:clrMapOvr>
    <a:masterClrMapping/>
  </p:clrMapOvr>
  <p:transition>
    <p:wipe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914400" y="1447800"/>
            <a:ext cx="7772400" cy="5181600"/>
          </a:xfrm>
        </p:spPr>
        <p:txBody>
          <a:bodyPr>
            <a:normAutofit fontScale="77500" lnSpcReduction="20000"/>
          </a:bodyPr>
          <a:lstStyle/>
          <a:p>
            <a:pPr algn="just" rtl="1">
              <a:lnSpc>
                <a:spcPct val="200000"/>
              </a:lnSpc>
            </a:pPr>
            <a:r>
              <a:rPr lang="fa-IR" dirty="0" smtClean="0"/>
              <a:t>براي بیماران دیابتی که </a:t>
            </a:r>
            <a:r>
              <a:rPr lang="fa-IR" dirty="0" smtClean="0">
                <a:solidFill>
                  <a:srgbClr val="FF0000"/>
                </a:solidFill>
              </a:rPr>
              <a:t>فشارخون مساوي یا بیش از</a:t>
            </a:r>
            <a:r>
              <a:rPr lang="en-US" dirty="0" smtClean="0">
                <a:solidFill>
                  <a:srgbClr val="FF0000"/>
                </a:solidFill>
              </a:rPr>
              <a:t> 140/90</a:t>
            </a:r>
            <a:r>
              <a:rPr lang="fa-IR" dirty="0" smtClean="0"/>
              <a:t> دارند، یک داروي کاهنده فشار خون تجویز شود.</a:t>
            </a:r>
          </a:p>
          <a:p>
            <a:pPr algn="just" rtl="1">
              <a:lnSpc>
                <a:spcPct val="200000"/>
              </a:lnSpc>
            </a:pPr>
            <a:r>
              <a:rPr lang="fa-IR" b="1" dirty="0" smtClean="0"/>
              <a:t>براي </a:t>
            </a:r>
            <a:r>
              <a:rPr lang="fa-IR" b="1" dirty="0" smtClean="0">
                <a:solidFill>
                  <a:srgbClr val="FF0000"/>
                </a:solidFill>
              </a:rPr>
              <a:t>کلیه بیماران دیابتی 40 ساله و بالاتر یک استاتین همچون آتورواستاتین </a:t>
            </a:r>
            <a:r>
              <a:rPr lang="fa-IR" b="1" dirty="0" smtClean="0"/>
              <a:t>تجویز شود.</a:t>
            </a:r>
          </a:p>
          <a:p>
            <a:pPr algn="just" rtl="1">
              <a:lnSpc>
                <a:spcPct val="200000"/>
              </a:lnSpc>
            </a:pPr>
            <a:r>
              <a:rPr lang="fa-IR" dirty="0" smtClean="0"/>
              <a:t>براي </a:t>
            </a:r>
            <a:r>
              <a:rPr lang="fa-IR" dirty="0" smtClean="0">
                <a:solidFill>
                  <a:srgbClr val="FF0000"/>
                </a:solidFill>
              </a:rPr>
              <a:t>کلیه بیماران دیابتی بالاي 50 سال </a:t>
            </a:r>
            <a:r>
              <a:rPr lang="fa-IR" dirty="0" smtClean="0"/>
              <a:t>که </a:t>
            </a:r>
            <a:r>
              <a:rPr lang="fa-IR" dirty="0" smtClean="0">
                <a:solidFill>
                  <a:srgbClr val="FF0000"/>
                </a:solidFill>
              </a:rPr>
              <a:t>حداقل یک عامل خطر بیماري هاي قلبی </a:t>
            </a:r>
            <a:r>
              <a:rPr lang="fa-IR" dirty="0" smtClean="0"/>
              <a:t>عروقی (سابقه خانوادگی بیماري قلبی عروقی زودرس، فشارخون بالا، دیس لیپیدمی، مصرف دخانیات و سابقه بیماري کلیوي مزمن با یا بدون میکروآلبومینوري) را دارند، اسید </a:t>
            </a:r>
            <a:r>
              <a:rPr lang="fa-IR" dirty="0" smtClean="0">
                <a:solidFill>
                  <a:srgbClr val="FF0000"/>
                </a:solidFill>
              </a:rPr>
              <a:t>استیل سالیسیلیک </a:t>
            </a:r>
            <a:r>
              <a:rPr lang="en-US" dirty="0" smtClean="0">
                <a:solidFill>
                  <a:srgbClr val="FF0000"/>
                </a:solidFill>
              </a:rPr>
              <a:t>ASA</a:t>
            </a:r>
            <a:r>
              <a:rPr lang="fa-IR" dirty="0" smtClean="0">
                <a:solidFill>
                  <a:srgbClr val="FF0000"/>
                </a:solidFill>
              </a:rPr>
              <a:t>  (روزانه 80 میلی گرم</a:t>
            </a:r>
            <a:r>
              <a:rPr lang="fa-IR" dirty="0" smtClean="0"/>
              <a:t>) تجویز گردد. </a:t>
            </a:r>
            <a:endParaRPr lang="en-US" dirty="0"/>
          </a:p>
        </p:txBody>
      </p:sp>
      <p:sp>
        <p:nvSpPr>
          <p:cNvPr id="4" name="Slide Number Placeholder 3"/>
          <p:cNvSpPr>
            <a:spLocks noGrp="1"/>
          </p:cNvSpPr>
          <p:nvPr>
            <p:ph type="sldNum" sz="quarter" idx="12"/>
          </p:nvPr>
        </p:nvSpPr>
        <p:spPr/>
        <p:txBody>
          <a:bodyPr/>
          <a:lstStyle/>
          <a:p>
            <a:fld id="{CDD74FCC-616D-414B-89C5-A482236C7124}" type="slidenum">
              <a:rPr lang="en-US" smtClean="0"/>
              <a:pPr/>
              <a:t>26</a:t>
            </a:fld>
            <a:endParaRPr lang="en-US"/>
          </a:p>
        </p:txBody>
      </p:sp>
    </p:spTree>
  </p:cSld>
  <p:clrMapOvr>
    <a:masterClrMapping/>
  </p:clrMapOvr>
  <p:transition>
    <p:split orient="vert" dir="in"/>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914400" y="1447800"/>
            <a:ext cx="7772400" cy="5105400"/>
          </a:xfrm>
        </p:spPr>
        <p:txBody>
          <a:bodyPr>
            <a:normAutofit/>
          </a:bodyPr>
          <a:lstStyle/>
          <a:p>
            <a:pPr algn="just" rtl="1">
              <a:lnSpc>
                <a:spcPct val="170000"/>
              </a:lnSpc>
            </a:pPr>
            <a:r>
              <a:rPr lang="fa-IR" dirty="0" smtClean="0"/>
              <a:t>توصیه هاي لازم در مورد </a:t>
            </a:r>
            <a:r>
              <a:rPr lang="fa-IR" dirty="0" smtClean="0">
                <a:solidFill>
                  <a:srgbClr val="FF0000"/>
                </a:solidFill>
              </a:rPr>
              <a:t>بهداشت پا</a:t>
            </a:r>
            <a:r>
              <a:rPr lang="fa-IR" dirty="0" smtClean="0"/>
              <a:t>، کوتاه نمودن ناخن ها، درمان پینه و پوشش مناسب براي پاها انجام شده و میزان خطر ایجاد زخم پا به کمک روش هاي ساده اي چون </a:t>
            </a:r>
            <a:r>
              <a:rPr lang="fa-IR" dirty="0" smtClean="0">
                <a:solidFill>
                  <a:srgbClr val="FF0000"/>
                </a:solidFill>
              </a:rPr>
              <a:t>مشاهده و تست حس </a:t>
            </a:r>
            <a:r>
              <a:rPr lang="fa-IR" dirty="0" smtClean="0"/>
              <a:t>توسط مونوفیلامان یا نوك سوزن، سنجیده شود.</a:t>
            </a:r>
          </a:p>
          <a:p>
            <a:pPr algn="just" rtl="1">
              <a:lnSpc>
                <a:spcPct val="170000"/>
              </a:lnSpc>
            </a:pPr>
            <a:r>
              <a:rPr lang="fa-IR" dirty="0" smtClean="0">
                <a:solidFill>
                  <a:srgbClr val="FF0000"/>
                </a:solidFill>
              </a:rPr>
              <a:t>مراقبت قبل و حین بارداري </a:t>
            </a:r>
            <a:r>
              <a:rPr lang="fa-IR" dirty="0" smtClean="0"/>
              <a:t>(دیابت بارداري و خانم هاي باردار دیابتی) از جمله </a:t>
            </a:r>
            <a:r>
              <a:rPr lang="fa-IR" dirty="0" smtClean="0">
                <a:solidFill>
                  <a:srgbClr val="FF0000"/>
                </a:solidFill>
              </a:rPr>
              <a:t>آموزش بیمار و کنترل جدي تر قند خون</a:t>
            </a:r>
          </a:p>
          <a:p>
            <a:pPr algn="just" rtl="1">
              <a:lnSpc>
                <a:spcPct val="170000"/>
              </a:lnSpc>
            </a:pPr>
            <a:r>
              <a:rPr lang="fa-IR" dirty="0" smtClean="0">
                <a:solidFill>
                  <a:srgbClr val="FF0000"/>
                </a:solidFill>
              </a:rPr>
              <a:t>غربالگري رتینوپاتی </a:t>
            </a:r>
            <a:r>
              <a:rPr lang="fa-IR" dirty="0" smtClean="0"/>
              <a:t>با معاینه</a:t>
            </a:r>
            <a:r>
              <a:rPr lang="fa-IR" dirty="0" smtClean="0">
                <a:solidFill>
                  <a:srgbClr val="FF0000"/>
                </a:solidFill>
              </a:rPr>
              <a:t> سالانه </a:t>
            </a:r>
            <a:r>
              <a:rPr lang="fa-IR" dirty="0" smtClean="0"/>
              <a:t>چشم بیماران</a:t>
            </a:r>
          </a:p>
        </p:txBody>
      </p:sp>
      <p:sp>
        <p:nvSpPr>
          <p:cNvPr id="4" name="Slide Number Placeholder 3"/>
          <p:cNvSpPr>
            <a:spLocks noGrp="1"/>
          </p:cNvSpPr>
          <p:nvPr>
            <p:ph type="sldNum" sz="quarter" idx="12"/>
          </p:nvPr>
        </p:nvSpPr>
        <p:spPr/>
        <p:txBody>
          <a:bodyPr/>
          <a:lstStyle/>
          <a:p>
            <a:fld id="{CDD74FCC-616D-414B-89C5-A482236C7124}" type="slidenum">
              <a:rPr lang="en-US" smtClean="0"/>
              <a:pPr/>
              <a:t>27</a:t>
            </a:fld>
            <a:endParaRPr lang="en-US"/>
          </a:p>
        </p:txBody>
      </p:sp>
    </p:spTree>
  </p:cSld>
  <p:clrMapOvr>
    <a:masterClrMapping/>
  </p:clrMapOvr>
  <p:transition>
    <p:plus/>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CDD74FCC-616D-414B-89C5-A482236C7124}" type="slidenum">
              <a:rPr lang="en-US" smtClean="0"/>
              <a:pPr/>
              <a:t>28</a:t>
            </a:fld>
            <a:endParaRPr lang="en-US"/>
          </a:p>
        </p:txBody>
      </p:sp>
      <p:sp>
        <p:nvSpPr>
          <p:cNvPr id="4" name="Content Placeholder 3"/>
          <p:cNvSpPr>
            <a:spLocks noGrp="1"/>
          </p:cNvSpPr>
          <p:nvPr>
            <p:ph sz="quarter" idx="1"/>
          </p:nvPr>
        </p:nvSpPr>
        <p:spPr/>
        <p:txBody>
          <a:bodyPr>
            <a:normAutofit fontScale="92500" lnSpcReduction="10000"/>
          </a:bodyPr>
          <a:lstStyle/>
          <a:p>
            <a:pPr algn="just" rtl="1">
              <a:lnSpc>
                <a:spcPct val="170000"/>
              </a:lnSpc>
            </a:pPr>
            <a:r>
              <a:rPr lang="fa-IR" dirty="0" smtClean="0"/>
              <a:t>دارو درمانی با </a:t>
            </a:r>
            <a:r>
              <a:rPr lang="fa-IR" dirty="0" smtClean="0">
                <a:solidFill>
                  <a:srgbClr val="FF0000"/>
                </a:solidFill>
              </a:rPr>
              <a:t>مهارکننده هاي آنزیم تبدیل کننده آنژیوتاسین </a:t>
            </a:r>
            <a:r>
              <a:rPr lang="fa-IR" dirty="0" smtClean="0"/>
              <a:t>براي جلوگیري از پیشرفت </a:t>
            </a:r>
            <a:r>
              <a:rPr lang="fa-IR" dirty="0" smtClean="0">
                <a:solidFill>
                  <a:srgbClr val="FF0000"/>
                </a:solidFill>
              </a:rPr>
              <a:t>بیماري هاي کلیوي</a:t>
            </a:r>
          </a:p>
          <a:p>
            <a:pPr algn="just" rtl="1">
              <a:lnSpc>
                <a:spcPct val="170000"/>
              </a:lnSpc>
            </a:pPr>
            <a:r>
              <a:rPr lang="fa-IR" dirty="0" smtClean="0">
                <a:solidFill>
                  <a:srgbClr val="FF0000"/>
                </a:solidFill>
              </a:rPr>
              <a:t>داروهاي </a:t>
            </a:r>
            <a:r>
              <a:rPr lang="en-US" dirty="0" smtClean="0">
                <a:solidFill>
                  <a:srgbClr val="FF0000"/>
                </a:solidFill>
              </a:rPr>
              <a:t>ACEI</a:t>
            </a:r>
            <a:r>
              <a:rPr lang="fa-IR" dirty="0" smtClean="0">
                <a:solidFill>
                  <a:srgbClr val="FF0000"/>
                </a:solidFill>
              </a:rPr>
              <a:t> و یا دیورتیک هاي تیازیدي با دوز پایین </a:t>
            </a:r>
            <a:r>
              <a:rPr lang="fa-IR" dirty="0" smtClean="0"/>
              <a:t>به عنوان </a:t>
            </a:r>
            <a:r>
              <a:rPr lang="fa-IR" dirty="0" smtClean="0">
                <a:solidFill>
                  <a:srgbClr val="FF0000"/>
                </a:solidFill>
              </a:rPr>
              <a:t>خط اول درمان</a:t>
            </a:r>
            <a:r>
              <a:rPr lang="fa-IR" dirty="0" smtClean="0"/>
              <a:t> فشارخون محسوب می شوند و بتابلوکرها براي شروع درمان توصیه نمی شوند. </a:t>
            </a:r>
          </a:p>
          <a:p>
            <a:pPr algn="just" rtl="1">
              <a:lnSpc>
                <a:spcPct val="170000"/>
              </a:lnSpc>
            </a:pPr>
            <a:r>
              <a:rPr lang="fa-IR" dirty="0" smtClean="0"/>
              <a:t>البته در صورت وجود </a:t>
            </a:r>
            <a:r>
              <a:rPr lang="fa-IR" dirty="0" smtClean="0">
                <a:solidFill>
                  <a:srgbClr val="FF0000"/>
                </a:solidFill>
              </a:rPr>
              <a:t>منع مصرف </a:t>
            </a:r>
            <a:r>
              <a:rPr lang="en-US" dirty="0" smtClean="0">
                <a:solidFill>
                  <a:srgbClr val="FF0000"/>
                </a:solidFill>
              </a:rPr>
              <a:t>ACEI</a:t>
            </a:r>
            <a:r>
              <a:rPr lang="fa-IR" dirty="0" smtClean="0">
                <a:solidFill>
                  <a:srgbClr val="FF0000"/>
                </a:solidFill>
              </a:rPr>
              <a:t> یا تیازیدها </a:t>
            </a:r>
            <a:r>
              <a:rPr lang="fa-IR" dirty="0" smtClean="0"/>
              <a:t>می توان از </a:t>
            </a:r>
            <a:r>
              <a:rPr lang="fa-IR" dirty="0" smtClean="0">
                <a:solidFill>
                  <a:srgbClr val="FF0000"/>
                </a:solidFill>
              </a:rPr>
              <a:t>بتابلوکر</a:t>
            </a:r>
            <a:r>
              <a:rPr lang="fa-IR" dirty="0" smtClean="0"/>
              <a:t>استفاده نمود.</a:t>
            </a:r>
            <a:endParaRPr lang="en-US" dirty="0" smtClean="0"/>
          </a:p>
          <a:p>
            <a:pPr algn="just"/>
            <a:endParaRPr lang="en-US" dirty="0"/>
          </a:p>
        </p:txBody>
      </p:sp>
    </p:spTree>
  </p:cSld>
  <p:clrMapOvr>
    <a:masterClrMapping/>
  </p:clrMapOvr>
  <p:transition>
    <p:wheel spokes="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lgn="just" rtl="1">
              <a:lnSpc>
                <a:spcPct val="150000"/>
              </a:lnSpc>
            </a:pPr>
            <a:r>
              <a:rPr lang="fa-IR" dirty="0" smtClean="0"/>
              <a:t>براي بیماران دیابتی که بعلت مصرف عوامل هیپوگلیسیمیک دچار </a:t>
            </a:r>
            <a:r>
              <a:rPr lang="fa-IR" dirty="0" smtClean="0">
                <a:solidFill>
                  <a:srgbClr val="FF0000"/>
                </a:solidFill>
              </a:rPr>
              <a:t>افت قند خون </a:t>
            </a:r>
            <a:r>
              <a:rPr lang="fa-IR" dirty="0" smtClean="0"/>
              <a:t>شده اند و </a:t>
            </a:r>
            <a:r>
              <a:rPr lang="fa-IR" dirty="0" smtClean="0">
                <a:solidFill>
                  <a:srgbClr val="FF0000"/>
                </a:solidFill>
              </a:rPr>
              <a:t>هوشیار نیستند </a:t>
            </a:r>
            <a:r>
              <a:rPr lang="fa-IR" dirty="0" smtClean="0"/>
              <a:t>یا </a:t>
            </a:r>
            <a:r>
              <a:rPr lang="fa-IR" dirty="0" smtClean="0">
                <a:solidFill>
                  <a:srgbClr val="FF0000"/>
                </a:solidFill>
              </a:rPr>
              <a:t>قند خون</a:t>
            </a:r>
            <a:r>
              <a:rPr lang="en-US" dirty="0" smtClean="0">
                <a:solidFill>
                  <a:srgbClr val="FF0000"/>
                </a:solidFill>
              </a:rPr>
              <a:t> </a:t>
            </a:r>
            <a:r>
              <a:rPr lang="fa-IR" dirty="0" smtClean="0">
                <a:solidFill>
                  <a:srgbClr val="FF0000"/>
                </a:solidFill>
              </a:rPr>
              <a:t>کمتر یا مساوي 50 میلی گرم در دسی لیتر </a:t>
            </a:r>
            <a:r>
              <a:rPr lang="fa-IR" dirty="0" smtClean="0"/>
              <a:t>دارند، میزان </a:t>
            </a:r>
            <a:r>
              <a:rPr lang="fa-IR" dirty="0" smtClean="0">
                <a:solidFill>
                  <a:srgbClr val="FF0000"/>
                </a:solidFill>
              </a:rPr>
              <a:t>50</a:t>
            </a:r>
            <a:r>
              <a:rPr lang="en-US" dirty="0" smtClean="0">
                <a:solidFill>
                  <a:srgbClr val="FF0000"/>
                </a:solidFill>
              </a:rPr>
              <a:t>ml</a:t>
            </a:r>
            <a:r>
              <a:rPr lang="fa-IR" dirty="0" smtClean="0">
                <a:solidFill>
                  <a:srgbClr val="FF0000"/>
                </a:solidFill>
              </a:rPr>
              <a:t> از محلول گلوکز هیپرتونیک 50 % طی 1 تا 3 دقیقه </a:t>
            </a:r>
            <a:r>
              <a:rPr lang="fa-IR" dirty="0" smtClean="0"/>
              <a:t>به صورت وریدي تزریق گردد.</a:t>
            </a:r>
          </a:p>
          <a:p>
            <a:pPr algn="just" rtl="1">
              <a:lnSpc>
                <a:spcPct val="150000"/>
              </a:lnSpc>
            </a:pPr>
            <a:r>
              <a:rPr lang="fa-IR" dirty="0" smtClean="0">
                <a:solidFill>
                  <a:srgbClr val="FF0000"/>
                </a:solidFill>
              </a:rPr>
              <a:t>آموزش تغذیه </a:t>
            </a:r>
            <a:r>
              <a:rPr lang="fa-IR" dirty="0" smtClean="0"/>
              <a:t>مناسب به بیمار جهت کمک به کنترل و تثبیت قند خون</a:t>
            </a:r>
          </a:p>
          <a:p>
            <a:pPr algn="just" rtl="1">
              <a:lnSpc>
                <a:spcPct val="150000"/>
              </a:lnSpc>
            </a:pPr>
            <a:r>
              <a:rPr lang="fa-IR" dirty="0" smtClean="0">
                <a:solidFill>
                  <a:srgbClr val="FF0000"/>
                </a:solidFill>
              </a:rPr>
              <a:t>ارجاع به کارشناس تغذیه </a:t>
            </a:r>
            <a:r>
              <a:rPr lang="fa-IR" dirty="0" smtClean="0"/>
              <a:t>جهت دریافت </a:t>
            </a:r>
            <a:r>
              <a:rPr lang="fa-IR" dirty="0" smtClean="0">
                <a:solidFill>
                  <a:srgbClr val="FF0000"/>
                </a:solidFill>
              </a:rPr>
              <a:t>رژیم غذایی درمانی</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CDD74FCC-616D-414B-89C5-A482236C7124}" type="slidenum">
              <a:rPr lang="en-US" smtClean="0"/>
              <a:pPr/>
              <a:t>29</a:t>
            </a:fld>
            <a:endParaRPr lang="en-US"/>
          </a:p>
        </p:txBody>
      </p:sp>
    </p:spTree>
  </p:cSld>
  <p:clrMapOvr>
    <a:masterClrMapping/>
  </p:clrMapOvr>
  <p:transition>
    <p:pull dir="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2590800" y="1447800"/>
            <a:ext cx="6096000" cy="4572000"/>
          </a:xfrm>
        </p:spPr>
        <p:txBody>
          <a:bodyPr/>
          <a:lstStyle/>
          <a:p>
            <a:pPr algn="just" rtl="1">
              <a:lnSpc>
                <a:spcPct val="150000"/>
              </a:lnSpc>
            </a:pPr>
            <a:r>
              <a:rPr lang="fa-IR" dirty="0" smtClean="0">
                <a:solidFill>
                  <a:srgbClr val="FF0000"/>
                </a:solidFill>
              </a:rPr>
              <a:t>نمودارهاي پیش بینی </a:t>
            </a:r>
            <a:r>
              <a:rPr lang="fa-IR" dirty="0" smtClean="0"/>
              <a:t>میزان خطر ده ساله سکته هاي قلبی و مغزي </a:t>
            </a:r>
            <a:r>
              <a:rPr lang="fa-IR" dirty="0" smtClean="0">
                <a:solidFill>
                  <a:srgbClr val="FF0000"/>
                </a:solidFill>
              </a:rPr>
              <a:t>ابزار</a:t>
            </a:r>
            <a:r>
              <a:rPr lang="fa-IR" dirty="0" smtClean="0"/>
              <a:t>ي براي </a:t>
            </a:r>
            <a:r>
              <a:rPr lang="fa-IR" dirty="0" smtClean="0">
                <a:solidFill>
                  <a:srgbClr val="FF0000"/>
                </a:solidFill>
              </a:rPr>
              <a:t>طبقه بندي کلی خطر </a:t>
            </a:r>
            <a:r>
              <a:rPr lang="fa-IR" dirty="0" smtClean="0"/>
              <a:t>و </a:t>
            </a:r>
            <a:r>
              <a:rPr lang="fa-IR" dirty="0" smtClean="0">
                <a:solidFill>
                  <a:srgbClr val="FF0000"/>
                </a:solidFill>
              </a:rPr>
              <a:t>مدیریت بیماري قلبی </a:t>
            </a:r>
            <a:r>
              <a:rPr lang="fa-IR" dirty="0" smtClean="0"/>
              <a:t>در مراقبت هاي اولیه بهداشتی (</a:t>
            </a:r>
            <a:r>
              <a:rPr lang="en-US" dirty="0" smtClean="0"/>
              <a:t>PHC</a:t>
            </a:r>
            <a:r>
              <a:rPr lang="fa-IR" dirty="0" smtClean="0"/>
              <a:t> ) هستند. </a:t>
            </a:r>
          </a:p>
          <a:p>
            <a:pPr algn="just" rtl="1">
              <a:lnSpc>
                <a:spcPct val="150000"/>
              </a:lnSpc>
            </a:pPr>
            <a:r>
              <a:rPr lang="fa-IR" dirty="0" smtClean="0"/>
              <a:t>این نمودارها </a:t>
            </a:r>
            <a:r>
              <a:rPr lang="fa-IR" dirty="0" smtClean="0">
                <a:solidFill>
                  <a:srgbClr val="FF0000"/>
                </a:solidFill>
              </a:rPr>
              <a:t>از شاخصهاي مهم </a:t>
            </a:r>
            <a:r>
              <a:rPr lang="fa-IR" dirty="0" smtClean="0"/>
              <a:t>که به آسانی قابل اندازه گیري هستند ، براي محاسبه میزان خطر ده ساله سکته هاي قلبی و مغزي استفاده می کنند.</a:t>
            </a:r>
            <a:endParaRPr lang="en-US" dirty="0"/>
          </a:p>
        </p:txBody>
      </p:sp>
      <p:sp>
        <p:nvSpPr>
          <p:cNvPr id="4" name="Slide Number Placeholder 3"/>
          <p:cNvSpPr>
            <a:spLocks noGrp="1"/>
          </p:cNvSpPr>
          <p:nvPr>
            <p:ph type="sldNum" sz="quarter" idx="12"/>
          </p:nvPr>
        </p:nvSpPr>
        <p:spPr/>
        <p:txBody>
          <a:bodyPr/>
          <a:lstStyle/>
          <a:p>
            <a:fld id="{CDD74FCC-616D-414B-89C5-A482236C7124}" type="slidenum">
              <a:rPr lang="en-US" smtClean="0"/>
              <a:pPr/>
              <a:t>3</a:t>
            </a:fld>
            <a:endParaRPr lang="en-US"/>
          </a:p>
        </p:txBody>
      </p:sp>
      <p:pic>
        <p:nvPicPr>
          <p:cNvPr id="5" name="Picture 2" descr="C:\Users\Namin\Desktop\6.PNG"/>
          <p:cNvPicPr>
            <a:picLocks noChangeAspect="1" noChangeArrowheads="1"/>
          </p:cNvPicPr>
          <p:nvPr/>
        </p:nvPicPr>
        <p:blipFill>
          <a:blip r:embed="rId2" cstate="print"/>
          <a:srcRect/>
          <a:stretch>
            <a:fillRect/>
          </a:stretch>
        </p:blipFill>
        <p:spPr bwMode="auto">
          <a:xfrm>
            <a:off x="152400" y="2438400"/>
            <a:ext cx="2209801" cy="1676400"/>
          </a:xfrm>
          <a:prstGeom prst="rect">
            <a:avLst/>
          </a:prstGeom>
          <a:noFill/>
        </p:spPr>
      </p:pic>
    </p:spTree>
  </p:cSld>
  <p:clrMapOvr>
    <a:masterClrMapping/>
  </p:clrMapOvr>
  <p:transition>
    <p:wheel spokes="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lgn="just" rtl="1">
              <a:lnSpc>
                <a:spcPct val="150000"/>
              </a:lnSpc>
            </a:pPr>
            <a:r>
              <a:rPr lang="fa-IR" dirty="0" smtClean="0"/>
              <a:t>در بررسی هاي انجام شده مشخص گردیده است که میزان </a:t>
            </a:r>
            <a:r>
              <a:rPr lang="fa-IR" dirty="0" smtClean="0">
                <a:solidFill>
                  <a:srgbClr val="FF0000"/>
                </a:solidFill>
              </a:rPr>
              <a:t>اثر بخشی درمان </a:t>
            </a:r>
            <a:r>
              <a:rPr lang="fa-IR" dirty="0" smtClean="0"/>
              <a:t>در بیماران شناخته شده </a:t>
            </a:r>
            <a:r>
              <a:rPr lang="fa-IR" dirty="0" smtClean="0">
                <a:solidFill>
                  <a:srgbClr val="FF0000"/>
                </a:solidFill>
              </a:rPr>
              <a:t>دیابتی در روستاهابیشتر </a:t>
            </a:r>
            <a:r>
              <a:rPr lang="fa-IR" dirty="0" smtClean="0"/>
              <a:t>از شهرها بوده است که این امر به دلیل : 1- آموزش مناسب نحوه مصرف صحیح دارو توسط بهورزها و 2 - مراقبت و پیگیري مستمربیماران دیابتی در روستاها می باشد، لذا تاکید می گردد که پس از تجویز دارو توصیه هاي لازم در زمینه </a:t>
            </a:r>
            <a:r>
              <a:rPr lang="fa-IR" dirty="0" smtClean="0">
                <a:solidFill>
                  <a:srgbClr val="FF0000"/>
                </a:solidFill>
              </a:rPr>
              <a:t>نحوه مصرف صحیح و مستمرداروها </a:t>
            </a:r>
            <a:r>
              <a:rPr lang="fa-IR" dirty="0" smtClean="0"/>
              <a:t>به بیماران داده شود.</a:t>
            </a:r>
            <a:endParaRPr lang="en-US" dirty="0"/>
          </a:p>
        </p:txBody>
      </p:sp>
      <p:sp>
        <p:nvSpPr>
          <p:cNvPr id="4" name="Slide Number Placeholder 3"/>
          <p:cNvSpPr>
            <a:spLocks noGrp="1"/>
          </p:cNvSpPr>
          <p:nvPr>
            <p:ph type="sldNum" sz="quarter" idx="12"/>
          </p:nvPr>
        </p:nvSpPr>
        <p:spPr/>
        <p:txBody>
          <a:bodyPr/>
          <a:lstStyle/>
          <a:p>
            <a:fld id="{CDD74FCC-616D-414B-89C5-A482236C7124}" type="slidenum">
              <a:rPr lang="en-US" smtClean="0"/>
              <a:pPr/>
              <a:t>30</a:t>
            </a:fld>
            <a:endParaRPr lang="en-US"/>
          </a:p>
        </p:txBody>
      </p:sp>
    </p:spTree>
  </p:cSld>
  <p:clrMapOvr>
    <a:masterClrMapping/>
  </p:clrMapOvr>
  <p:transition>
    <p:comb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b="1" dirty="0" smtClean="0"/>
              <a:t>درمان و کنترل دیس لیپیدمی</a:t>
            </a:r>
            <a:endParaRPr lang="en-US" dirty="0"/>
          </a:p>
        </p:txBody>
      </p:sp>
      <p:sp>
        <p:nvSpPr>
          <p:cNvPr id="3" name="Content Placeholder 2"/>
          <p:cNvSpPr>
            <a:spLocks noGrp="1"/>
          </p:cNvSpPr>
          <p:nvPr>
            <p:ph sz="quarter" idx="1"/>
          </p:nvPr>
        </p:nvSpPr>
        <p:spPr/>
        <p:txBody>
          <a:bodyPr/>
          <a:lstStyle/>
          <a:p>
            <a:pPr algn="just" rtl="1">
              <a:lnSpc>
                <a:spcPct val="150000"/>
              </a:lnSpc>
            </a:pPr>
            <a:r>
              <a:rPr lang="fa-IR" dirty="0" smtClean="0"/>
              <a:t>جهت کلیه افراد با احتمال خطر ده ساله سکته هاي قلبی و مغزي </a:t>
            </a:r>
            <a:r>
              <a:rPr lang="fa-IR" dirty="0" smtClean="0">
                <a:solidFill>
                  <a:srgbClr val="FF0000"/>
                </a:solidFill>
              </a:rPr>
              <a:t>مساوي یا بیش از 30 % </a:t>
            </a:r>
            <a:r>
              <a:rPr lang="fa-IR" dirty="0" smtClean="0"/>
              <a:t>تجویز </a:t>
            </a:r>
            <a:r>
              <a:rPr lang="fa-IR" dirty="0" smtClean="0">
                <a:solidFill>
                  <a:srgbClr val="FF0000"/>
                </a:solidFill>
              </a:rPr>
              <a:t>یک استاتین </a:t>
            </a:r>
            <a:r>
              <a:rPr lang="fa-IR" dirty="0" smtClean="0"/>
              <a:t>(آتورواستاتین) ضروري است.</a:t>
            </a:r>
          </a:p>
          <a:p>
            <a:pPr algn="just" rtl="1">
              <a:lnSpc>
                <a:spcPct val="150000"/>
              </a:lnSpc>
            </a:pPr>
            <a:r>
              <a:rPr lang="fa-IR" dirty="0" smtClean="0"/>
              <a:t>درصورت </a:t>
            </a:r>
            <a:r>
              <a:rPr lang="fa-IR" dirty="0" smtClean="0">
                <a:solidFill>
                  <a:srgbClr val="FF0000"/>
                </a:solidFill>
              </a:rPr>
              <a:t>اختلال پروفایل لیپید</a:t>
            </a:r>
            <a:r>
              <a:rPr lang="fa-IR" dirty="0" smtClean="0"/>
              <a:t>، مطابق دستورالعمل پزشک برنامه ایراپن اقدام گردد. </a:t>
            </a:r>
          </a:p>
          <a:p>
            <a:pPr algn="just" rtl="1">
              <a:lnSpc>
                <a:spcPct val="150000"/>
              </a:lnSpc>
            </a:pPr>
            <a:r>
              <a:rPr lang="fa-IR" dirty="0" smtClean="0">
                <a:solidFill>
                  <a:srgbClr val="FF0000"/>
                </a:solidFill>
              </a:rPr>
              <a:t>آموزش تغذیه مناسب </a:t>
            </a:r>
            <a:r>
              <a:rPr lang="fa-IR" dirty="0" smtClean="0"/>
              <a:t>به بیمار جهت کمک به کنترل لیپیدهاي خون</a:t>
            </a:r>
          </a:p>
          <a:p>
            <a:pPr algn="just" rtl="1">
              <a:lnSpc>
                <a:spcPct val="150000"/>
              </a:lnSpc>
            </a:pPr>
            <a:r>
              <a:rPr lang="fa-IR" dirty="0" smtClean="0">
                <a:solidFill>
                  <a:srgbClr val="FF0000"/>
                </a:solidFill>
              </a:rPr>
              <a:t>ارجاع به کارشناس تغذیه </a:t>
            </a:r>
            <a:r>
              <a:rPr lang="fa-IR" dirty="0" smtClean="0"/>
              <a:t>جهت </a:t>
            </a:r>
            <a:r>
              <a:rPr lang="fa-IR" dirty="0" smtClean="0">
                <a:solidFill>
                  <a:srgbClr val="FF0000"/>
                </a:solidFill>
              </a:rPr>
              <a:t>دریافت رژیم غذایی مناسب</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CDD74FCC-616D-414B-89C5-A482236C7124}" type="slidenum">
              <a:rPr lang="en-US" smtClean="0"/>
              <a:pPr/>
              <a:t>31</a:t>
            </a:fld>
            <a:endParaRPr lang="en-US"/>
          </a:p>
        </p:txBody>
      </p:sp>
    </p:spTree>
  </p:cSld>
  <p:clrMapOvr>
    <a:masterClrMapping/>
  </p:clrMapOvr>
  <p:transition>
    <p:wheel spokes="8"/>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fontScale="47500" lnSpcReduction="20000"/>
          </a:bodyPr>
          <a:lstStyle/>
          <a:p>
            <a:r>
              <a:rPr lang="fa-IR" b="1" dirty="0" smtClean="0"/>
              <a:t>مجموعه مداخلات اساسی بیماريهاي غیرواگیر در نظام مراقبتهاي</a:t>
            </a:r>
          </a:p>
          <a:p>
            <a:r>
              <a:rPr lang="fa-IR" b="1" dirty="0" smtClean="0"/>
              <a:t>بهداشتی اولیه ایران</a:t>
            </a:r>
          </a:p>
          <a:p>
            <a:r>
              <a:rPr lang="fa-IR" dirty="0" smtClean="0"/>
              <a:t> 1396"</a:t>
            </a:r>
            <a:r>
              <a:rPr lang="fa-IR" b="1" dirty="0" smtClean="0"/>
              <a:t>ایراپن”</a:t>
            </a:r>
          </a:p>
          <a:p>
            <a:r>
              <a:rPr lang="fa-IR" b="1" dirty="0" smtClean="0"/>
              <a:t> دستورالعمل اجرایی و محتواي آموزشی پزشک</a:t>
            </a:r>
          </a:p>
          <a:p>
            <a:r>
              <a:rPr lang="fa-IR" b="1" dirty="0" smtClean="0"/>
              <a:t>وزارت بهداشت، درمان و آموزش پزشکی</a:t>
            </a:r>
          </a:p>
          <a:p>
            <a:r>
              <a:rPr lang="fa-IR" b="1" dirty="0" smtClean="0"/>
              <a:t>معاونت بهداشت</a:t>
            </a:r>
          </a:p>
          <a:p>
            <a:r>
              <a:rPr lang="fa-IR" b="1" dirty="0" smtClean="0"/>
              <a:t>دفتر مدیریت بیماريهاي غیرواگیر</a:t>
            </a:r>
            <a:endParaRPr lang="en-US" dirty="0"/>
          </a:p>
        </p:txBody>
      </p:sp>
      <p:sp>
        <p:nvSpPr>
          <p:cNvPr id="4" name="Title 3"/>
          <p:cNvSpPr>
            <a:spLocks noGrp="1"/>
          </p:cNvSpPr>
          <p:nvPr>
            <p:ph type="ctrTitle"/>
          </p:nvPr>
        </p:nvSpPr>
        <p:spPr/>
        <p:txBody>
          <a:bodyPr/>
          <a:lstStyle/>
          <a:p>
            <a:pPr algn="r" rtl="1"/>
            <a:r>
              <a:rPr lang="fa-IR" dirty="0" smtClean="0"/>
              <a:t>منبع : </a:t>
            </a:r>
            <a:endParaRPr lang="en-US" dirty="0"/>
          </a:p>
        </p:txBody>
      </p:sp>
      <p:sp>
        <p:nvSpPr>
          <p:cNvPr id="6" name="Slide Number Placeholder 5"/>
          <p:cNvSpPr>
            <a:spLocks noGrp="1"/>
          </p:cNvSpPr>
          <p:nvPr>
            <p:ph type="sldNum" sz="quarter" idx="12"/>
          </p:nvPr>
        </p:nvSpPr>
        <p:spPr/>
        <p:txBody>
          <a:bodyPr/>
          <a:lstStyle/>
          <a:p>
            <a:fld id="{CDD74FCC-616D-414B-89C5-A482236C7124}" type="slidenum">
              <a:rPr lang="en-US" smtClean="0"/>
              <a:pPr/>
              <a:t>32</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274638"/>
            <a:ext cx="7772400" cy="868362"/>
          </a:xfrm>
        </p:spPr>
        <p:txBody>
          <a:bodyPr/>
          <a:lstStyle/>
          <a:p>
            <a:pPr algn="r" rtl="1"/>
            <a:r>
              <a:rPr lang="fa-IR" dirty="0" smtClean="0"/>
              <a:t>شاخصها</a:t>
            </a:r>
            <a:endParaRPr lang="en-US" dirty="0"/>
          </a:p>
        </p:txBody>
      </p:sp>
      <p:sp>
        <p:nvSpPr>
          <p:cNvPr id="6" name="Content Placeholder 5"/>
          <p:cNvSpPr>
            <a:spLocks noGrp="1"/>
          </p:cNvSpPr>
          <p:nvPr>
            <p:ph sz="quarter" idx="1"/>
          </p:nvPr>
        </p:nvSpPr>
        <p:spPr>
          <a:xfrm>
            <a:off x="914400" y="1447800"/>
            <a:ext cx="7772400" cy="4572000"/>
          </a:xfrm>
        </p:spPr>
        <p:txBody>
          <a:bodyPr>
            <a:normAutofit fontScale="92500" lnSpcReduction="20000"/>
          </a:bodyPr>
          <a:lstStyle/>
          <a:p>
            <a:pPr algn="r" rtl="1">
              <a:lnSpc>
                <a:spcPct val="150000"/>
              </a:lnSpc>
            </a:pPr>
            <a:r>
              <a:rPr lang="fa-IR" dirty="0" smtClean="0"/>
              <a:t>این شاخصها شامل  : </a:t>
            </a:r>
          </a:p>
          <a:p>
            <a:pPr algn="r" rtl="1">
              <a:lnSpc>
                <a:spcPct val="150000"/>
              </a:lnSpc>
            </a:pPr>
            <a:r>
              <a:rPr lang="fa-IR" dirty="0" smtClean="0"/>
              <a:t>1- سن، </a:t>
            </a:r>
          </a:p>
          <a:p>
            <a:pPr algn="r" rtl="1">
              <a:lnSpc>
                <a:spcPct val="150000"/>
              </a:lnSpc>
            </a:pPr>
            <a:r>
              <a:rPr lang="fa-IR" dirty="0" smtClean="0"/>
              <a:t>2- جنس، </a:t>
            </a:r>
          </a:p>
          <a:p>
            <a:pPr algn="r" rtl="1">
              <a:lnSpc>
                <a:spcPct val="150000"/>
              </a:lnSpc>
            </a:pPr>
            <a:r>
              <a:rPr lang="fa-IR" dirty="0" smtClean="0"/>
              <a:t>3- میزان فشارخون سیستولیک،</a:t>
            </a:r>
          </a:p>
          <a:p>
            <a:pPr algn="r" rtl="1">
              <a:lnSpc>
                <a:spcPct val="150000"/>
              </a:lnSpc>
            </a:pPr>
            <a:r>
              <a:rPr lang="fa-IR" dirty="0" smtClean="0"/>
              <a:t>4- وضعیت مصرف دخانیات، </a:t>
            </a:r>
          </a:p>
          <a:p>
            <a:pPr algn="r" rtl="1">
              <a:lnSpc>
                <a:spcPct val="150000"/>
              </a:lnSpc>
            </a:pPr>
            <a:r>
              <a:rPr lang="fa-IR" dirty="0" smtClean="0"/>
              <a:t>5- مصرف الکل، </a:t>
            </a:r>
          </a:p>
          <a:p>
            <a:pPr algn="r" rtl="1">
              <a:lnSpc>
                <a:spcPct val="150000"/>
              </a:lnSpc>
            </a:pPr>
            <a:r>
              <a:rPr lang="fa-IR" dirty="0" smtClean="0"/>
              <a:t>6- وضعیت ابتلا به بیماري دیابت نوع 2 </a:t>
            </a:r>
          </a:p>
          <a:p>
            <a:pPr algn="r" rtl="1">
              <a:lnSpc>
                <a:spcPct val="150000"/>
              </a:lnSpc>
            </a:pPr>
            <a:r>
              <a:rPr lang="fa-IR" dirty="0" smtClean="0"/>
              <a:t>7-  میزان کلسترول تام خون  هستند.</a:t>
            </a:r>
            <a:endParaRPr lang="en-US" dirty="0"/>
          </a:p>
        </p:txBody>
      </p:sp>
      <p:sp>
        <p:nvSpPr>
          <p:cNvPr id="7" name="Slide Number Placeholder 6"/>
          <p:cNvSpPr>
            <a:spLocks noGrp="1"/>
          </p:cNvSpPr>
          <p:nvPr>
            <p:ph type="sldNum" sz="quarter" idx="12"/>
          </p:nvPr>
        </p:nvSpPr>
        <p:spPr/>
        <p:txBody>
          <a:bodyPr/>
          <a:lstStyle/>
          <a:p>
            <a:fld id="{CDD74FCC-616D-414B-89C5-A482236C7124}" type="slidenum">
              <a:rPr lang="en-US" smtClean="0"/>
              <a:pPr/>
              <a:t>4</a:t>
            </a:fld>
            <a:endParaRPr lang="en-US"/>
          </a:p>
        </p:txBody>
      </p:sp>
      <p:pic>
        <p:nvPicPr>
          <p:cNvPr id="2050" name="Picture 2" descr="C:\Users\Namin\Desktop\4.PNG"/>
          <p:cNvPicPr>
            <a:picLocks noChangeAspect="1" noChangeArrowheads="1"/>
          </p:cNvPicPr>
          <p:nvPr/>
        </p:nvPicPr>
        <p:blipFill>
          <a:blip r:embed="rId2"/>
          <a:srcRect/>
          <a:stretch>
            <a:fillRect/>
          </a:stretch>
        </p:blipFill>
        <p:spPr bwMode="auto">
          <a:xfrm>
            <a:off x="685800" y="1066801"/>
            <a:ext cx="3733800" cy="3429000"/>
          </a:xfrm>
          <a:prstGeom prst="rect">
            <a:avLst/>
          </a:prstGeom>
          <a:noFill/>
        </p:spPr>
      </p:pic>
    </p:spTree>
  </p:cSld>
  <p:clrMapOvr>
    <a:masterClrMapping/>
  </p:clrMapOvr>
  <p:transition>
    <p:comb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مراقبت های ادغام یافته </a:t>
            </a:r>
            <a:endParaRPr lang="en-US" dirty="0"/>
          </a:p>
        </p:txBody>
      </p:sp>
      <p:sp>
        <p:nvSpPr>
          <p:cNvPr id="3" name="Content Placeholder 2"/>
          <p:cNvSpPr>
            <a:spLocks noGrp="1"/>
          </p:cNvSpPr>
          <p:nvPr>
            <p:ph sz="quarter" idx="1"/>
          </p:nvPr>
        </p:nvSpPr>
        <p:spPr>
          <a:xfrm>
            <a:off x="838200" y="2362200"/>
            <a:ext cx="7848600" cy="3962400"/>
          </a:xfrm>
        </p:spPr>
        <p:txBody>
          <a:bodyPr>
            <a:normAutofit/>
          </a:bodyPr>
          <a:lstStyle/>
          <a:p>
            <a:pPr algn="just" rtl="1">
              <a:lnSpc>
                <a:spcPct val="160000"/>
              </a:lnSpc>
            </a:pPr>
            <a:r>
              <a:rPr lang="fa-IR" dirty="0" smtClean="0">
                <a:solidFill>
                  <a:srgbClr val="FF0000"/>
                </a:solidFill>
              </a:rPr>
              <a:t>ارزیابی و مدیریت </a:t>
            </a:r>
            <a:r>
              <a:rPr lang="fa-IR" dirty="0" smtClean="0"/>
              <a:t>میزان خطر ده ساله سکته هاي قلبی و مغزي با </a:t>
            </a:r>
            <a:r>
              <a:rPr lang="fa-IR" dirty="0" smtClean="0">
                <a:solidFill>
                  <a:srgbClr val="FF0000"/>
                </a:solidFill>
              </a:rPr>
              <a:t>هدف</a:t>
            </a:r>
            <a:r>
              <a:rPr lang="fa-IR" dirty="0" smtClean="0"/>
              <a:t> </a:t>
            </a:r>
            <a:r>
              <a:rPr lang="fa-IR" dirty="0" smtClean="0">
                <a:solidFill>
                  <a:srgbClr val="FF0000"/>
                </a:solidFill>
              </a:rPr>
              <a:t>پیشگیري</a:t>
            </a:r>
            <a:r>
              <a:rPr lang="fa-IR" dirty="0" smtClean="0"/>
              <a:t> از ابتلا به سکته هاي قلبی و مغزي کشنده یاغیرکشنده طراحی شده است.</a:t>
            </a:r>
          </a:p>
          <a:p>
            <a:pPr algn="just" rtl="1">
              <a:lnSpc>
                <a:spcPct val="160000"/>
              </a:lnSpc>
            </a:pPr>
            <a:r>
              <a:rPr lang="fa-IR" dirty="0" smtClean="0"/>
              <a:t> از طریق </a:t>
            </a:r>
            <a:r>
              <a:rPr lang="fa-IR" dirty="0" smtClean="0">
                <a:solidFill>
                  <a:srgbClr val="0070C0"/>
                </a:solidFill>
              </a:rPr>
              <a:t>مراقبت ادغام یافته دیابت و فشارخون بالا، اختلال چربی هاي خون و چاقی و خطر سنجی دراولین سطح ارایه خدمت </a:t>
            </a:r>
            <a:r>
              <a:rPr lang="fa-IR" dirty="0" smtClean="0"/>
              <a:t>(بهورز/ مراقب سلامت) انجام می شود. </a:t>
            </a:r>
          </a:p>
        </p:txBody>
      </p:sp>
      <p:sp>
        <p:nvSpPr>
          <p:cNvPr id="4" name="Slide Number Placeholder 3"/>
          <p:cNvSpPr>
            <a:spLocks noGrp="1"/>
          </p:cNvSpPr>
          <p:nvPr>
            <p:ph type="sldNum" sz="quarter" idx="12"/>
          </p:nvPr>
        </p:nvSpPr>
        <p:spPr/>
        <p:txBody>
          <a:bodyPr/>
          <a:lstStyle/>
          <a:p>
            <a:fld id="{CDD74FCC-616D-414B-89C5-A482236C7124}" type="slidenum">
              <a:rPr lang="en-US" smtClean="0"/>
              <a:pPr/>
              <a:t>5</a:t>
            </a:fld>
            <a:endParaRPr lang="en-US"/>
          </a:p>
        </p:txBody>
      </p:sp>
      <p:pic>
        <p:nvPicPr>
          <p:cNvPr id="3074" name="Picture 2" descr="C:\Users\Namin\Desktop\6.PNG"/>
          <p:cNvPicPr>
            <a:picLocks noChangeAspect="1" noChangeArrowheads="1"/>
          </p:cNvPicPr>
          <p:nvPr/>
        </p:nvPicPr>
        <p:blipFill>
          <a:blip r:embed="rId2" cstate="print"/>
          <a:srcRect/>
          <a:stretch>
            <a:fillRect/>
          </a:stretch>
        </p:blipFill>
        <p:spPr bwMode="auto">
          <a:xfrm>
            <a:off x="838200" y="609600"/>
            <a:ext cx="2209801" cy="1676400"/>
          </a:xfrm>
          <a:prstGeom prst="rect">
            <a:avLst/>
          </a:prstGeom>
          <a:noFill/>
        </p:spPr>
      </p:pic>
    </p:spTree>
  </p:cSld>
  <p:clrMapOvr>
    <a:masterClrMapping/>
  </p:clrMapOvr>
  <p:transition>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نقش بهورز و مراقب سلامت :</a:t>
            </a:r>
            <a:endParaRPr lang="en-US" dirty="0"/>
          </a:p>
        </p:txBody>
      </p:sp>
      <p:sp>
        <p:nvSpPr>
          <p:cNvPr id="3" name="Content Placeholder 2"/>
          <p:cNvSpPr>
            <a:spLocks noGrp="1"/>
          </p:cNvSpPr>
          <p:nvPr>
            <p:ph sz="quarter" idx="1"/>
          </p:nvPr>
        </p:nvSpPr>
        <p:spPr/>
        <p:txBody>
          <a:bodyPr/>
          <a:lstStyle/>
          <a:p>
            <a:pPr algn="just" rtl="1">
              <a:lnSpc>
                <a:spcPct val="150000"/>
              </a:lnSpc>
            </a:pPr>
            <a:r>
              <a:rPr lang="fa-IR" dirty="0" smtClean="0">
                <a:solidFill>
                  <a:srgbClr val="FF0000"/>
                </a:solidFill>
              </a:rPr>
              <a:t>بهورز/ مراقب سلامت </a:t>
            </a:r>
            <a:r>
              <a:rPr lang="fa-IR" dirty="0" smtClean="0"/>
              <a:t>در تمامی فعالیتهاي نظام بهداشتی به عنوان :</a:t>
            </a:r>
          </a:p>
          <a:p>
            <a:pPr algn="just" rtl="1">
              <a:lnSpc>
                <a:spcPct val="150000"/>
              </a:lnSpc>
              <a:buNone/>
            </a:pPr>
            <a:r>
              <a:rPr lang="fa-IR" dirty="0" smtClean="0"/>
              <a:t>1 -  </a:t>
            </a:r>
            <a:r>
              <a:rPr lang="fa-IR" dirty="0" smtClean="0">
                <a:solidFill>
                  <a:srgbClr val="FF0000"/>
                </a:solidFill>
              </a:rPr>
              <a:t>پیگیر سلامت افراد </a:t>
            </a:r>
            <a:r>
              <a:rPr lang="fa-IR" dirty="0" smtClean="0"/>
              <a:t>جامعه تحت پوشش، </a:t>
            </a:r>
          </a:p>
          <a:p>
            <a:pPr algn="just" rtl="1">
              <a:lnSpc>
                <a:spcPct val="150000"/>
              </a:lnSpc>
              <a:buNone/>
            </a:pPr>
            <a:r>
              <a:rPr lang="fa-IR" dirty="0" smtClean="0"/>
              <a:t>2 - محور </a:t>
            </a:r>
            <a:r>
              <a:rPr lang="fa-IR" dirty="0" smtClean="0">
                <a:solidFill>
                  <a:srgbClr val="FF0000"/>
                </a:solidFill>
              </a:rPr>
              <a:t>ارایه خدمات سلامتی </a:t>
            </a:r>
            <a:r>
              <a:rPr lang="fa-IR" dirty="0" smtClean="0"/>
              <a:t>به جامعه هدف میباشد، بدین ترتیب که ضمن ارایه خدمات اولیه به تمام جمعیت تحت پوشش،</a:t>
            </a:r>
          </a:p>
          <a:p>
            <a:pPr algn="just" rtl="1">
              <a:lnSpc>
                <a:spcPct val="150000"/>
              </a:lnSpc>
              <a:buNone/>
            </a:pPr>
            <a:r>
              <a:rPr lang="fa-IR" dirty="0" smtClean="0"/>
              <a:t>3 -  اقدامات و مراقبتهاي مربوط به هر فرد در سایر سطوح (در صورت ارجاع) را نیز </a:t>
            </a:r>
            <a:r>
              <a:rPr lang="fa-IR" dirty="0" smtClean="0">
                <a:solidFill>
                  <a:srgbClr val="FF0000"/>
                </a:solidFill>
              </a:rPr>
              <a:t>ثبت و پیگیري </a:t>
            </a:r>
            <a:r>
              <a:rPr lang="fa-IR" dirty="0" smtClean="0"/>
              <a:t>مینماید.</a:t>
            </a:r>
            <a:endParaRPr lang="en-US" dirty="0" smtClean="0"/>
          </a:p>
          <a:p>
            <a:pPr algn="just" rtl="1">
              <a:lnSpc>
                <a:spcPct val="150000"/>
              </a:lnSpc>
              <a:buNone/>
            </a:pPr>
            <a:endParaRPr lang="en-US" dirty="0"/>
          </a:p>
        </p:txBody>
      </p:sp>
      <p:sp>
        <p:nvSpPr>
          <p:cNvPr id="4" name="Slide Number Placeholder 3"/>
          <p:cNvSpPr>
            <a:spLocks noGrp="1"/>
          </p:cNvSpPr>
          <p:nvPr>
            <p:ph type="sldNum" sz="quarter" idx="12"/>
          </p:nvPr>
        </p:nvSpPr>
        <p:spPr/>
        <p:txBody>
          <a:bodyPr/>
          <a:lstStyle/>
          <a:p>
            <a:fld id="{CDD74FCC-616D-414B-89C5-A482236C7124}" type="slidenum">
              <a:rPr lang="en-US" smtClean="0"/>
              <a:pPr/>
              <a:t>6</a:t>
            </a:fld>
            <a:endParaRPr lang="en-US"/>
          </a:p>
        </p:txBody>
      </p:sp>
    </p:spTree>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گروه هدف برنامه :</a:t>
            </a:r>
            <a:endParaRPr lang="en-US" dirty="0"/>
          </a:p>
        </p:txBody>
      </p:sp>
      <p:sp>
        <p:nvSpPr>
          <p:cNvPr id="3" name="Content Placeholder 2"/>
          <p:cNvSpPr>
            <a:spLocks noGrp="1"/>
          </p:cNvSpPr>
          <p:nvPr>
            <p:ph sz="quarter" idx="1"/>
          </p:nvPr>
        </p:nvSpPr>
        <p:spPr>
          <a:xfrm>
            <a:off x="4191000" y="1447800"/>
            <a:ext cx="4495800" cy="5105400"/>
          </a:xfrm>
        </p:spPr>
        <p:txBody>
          <a:bodyPr>
            <a:normAutofit fontScale="85000" lnSpcReduction="20000"/>
          </a:bodyPr>
          <a:lstStyle/>
          <a:p>
            <a:pPr algn="just" rtl="1">
              <a:lnSpc>
                <a:spcPct val="150000"/>
              </a:lnSpc>
            </a:pPr>
            <a:r>
              <a:rPr lang="fa-IR" dirty="0" smtClean="0"/>
              <a:t>در ارزیابی میزان خطر سکته هاي قلبی و مغزي، </a:t>
            </a:r>
            <a:r>
              <a:rPr lang="fa-IR" dirty="0" smtClean="0">
                <a:solidFill>
                  <a:srgbClr val="FF0000"/>
                </a:solidFill>
              </a:rPr>
              <a:t>گروه هدف </a:t>
            </a:r>
            <a:r>
              <a:rPr lang="fa-IR" dirty="0" smtClean="0"/>
              <a:t>شامل افراد با </a:t>
            </a:r>
            <a:r>
              <a:rPr lang="fa-IR" dirty="0" smtClean="0">
                <a:solidFill>
                  <a:srgbClr val="FF0000"/>
                </a:solidFill>
              </a:rPr>
              <a:t>سن 30 سال و بالاتر </a:t>
            </a:r>
            <a:r>
              <a:rPr lang="fa-IR" dirty="0" smtClean="0"/>
              <a:t>هستند که </a:t>
            </a:r>
            <a:r>
              <a:rPr lang="fa-IR" dirty="0" smtClean="0">
                <a:solidFill>
                  <a:srgbClr val="FF0000"/>
                </a:solidFill>
              </a:rPr>
              <a:t>داراي یکی از عوامل خطرذیل </a:t>
            </a:r>
            <a:r>
              <a:rPr lang="fa-IR" dirty="0" smtClean="0"/>
              <a:t>باشند:</a:t>
            </a:r>
          </a:p>
          <a:p>
            <a:pPr algn="just" rtl="1">
              <a:lnSpc>
                <a:spcPct val="150000"/>
              </a:lnSpc>
            </a:pPr>
            <a:r>
              <a:rPr lang="fa-IR" dirty="0" smtClean="0"/>
              <a:t>ابتلا به 1- دیابت و 2 - فشارخون بالا، 3 - دور کمر مساوي یا بیشتر از 90 سانتی متر، 4 - سن بیش از 40 سال،5- مصرف دخانیات، 6-مصرف الکل، 7- سابقه بیماري دیابت یا کلیوي در افراد درجه یک خانواده و یا 8 - سابقه حوادث قلبی عروقی زودرس در خانواده.</a:t>
            </a:r>
          </a:p>
        </p:txBody>
      </p:sp>
      <p:sp>
        <p:nvSpPr>
          <p:cNvPr id="4" name="Slide Number Placeholder 3"/>
          <p:cNvSpPr>
            <a:spLocks noGrp="1"/>
          </p:cNvSpPr>
          <p:nvPr>
            <p:ph type="sldNum" sz="quarter" idx="12"/>
          </p:nvPr>
        </p:nvSpPr>
        <p:spPr/>
        <p:txBody>
          <a:bodyPr/>
          <a:lstStyle/>
          <a:p>
            <a:fld id="{CDD74FCC-616D-414B-89C5-A482236C7124}" type="slidenum">
              <a:rPr lang="en-US" smtClean="0"/>
              <a:pPr/>
              <a:t>7</a:t>
            </a:fld>
            <a:endParaRPr lang="en-US"/>
          </a:p>
        </p:txBody>
      </p:sp>
      <p:pic>
        <p:nvPicPr>
          <p:cNvPr id="4098" name="Picture 2" descr="C:\Users\Namin\Desktop\3.PNG"/>
          <p:cNvPicPr>
            <a:picLocks noChangeAspect="1" noChangeArrowheads="1"/>
          </p:cNvPicPr>
          <p:nvPr/>
        </p:nvPicPr>
        <p:blipFill>
          <a:blip r:embed="rId2"/>
          <a:srcRect/>
          <a:stretch>
            <a:fillRect/>
          </a:stretch>
        </p:blipFill>
        <p:spPr bwMode="auto">
          <a:xfrm>
            <a:off x="381000" y="2057400"/>
            <a:ext cx="3657600" cy="2819401"/>
          </a:xfrm>
          <a:prstGeom prst="rect">
            <a:avLst/>
          </a:prstGeom>
          <a:noFill/>
        </p:spPr>
      </p:pic>
    </p:spTree>
  </p:cSld>
  <p:clrMapOvr>
    <a:masterClrMapping/>
  </p:clrMapOvr>
  <p:transition>
    <p:checke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solidFill>
                  <a:srgbClr val="FF0000"/>
                </a:solidFill>
              </a:rPr>
              <a:t>مبتلایان </a:t>
            </a:r>
            <a:r>
              <a:rPr lang="fa-IR" dirty="0" smtClean="0"/>
              <a:t>به بیماري قلبی عروقی</a:t>
            </a:r>
            <a:endParaRPr lang="en-US" dirty="0"/>
          </a:p>
        </p:txBody>
      </p:sp>
      <p:sp>
        <p:nvSpPr>
          <p:cNvPr id="3" name="Slide Number Placeholder 2"/>
          <p:cNvSpPr>
            <a:spLocks noGrp="1"/>
          </p:cNvSpPr>
          <p:nvPr>
            <p:ph type="sldNum" sz="quarter" idx="12"/>
          </p:nvPr>
        </p:nvSpPr>
        <p:spPr/>
        <p:txBody>
          <a:bodyPr/>
          <a:lstStyle/>
          <a:p>
            <a:fld id="{CDD74FCC-616D-414B-89C5-A482236C7124}" type="slidenum">
              <a:rPr lang="en-US" smtClean="0"/>
              <a:pPr/>
              <a:t>8</a:t>
            </a:fld>
            <a:endParaRPr lang="en-US"/>
          </a:p>
        </p:txBody>
      </p:sp>
      <p:sp>
        <p:nvSpPr>
          <p:cNvPr id="4" name="Content Placeholder 3"/>
          <p:cNvSpPr>
            <a:spLocks noGrp="1"/>
          </p:cNvSpPr>
          <p:nvPr>
            <p:ph sz="quarter" idx="1"/>
          </p:nvPr>
        </p:nvSpPr>
        <p:spPr/>
        <p:txBody>
          <a:bodyPr/>
          <a:lstStyle/>
          <a:p>
            <a:pPr algn="just" rtl="1">
              <a:lnSpc>
                <a:spcPct val="150000"/>
              </a:lnSpc>
            </a:pPr>
            <a:r>
              <a:rPr lang="fa-IR" dirty="0" smtClean="0">
                <a:solidFill>
                  <a:srgbClr val="FF0000"/>
                </a:solidFill>
              </a:rPr>
              <a:t>براي مبتلایان </a:t>
            </a:r>
            <a:r>
              <a:rPr lang="fa-IR" dirty="0" smtClean="0"/>
              <a:t>به بیماري قلبی عروقی (تایید شده توسط پزشک) و کسانی که سابقه سکته قلبی یا مغزي دارند، ارزیابی میزان خطرانجام نمی شود زیرا این گروه از بیماران، در معرض خطر </a:t>
            </a:r>
            <a:r>
              <a:rPr lang="fa-IR" dirty="0" smtClean="0">
                <a:solidFill>
                  <a:srgbClr val="FF0000"/>
                </a:solidFill>
              </a:rPr>
              <a:t>معادل 30 درصد و بیشتر </a:t>
            </a:r>
            <a:r>
              <a:rPr lang="fa-IR" dirty="0" smtClean="0"/>
              <a:t>هستند.</a:t>
            </a:r>
            <a:endParaRPr lang="en-US" dirty="0" smtClean="0"/>
          </a:p>
          <a:p>
            <a:pPr algn="just" rtl="1">
              <a:lnSpc>
                <a:spcPct val="150000"/>
              </a:lnSpc>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1143000"/>
          </a:xfrm>
        </p:spPr>
        <p:txBody>
          <a:bodyPr>
            <a:normAutofit/>
          </a:bodyPr>
          <a:lstStyle/>
          <a:p>
            <a:pPr algn="r" rtl="1"/>
            <a:r>
              <a:rPr lang="fa-IR" sz="1800" b="1" dirty="0" smtClean="0"/>
              <a:t>در برنامه ایراپن اقدامات زیر توسط بهورز/ مراقب سلامت انجام می شود:</a:t>
            </a:r>
            <a:endParaRPr lang="en-US" sz="1800" dirty="0"/>
          </a:p>
        </p:txBody>
      </p:sp>
      <p:sp>
        <p:nvSpPr>
          <p:cNvPr id="3" name="Content Placeholder 2"/>
          <p:cNvSpPr>
            <a:spLocks noGrp="1"/>
          </p:cNvSpPr>
          <p:nvPr>
            <p:ph sz="quarter" idx="1"/>
          </p:nvPr>
        </p:nvSpPr>
        <p:spPr/>
        <p:txBody>
          <a:bodyPr>
            <a:normAutofit fontScale="85000" lnSpcReduction="20000"/>
          </a:bodyPr>
          <a:lstStyle/>
          <a:p>
            <a:pPr algn="just" rtl="1">
              <a:lnSpc>
                <a:spcPct val="160000"/>
              </a:lnSpc>
            </a:pPr>
            <a:r>
              <a:rPr lang="fa-IR" dirty="0" smtClean="0"/>
              <a:t>1- ابتدا مشخصات فردي، سابقه ابتلا به بیماري هاي قلبی عروقی، دیابت و یا فشارخون بالا، سابقه مصرف دخانیات و الکل و سابقه خانوادگی بیماري قلبی عروقی زودرس، دیابت و یا نارسایی کلیه در افراد درجه یک خانواده بررسی میگردد.</a:t>
            </a:r>
          </a:p>
          <a:p>
            <a:pPr algn="just" rtl="1">
              <a:lnSpc>
                <a:spcPct val="160000"/>
              </a:lnSpc>
            </a:pPr>
            <a:r>
              <a:rPr lang="fa-IR" dirty="0" smtClean="0"/>
              <a:t>2 - سپس فشارخون، دور کمر،قند خون و کلسترول خون اندازه گیري می شود. در صورتی که </a:t>
            </a:r>
            <a:r>
              <a:rPr lang="fa-IR" dirty="0" smtClean="0">
                <a:solidFill>
                  <a:srgbClr val="FF0000"/>
                </a:solidFill>
              </a:rPr>
              <a:t>آزمایشگاه مرکز </a:t>
            </a:r>
            <a:r>
              <a:rPr lang="fa-IR" dirty="0" smtClean="0"/>
              <a:t>جامع خدمات سلامت فعال و در دسترس باشد، فرد براي آزمایش خون، اندازه گیري قند و کلسترول به آزمایشگاه ارجاع شده و در غیر این صورت، با استفاده از </a:t>
            </a:r>
            <a:r>
              <a:rPr lang="fa-IR" dirty="0" smtClean="0">
                <a:solidFill>
                  <a:srgbClr val="FF0000"/>
                </a:solidFill>
              </a:rPr>
              <a:t>دستگاه سنجش قند ولیپید </a:t>
            </a:r>
            <a:r>
              <a:rPr lang="fa-IR" dirty="0" smtClean="0"/>
              <a:t>طبق دستورالعمل، </a:t>
            </a:r>
            <a:r>
              <a:rPr lang="fa-IR" dirty="0" smtClean="0">
                <a:solidFill>
                  <a:srgbClr val="FF0000"/>
                </a:solidFill>
              </a:rPr>
              <a:t>قند خون ناشتا و کلسترول تام خون</a:t>
            </a:r>
            <a:r>
              <a:rPr lang="fa-IR" dirty="0" smtClean="0"/>
              <a:t> اندازه گیري می شود.</a:t>
            </a:r>
          </a:p>
        </p:txBody>
      </p:sp>
      <p:sp>
        <p:nvSpPr>
          <p:cNvPr id="4" name="Slide Number Placeholder 3"/>
          <p:cNvSpPr>
            <a:spLocks noGrp="1"/>
          </p:cNvSpPr>
          <p:nvPr>
            <p:ph type="sldNum" sz="quarter" idx="12"/>
          </p:nvPr>
        </p:nvSpPr>
        <p:spPr/>
        <p:txBody>
          <a:bodyPr/>
          <a:lstStyle/>
          <a:p>
            <a:fld id="{CDD74FCC-616D-414B-89C5-A482236C7124}" type="slidenum">
              <a:rPr lang="en-US" smtClean="0"/>
              <a:pPr/>
              <a:t>9</a:t>
            </a:fld>
            <a:endParaRPr lang="en-US"/>
          </a:p>
        </p:txBody>
      </p:sp>
    </p:spTree>
  </p:cSld>
  <p:clrMapOvr>
    <a:masterClrMapping/>
  </p:clrMapOvr>
  <p:transition>
    <p:wipe dir="u"/>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387</TotalTime>
  <Words>2642</Words>
  <Application>Microsoft Office PowerPoint</Application>
  <PresentationFormat>On-screen Show (4:3)</PresentationFormat>
  <Paragraphs>159</Paragraphs>
  <Slides>32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Calibri</vt:lpstr>
      <vt:lpstr>Franklin Gothic Book</vt:lpstr>
      <vt:lpstr>Perpetua</vt:lpstr>
      <vt:lpstr>Tahoma</vt:lpstr>
      <vt:lpstr>Times New Roman</vt:lpstr>
      <vt:lpstr>Wingdings 2</vt:lpstr>
      <vt:lpstr>Equity</vt:lpstr>
      <vt:lpstr>  </vt:lpstr>
      <vt:lpstr>مقدمه : </vt:lpstr>
      <vt:lpstr>PowerPoint Presentation</vt:lpstr>
      <vt:lpstr>شاخصها</vt:lpstr>
      <vt:lpstr>مراقبت های ادغام یافته </vt:lpstr>
      <vt:lpstr>نقش بهورز و مراقب سلامت :</vt:lpstr>
      <vt:lpstr>گروه هدف برنامه :</vt:lpstr>
      <vt:lpstr>مبتلایان به بیماري قلبی عروقی</vt:lpstr>
      <vt:lpstr>در برنامه ایراپن اقدامات زیر توسط بهورز/ مراقب سلامت انجام می شود:</vt:lpstr>
      <vt:lpstr>PowerPoint Presentation</vt:lpstr>
      <vt:lpstr>PowerPoint Presentation</vt:lpstr>
      <vt:lpstr>PowerPoint Presentation</vt:lpstr>
      <vt:lpstr>اقدامات بر اساس گروه بندی های انجام گرفته توسط بهورز یا مراقب سلامت :</vt:lpstr>
      <vt:lpstr>فواصل زمانی تکرارخطر سنجی:</vt:lpstr>
      <vt:lpstr>PowerPoint Presentation</vt:lpstr>
      <vt:lpstr>ابتلاء قطعی و مشکوک </vt:lpstr>
      <vt:lpstr>شرح وظایف پزشک در خطرسنجی سکته هاي قلبی و مغزي:</vt:lpstr>
      <vt:lpstr>PowerPoint Presentation</vt:lpstr>
      <vt:lpstr>PowerPoint Presentation</vt:lpstr>
      <vt:lpstr>PowerPoint Presentation</vt:lpstr>
      <vt:lpstr>خلاصه پروتکل درمانی بیماري هاي قلبی عروقی، فشارخون بالا، دیابت و دیس لیپیدمی</vt:lpstr>
      <vt:lpstr>درمان های دارویی</vt:lpstr>
      <vt:lpstr>درمان و کنترل فشار خون بالا</vt:lpstr>
      <vt:lpstr>نکته</vt:lpstr>
      <vt:lpstr>درمان و کنترل دیابت</vt:lpstr>
      <vt:lpstr>PowerPoint Presentation</vt:lpstr>
      <vt:lpstr>PowerPoint Presentation</vt:lpstr>
      <vt:lpstr>PowerPoint Presentation</vt:lpstr>
      <vt:lpstr>PowerPoint Presentation</vt:lpstr>
      <vt:lpstr>PowerPoint Presentation</vt:lpstr>
      <vt:lpstr>درمان و کنترل دیس لیپیدمی</vt:lpstr>
      <vt:lpstr>منبع :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Namin</dc:creator>
  <cp:lastModifiedBy>aylin</cp:lastModifiedBy>
  <cp:revision>182</cp:revision>
  <dcterms:created xsi:type="dcterms:W3CDTF">2025-11-22T15:09:05Z</dcterms:created>
  <dcterms:modified xsi:type="dcterms:W3CDTF">2026-04-27T08:25:21Z</dcterms:modified>
</cp:coreProperties>
</file>