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 id="2147483660" r:id="rId2"/>
  </p:sldMasterIdLst>
  <p:notesMasterIdLst>
    <p:notesMasterId r:id="rId58"/>
  </p:notesMasterIdLst>
  <p:handoutMasterIdLst>
    <p:handoutMasterId r:id="rId59"/>
  </p:handoutMasterIdLst>
  <p:sldIdLst>
    <p:sldId id="266" r:id="rId3"/>
    <p:sldId id="287" r:id="rId4"/>
    <p:sldId id="283" r:id="rId5"/>
    <p:sldId id="342" r:id="rId6"/>
    <p:sldId id="325" r:id="rId7"/>
    <p:sldId id="363" r:id="rId8"/>
    <p:sldId id="364" r:id="rId9"/>
    <p:sldId id="365" r:id="rId10"/>
    <p:sldId id="366" r:id="rId11"/>
    <p:sldId id="265" r:id="rId12"/>
    <p:sldId id="279" r:id="rId13"/>
    <p:sldId id="280" r:id="rId14"/>
    <p:sldId id="304" r:id="rId15"/>
    <p:sldId id="281" r:id="rId16"/>
    <p:sldId id="282" r:id="rId17"/>
    <p:sldId id="343" r:id="rId18"/>
    <p:sldId id="344" r:id="rId19"/>
    <p:sldId id="345" r:id="rId20"/>
    <p:sldId id="346" r:id="rId21"/>
    <p:sldId id="347" r:id="rId22"/>
    <p:sldId id="348" r:id="rId23"/>
    <p:sldId id="349" r:id="rId24"/>
    <p:sldId id="350" r:id="rId25"/>
    <p:sldId id="351" r:id="rId26"/>
    <p:sldId id="367" r:id="rId27"/>
    <p:sldId id="292" r:id="rId28"/>
    <p:sldId id="352" r:id="rId29"/>
    <p:sldId id="353" r:id="rId30"/>
    <p:sldId id="333" r:id="rId31"/>
    <p:sldId id="322" r:id="rId32"/>
    <p:sldId id="326" r:id="rId33"/>
    <p:sldId id="327" r:id="rId34"/>
    <p:sldId id="323" r:id="rId35"/>
    <p:sldId id="324" r:id="rId36"/>
    <p:sldId id="329" r:id="rId37"/>
    <p:sldId id="328" r:id="rId38"/>
    <p:sldId id="321" r:id="rId39"/>
    <p:sldId id="330" r:id="rId40"/>
    <p:sldId id="331" r:id="rId41"/>
    <p:sldId id="334" r:id="rId42"/>
    <p:sldId id="335" r:id="rId43"/>
    <p:sldId id="336" r:id="rId44"/>
    <p:sldId id="337" r:id="rId45"/>
    <p:sldId id="338" r:id="rId46"/>
    <p:sldId id="339" r:id="rId47"/>
    <p:sldId id="341" r:id="rId48"/>
    <p:sldId id="285" r:id="rId49"/>
    <p:sldId id="293" r:id="rId50"/>
    <p:sldId id="294" r:id="rId51"/>
    <p:sldId id="286" r:id="rId52"/>
    <p:sldId id="290" r:id="rId53"/>
    <p:sldId id="295" r:id="rId54"/>
    <p:sldId id="291" r:id="rId55"/>
    <p:sldId id="317" r:id="rId56"/>
    <p:sldId id="318"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EB8701"/>
    <a:srgbClr val="990033"/>
    <a:srgbClr val="66FFFF"/>
    <a:srgbClr val="CCFF99"/>
    <a:srgbClr val="008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711" autoAdjust="0"/>
  </p:normalViewPr>
  <p:slideViewPr>
    <p:cSldViewPr>
      <p:cViewPr varScale="1">
        <p:scale>
          <a:sx n="55" d="100"/>
          <a:sy n="55" d="100"/>
        </p:scale>
        <p:origin x="11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A0A9CB-A0CF-40B5-9443-4804BE8687F7}"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1D14FD-A7FA-49F8-929D-EA4DF3174675}" type="slidenum">
              <a:rPr lang="en-US"/>
              <a:pPr/>
              <a:t>‹#›</a:t>
            </a:fld>
            <a:endParaRPr lang="en-US"/>
          </a:p>
        </p:txBody>
      </p:sp>
    </p:spTree>
    <p:extLst>
      <p:ext uri="{BB962C8B-B14F-4D97-AF65-F5344CB8AC3E}">
        <p14:creationId xmlns:p14="http://schemas.microsoft.com/office/powerpoint/2010/main" val="4292014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BBA01-E3D0-4A71-B107-824EBE8ABF13}" type="slidenum">
              <a:rPr lang="en-US"/>
              <a:pPr/>
              <a:t>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4017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25</a:t>
            </a:fld>
            <a:endParaRPr lang="en-US"/>
          </a:p>
        </p:txBody>
      </p:sp>
    </p:spTree>
    <p:extLst>
      <p:ext uri="{BB962C8B-B14F-4D97-AF65-F5344CB8AC3E}">
        <p14:creationId xmlns:p14="http://schemas.microsoft.com/office/powerpoint/2010/main" val="185220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29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1162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8609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4417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37566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5710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137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5583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91394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4845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2</a:t>
            </a:fld>
            <a:endParaRPr lang="en-US"/>
          </a:p>
        </p:txBody>
      </p:sp>
    </p:spTree>
    <p:extLst>
      <p:ext uri="{BB962C8B-B14F-4D97-AF65-F5344CB8AC3E}">
        <p14:creationId xmlns:p14="http://schemas.microsoft.com/office/powerpoint/2010/main" val="1357384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34394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56441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8345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6237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306009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49093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95609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78342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48202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17BD5-08CC-4B18-8FBA-3A367F5D2178}" type="slidenum">
              <a:rPr lang="en-US"/>
              <a:pPr/>
              <a:t>47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gn="r" rtl="1"/>
            <a:r>
              <a:rPr lang="fa-IR" sz="1200" dirty="0"/>
              <a:t>١- كاهش ميزان بروز سرطان </a:t>
            </a:r>
            <a:endParaRPr lang="en-US" sz="1200" dirty="0"/>
          </a:p>
          <a:p>
            <a:pPr algn="r" rtl="1"/>
            <a:r>
              <a:rPr lang="fa-IR" sz="1200" dirty="0"/>
              <a:t>اين هدف از طريق اجراي برنامه هاي آموزشي و افزايش آگاهي مردم از راه هاي پيشگيري از سرطان ميسر خواهد بود و روند تاثير آن درطول زمان توسط برنامه ثبت سرطان مبتني بر جامعه و برنامه ثبت علتي مرگ و مير قابل ارزيابي خواهد بود. </a:t>
            </a:r>
            <a:endParaRPr lang="en-US" sz="1200" dirty="0"/>
          </a:p>
          <a:p>
            <a:pPr algn="r" rtl="1"/>
            <a:r>
              <a:rPr lang="fa-IR" sz="1200" dirty="0"/>
              <a:t>٢- افزايش ميزان بقاء بيماران:</a:t>
            </a:r>
            <a:endParaRPr lang="en-US" sz="1200" dirty="0"/>
          </a:p>
          <a:p>
            <a:pPr algn="r" rtl="1"/>
            <a:r>
              <a:rPr lang="fa-IR" sz="1200" dirty="0"/>
              <a:t>اين هدف با تشخيص و درمان به موقع بيماري سرطان ميسر مي باشد، لذا مي بايست براي جمعيت در معرض خطر برنامه هاي غربالگري راه اندازي شود تا با تشخيص زودرس بيماري، درمان موثر براي آن انجام داد.</a:t>
            </a:r>
            <a:endParaRPr lang="en-US" sz="1200" dirty="0"/>
          </a:p>
          <a:p>
            <a:pPr marL="0" marR="0" indent="0" algn="r" defTabSz="914400" rtl="1" eaLnBrk="1" fontAlgn="base" latinLnBrk="0" hangingPunct="1">
              <a:lnSpc>
                <a:spcPct val="100000"/>
              </a:lnSpc>
              <a:spcBef>
                <a:spcPct val="30000"/>
              </a:spcBef>
              <a:spcAft>
                <a:spcPct val="0"/>
              </a:spcAft>
              <a:buClrTx/>
              <a:buSzTx/>
              <a:buFontTx/>
              <a:buNone/>
              <a:tabLst/>
              <a:defRPr/>
            </a:pPr>
            <a:r>
              <a:rPr lang="fa-IR" sz="1200" dirty="0"/>
              <a:t>٣- بهبود كيفيت زندگي بيماران مبتلا به سرطان ها:</a:t>
            </a:r>
            <a:r>
              <a:rPr lang="fa-IR" sz="1200" kern="1200" dirty="0">
                <a:solidFill>
                  <a:schemeClr val="tx1"/>
                </a:solidFill>
                <a:latin typeface="Times New Roman" pitchFamily="18" charset="0"/>
                <a:ea typeface="+mn-ea"/>
                <a:cs typeface="+mn-cs"/>
              </a:rPr>
              <a:t>بهبود كيفيت زندگي مبتلايان به انواع سرطانها است . اين هدف با تحت پوشش قرار دادن بيماران سرطاني در بيمه تامين اجتماعي موثر است و از طرفي با راه اندازي مراكز بازتواني و مشاوره رواني براي بيماران مبتلا به سرطان ها مي توان اميد به زندگي را در اين بيماران افزايش داد.</a:t>
            </a:r>
            <a:endParaRPr lang="en-US" sz="1200" kern="1200" dirty="0">
              <a:solidFill>
                <a:schemeClr val="tx1"/>
              </a:solidFill>
              <a:latin typeface="Times New Roman" pitchFamily="18" charset="0"/>
              <a:ea typeface="+mn-ea"/>
              <a:cs typeface="+mn-cs"/>
            </a:endParaRPr>
          </a:p>
          <a:p>
            <a:pPr algn="r" rtl="1"/>
            <a:endParaRPr lang="en-US" sz="1200" dirty="0"/>
          </a:p>
          <a:p>
            <a:endParaRPr lang="en-AU" dirty="0"/>
          </a:p>
        </p:txBody>
      </p:sp>
    </p:spTree>
    <p:extLst>
      <p:ext uri="{BB962C8B-B14F-4D97-AF65-F5344CB8AC3E}">
        <p14:creationId xmlns:p14="http://schemas.microsoft.com/office/powerpoint/2010/main" val="51581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670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17BD5-08CC-4B18-8FBA-3A367F5D2178}" type="slidenum">
              <a:rPr lang="en-US"/>
              <a:pPr/>
              <a:t>48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246283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17BD5-08CC-4B18-8FBA-3A367F5D2178}" type="slidenum">
              <a:rPr lang="en-US"/>
              <a:pPr/>
              <a:t>49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591665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50</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20256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51</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630400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264230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73007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834308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1741C-796E-4380-A49D-FE2DAAAC42E2}" type="slidenum">
              <a:rPr lang="en-US"/>
              <a:pPr/>
              <a:t>55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21057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0406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B1DC-CDFC-40BE-B49F-A2776157E8FA}" type="slidenum">
              <a:rPr lang="en-US"/>
              <a:pPr/>
              <a:t>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5828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6</a:t>
            </a:fld>
            <a:endParaRPr lang="en-US"/>
          </a:p>
        </p:txBody>
      </p:sp>
    </p:spTree>
    <p:extLst>
      <p:ext uri="{BB962C8B-B14F-4D97-AF65-F5344CB8AC3E}">
        <p14:creationId xmlns:p14="http://schemas.microsoft.com/office/powerpoint/2010/main" val="238348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7</a:t>
            </a:fld>
            <a:endParaRPr lang="en-US"/>
          </a:p>
        </p:txBody>
      </p:sp>
    </p:spTree>
    <p:extLst>
      <p:ext uri="{BB962C8B-B14F-4D97-AF65-F5344CB8AC3E}">
        <p14:creationId xmlns:p14="http://schemas.microsoft.com/office/powerpoint/2010/main" val="194458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8</a:t>
            </a:fld>
            <a:endParaRPr lang="en-US"/>
          </a:p>
        </p:txBody>
      </p:sp>
    </p:spTree>
    <p:extLst>
      <p:ext uri="{BB962C8B-B14F-4D97-AF65-F5344CB8AC3E}">
        <p14:creationId xmlns:p14="http://schemas.microsoft.com/office/powerpoint/2010/main" val="309154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1D14FD-A7FA-49F8-929D-EA4DF3174675}" type="slidenum">
              <a:rPr lang="en-US" smtClean="0"/>
              <a:pPr/>
              <a:t>9</a:t>
            </a:fld>
            <a:endParaRPr lang="en-US"/>
          </a:p>
        </p:txBody>
      </p:sp>
    </p:spTree>
    <p:extLst>
      <p:ext uri="{BB962C8B-B14F-4D97-AF65-F5344CB8AC3E}">
        <p14:creationId xmlns:p14="http://schemas.microsoft.com/office/powerpoint/2010/main" val="58422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9E9591-64E1-4A2B-8978-F8CECA361B04}" type="slidenum">
              <a:rPr lang="en-US"/>
              <a:pPr/>
              <a:t>‹#›</a:t>
            </a:fld>
            <a:endParaRPr lang="en-US"/>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F474B-A7CC-4063-A464-E42371DE47BA}" type="slidenum">
              <a:rPr lang="en-US"/>
              <a:pPr/>
              <a:t>‹#›</a:t>
            </a:fld>
            <a:endParaRPr lang="en-US"/>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966582-5650-48AF-8C08-3ED40BDEE2C3}" type="slidenum">
              <a:rPr lang="en-US"/>
              <a:pPr/>
              <a:t>‹#›</a:t>
            </a:fld>
            <a:endParaRPr lang="en-US"/>
          </a:p>
        </p:txBody>
      </p:sp>
    </p:spTree>
  </p:cSld>
  <p:clrMapOvr>
    <a:masterClrMapping/>
  </p:clrMapOvr>
  <p:transition>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25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4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EAC0A2-E1B7-4C7C-AB6A-ED480DFE775A}" type="slidenum">
              <a:rPr lang="en-US"/>
              <a:pPr/>
              <a:t>‹#›</a:t>
            </a:fld>
            <a:endParaRPr lang="en-US"/>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17B06-AC10-4A57-898E-6669DB6DF528}" type="slidenum">
              <a:rPr lang="en-US"/>
              <a:pPr/>
              <a:t>‹#›</a:t>
            </a:fld>
            <a:endParaRPr lang="en-US"/>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C9E686-E924-4A10-94BC-C2E4869389CE}" type="slidenum">
              <a:rPr lang="en-US"/>
              <a:pPr/>
              <a:t>‹#›</a:t>
            </a:fld>
            <a:endParaRPr lang="en-US"/>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86096A-B315-49FB-891C-D77A3E3CC5A5}" type="slidenum">
              <a:rPr lang="en-US"/>
              <a:pPr/>
              <a:t>‹#›</a:t>
            </a:fld>
            <a:endParaRPr lang="en-US"/>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E09021-80BC-4B3C-A6F8-8F4144150564}" type="slidenum">
              <a:rPr lang="en-US"/>
              <a:pPr/>
              <a:t>‹#›</a:t>
            </a:fld>
            <a:endParaRPr lang="en-US"/>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42A307-3D74-4204-8DE0-735D8E1D3171}" type="slidenum">
              <a:rPr lang="en-US"/>
              <a:pPr/>
              <a:t>‹#›</a:t>
            </a:fld>
            <a:endParaRPr lang="en-US"/>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A4D0A6-B509-474D-887C-68152D3A2088}" type="slidenum">
              <a:rPr lang="en-US"/>
              <a:pPr/>
              <a:t>‹#›</a:t>
            </a:fld>
            <a:endParaRPr lang="en-US"/>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B6AF33-16B3-4256-ACEA-9923BCF3D6BA}" type="slidenum">
              <a:rPr lang="en-US"/>
              <a:pPr/>
              <a:t>‹#›</a:t>
            </a:fld>
            <a:endParaRPr lang="en-US"/>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7857F84-37F8-426B-A6D3-CBECFEB94E1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ransition>
    <p:wheel/>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972669"/>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6" descr="Besm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Rectangle 3"/>
          <p:cNvSpPr/>
          <p:nvPr/>
        </p:nvSpPr>
        <p:spPr>
          <a:xfrm>
            <a:off x="533400" y="5357539"/>
            <a:ext cx="8153400" cy="1348061"/>
          </a:xfrm>
          <a:prstGeom prst="rect">
            <a:avLst/>
          </a:prstGeom>
        </p:spPr>
        <p:txBody>
          <a:bodyPr wrap="square">
            <a:spAutoFit/>
          </a:bodyPr>
          <a:lstStyle/>
          <a:p>
            <a:pPr algn="ctr"/>
            <a:r>
              <a:rPr lang="en-US" dirty="0">
                <a:solidFill>
                  <a:schemeClr val="bg1"/>
                </a:solidFill>
                <a:effectLst>
                  <a:outerShdw blurRad="38100" dist="38100" dir="2700000" algn="tl">
                    <a:srgbClr val="C0C0C0"/>
                  </a:outerShdw>
                </a:effectLst>
              </a:rPr>
              <a:t>Cancer Control Plan</a:t>
            </a:r>
          </a:p>
          <a:p>
            <a:pPr marL="342900" lvl="0" indent="-342900" algn="ctr">
              <a:spcBef>
                <a:spcPct val="20000"/>
              </a:spcBef>
              <a:defRPr/>
            </a:pPr>
            <a:r>
              <a:rPr lang="en-US" kern="0" dirty="0" err="1">
                <a:solidFill>
                  <a:schemeClr val="bg1"/>
                </a:solidFill>
              </a:rPr>
              <a:t>Farhad</a:t>
            </a:r>
            <a:r>
              <a:rPr lang="en-US" kern="0" dirty="0">
                <a:solidFill>
                  <a:schemeClr val="bg1"/>
                </a:solidFill>
              </a:rPr>
              <a:t> </a:t>
            </a:r>
            <a:r>
              <a:rPr lang="en-US" kern="0" dirty="0" err="1">
                <a:solidFill>
                  <a:schemeClr val="bg1"/>
                </a:solidFill>
              </a:rPr>
              <a:t>Pourfarzi</a:t>
            </a:r>
            <a:r>
              <a:rPr lang="en-US" kern="0" dirty="0">
                <a:solidFill>
                  <a:schemeClr val="bg1"/>
                </a:solidFill>
              </a:rPr>
              <a:t>, MD, MPH, PhD</a:t>
            </a:r>
          </a:p>
          <a:p>
            <a:pPr marL="342900" lvl="0" indent="-342900" algn="ctr">
              <a:spcBef>
                <a:spcPct val="20000"/>
              </a:spcBef>
              <a:defRPr/>
            </a:pPr>
            <a:r>
              <a:rPr lang="en-US" kern="0" dirty="0">
                <a:solidFill>
                  <a:schemeClr val="bg1"/>
                </a:solidFill>
              </a:rPr>
              <a:t>Assistant Professor of Public Health and Community Medicine</a:t>
            </a:r>
            <a:endParaRPr lang="en-US" dirty="0">
              <a:solidFill>
                <a:schemeClr val="bg1"/>
              </a:solidFill>
            </a:endParaRPr>
          </a:p>
        </p:txBody>
      </p:sp>
    </p:spTree>
  </p:cSld>
  <p:clrMapOvr>
    <a:masterClrMapping/>
  </p:clrMapOvr>
  <p:transition>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E2A96C-2B3A-4E48-9D27-0B34C06215AF}"/>
              </a:ext>
            </a:extLst>
          </p:cNvPr>
          <p:cNvPicPr>
            <a:picLocks noChangeAspect="1"/>
          </p:cNvPicPr>
          <p:nvPr/>
        </p:nvPicPr>
        <p:blipFill>
          <a:blip r:embed="rId2"/>
          <a:stretch>
            <a:fillRect/>
          </a:stretch>
        </p:blipFill>
        <p:spPr>
          <a:xfrm>
            <a:off x="22242" y="857250"/>
            <a:ext cx="9099516" cy="5143500"/>
          </a:xfrm>
          <a:prstGeom prst="rect">
            <a:avLst/>
          </a:prstGeom>
        </p:spPr>
      </p:pic>
    </p:spTree>
    <p:extLst>
      <p:ext uri="{BB962C8B-B14F-4D97-AF65-F5344CB8AC3E}">
        <p14:creationId xmlns:p14="http://schemas.microsoft.com/office/powerpoint/2010/main" val="7202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D6421D-D36F-4A46-A0EA-236A97D240AF}"/>
              </a:ext>
            </a:extLst>
          </p:cNvPr>
          <p:cNvPicPr>
            <a:picLocks noChangeAspect="1"/>
          </p:cNvPicPr>
          <p:nvPr/>
        </p:nvPicPr>
        <p:blipFill>
          <a:blip r:embed="rId2"/>
          <a:stretch>
            <a:fillRect/>
          </a:stretch>
        </p:blipFill>
        <p:spPr>
          <a:xfrm>
            <a:off x="0" y="868812"/>
            <a:ext cx="9144000" cy="5120376"/>
          </a:xfrm>
          <a:prstGeom prst="rect">
            <a:avLst/>
          </a:prstGeom>
        </p:spPr>
      </p:pic>
    </p:spTree>
    <p:extLst>
      <p:ext uri="{BB962C8B-B14F-4D97-AF65-F5344CB8AC3E}">
        <p14:creationId xmlns:p14="http://schemas.microsoft.com/office/powerpoint/2010/main" val="81829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A95DE8-A270-44B3-A809-9EB0C0B309C9}"/>
              </a:ext>
            </a:extLst>
          </p:cNvPr>
          <p:cNvPicPr>
            <a:picLocks noChangeAspect="1"/>
          </p:cNvPicPr>
          <p:nvPr/>
        </p:nvPicPr>
        <p:blipFill>
          <a:blip r:embed="rId2"/>
          <a:stretch>
            <a:fillRect/>
          </a:stretch>
        </p:blipFill>
        <p:spPr>
          <a:xfrm>
            <a:off x="0" y="971258"/>
            <a:ext cx="9144000" cy="4915484"/>
          </a:xfrm>
          <a:prstGeom prst="rect">
            <a:avLst/>
          </a:prstGeom>
        </p:spPr>
      </p:pic>
    </p:spTree>
    <p:extLst>
      <p:ext uri="{BB962C8B-B14F-4D97-AF65-F5344CB8AC3E}">
        <p14:creationId xmlns:p14="http://schemas.microsoft.com/office/powerpoint/2010/main" val="106790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0746A5-6F6C-4166-8858-7698EAFEE0C7}"/>
              </a:ext>
            </a:extLst>
          </p:cNvPr>
          <p:cNvPicPr>
            <a:picLocks noChangeAspect="1"/>
          </p:cNvPicPr>
          <p:nvPr/>
        </p:nvPicPr>
        <p:blipFill>
          <a:blip r:embed="rId2"/>
          <a:stretch>
            <a:fillRect/>
          </a:stretch>
        </p:blipFill>
        <p:spPr>
          <a:xfrm>
            <a:off x="2224088" y="1090613"/>
            <a:ext cx="4695825" cy="4676775"/>
          </a:xfrm>
          <a:prstGeom prst="rect">
            <a:avLst/>
          </a:prstGeom>
        </p:spPr>
      </p:pic>
    </p:spTree>
    <p:extLst>
      <p:ext uri="{BB962C8B-B14F-4D97-AF65-F5344CB8AC3E}">
        <p14:creationId xmlns:p14="http://schemas.microsoft.com/office/powerpoint/2010/main" val="248065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F970B-DEA4-454E-ACBF-EDC22CA586EF}"/>
              </a:ext>
            </a:extLst>
          </p:cNvPr>
          <p:cNvPicPr>
            <a:picLocks noChangeAspect="1"/>
          </p:cNvPicPr>
          <p:nvPr/>
        </p:nvPicPr>
        <p:blipFill>
          <a:blip r:embed="rId2"/>
          <a:stretch>
            <a:fillRect/>
          </a:stretch>
        </p:blipFill>
        <p:spPr>
          <a:xfrm>
            <a:off x="0" y="1065292"/>
            <a:ext cx="9144000" cy="1624988"/>
          </a:xfrm>
          <a:prstGeom prst="rect">
            <a:avLst/>
          </a:prstGeom>
        </p:spPr>
      </p:pic>
      <p:pic>
        <p:nvPicPr>
          <p:cNvPr id="5" name="Picture 4">
            <a:extLst>
              <a:ext uri="{FF2B5EF4-FFF2-40B4-BE49-F238E27FC236}">
                <a16:creationId xmlns:a16="http://schemas.microsoft.com/office/drawing/2014/main" xmlns="" id="{5FF28431-D102-406A-8AA3-94AE7D6A726E}"/>
              </a:ext>
            </a:extLst>
          </p:cNvPr>
          <p:cNvPicPr>
            <a:picLocks noChangeAspect="1"/>
          </p:cNvPicPr>
          <p:nvPr/>
        </p:nvPicPr>
        <p:blipFill>
          <a:blip r:embed="rId3"/>
          <a:stretch>
            <a:fillRect/>
          </a:stretch>
        </p:blipFill>
        <p:spPr>
          <a:xfrm>
            <a:off x="0" y="2785386"/>
            <a:ext cx="9144000" cy="884454"/>
          </a:xfrm>
          <a:prstGeom prst="rect">
            <a:avLst/>
          </a:prstGeom>
        </p:spPr>
      </p:pic>
      <p:pic>
        <p:nvPicPr>
          <p:cNvPr id="7" name="Picture 6">
            <a:extLst>
              <a:ext uri="{FF2B5EF4-FFF2-40B4-BE49-F238E27FC236}">
                <a16:creationId xmlns:a16="http://schemas.microsoft.com/office/drawing/2014/main" xmlns="" id="{92F9D64E-44CF-4564-BDDF-3B54BF656245}"/>
              </a:ext>
            </a:extLst>
          </p:cNvPr>
          <p:cNvPicPr>
            <a:picLocks noChangeAspect="1"/>
          </p:cNvPicPr>
          <p:nvPr/>
        </p:nvPicPr>
        <p:blipFill>
          <a:blip r:embed="rId4"/>
          <a:stretch>
            <a:fillRect/>
          </a:stretch>
        </p:blipFill>
        <p:spPr>
          <a:xfrm>
            <a:off x="0" y="3680562"/>
            <a:ext cx="9144000" cy="1761118"/>
          </a:xfrm>
          <a:prstGeom prst="rect">
            <a:avLst/>
          </a:prstGeom>
        </p:spPr>
      </p:pic>
    </p:spTree>
    <p:extLst>
      <p:ext uri="{BB962C8B-B14F-4D97-AF65-F5344CB8AC3E}">
        <p14:creationId xmlns:p14="http://schemas.microsoft.com/office/powerpoint/2010/main" val="268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1B0436-3BA6-4688-8830-13BEFE9535AE}"/>
              </a:ext>
            </a:extLst>
          </p:cNvPr>
          <p:cNvPicPr>
            <a:picLocks noChangeAspect="1"/>
          </p:cNvPicPr>
          <p:nvPr/>
        </p:nvPicPr>
        <p:blipFill>
          <a:blip r:embed="rId2"/>
          <a:stretch>
            <a:fillRect/>
          </a:stretch>
        </p:blipFill>
        <p:spPr>
          <a:xfrm>
            <a:off x="0" y="1402260"/>
            <a:ext cx="9144000" cy="853064"/>
          </a:xfrm>
          <a:prstGeom prst="rect">
            <a:avLst/>
          </a:prstGeom>
        </p:spPr>
      </p:pic>
      <p:pic>
        <p:nvPicPr>
          <p:cNvPr id="5" name="Picture 4">
            <a:extLst>
              <a:ext uri="{FF2B5EF4-FFF2-40B4-BE49-F238E27FC236}">
                <a16:creationId xmlns:a16="http://schemas.microsoft.com/office/drawing/2014/main" xmlns="" id="{071A97C3-F387-4BB8-ACEA-8309FC1CD7C4}"/>
              </a:ext>
            </a:extLst>
          </p:cNvPr>
          <p:cNvPicPr>
            <a:picLocks noChangeAspect="1"/>
          </p:cNvPicPr>
          <p:nvPr/>
        </p:nvPicPr>
        <p:blipFill>
          <a:blip r:embed="rId3"/>
          <a:stretch>
            <a:fillRect/>
          </a:stretch>
        </p:blipFill>
        <p:spPr>
          <a:xfrm>
            <a:off x="0" y="2184933"/>
            <a:ext cx="9144000" cy="1922077"/>
          </a:xfrm>
          <a:prstGeom prst="rect">
            <a:avLst/>
          </a:prstGeom>
        </p:spPr>
      </p:pic>
    </p:spTree>
    <p:extLst>
      <p:ext uri="{BB962C8B-B14F-4D97-AF65-F5344CB8AC3E}">
        <p14:creationId xmlns:p14="http://schemas.microsoft.com/office/powerpoint/2010/main" val="22444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EF6A46-4114-4381-99BA-13FD07A15227}"/>
              </a:ext>
            </a:extLst>
          </p:cNvPr>
          <p:cNvPicPr>
            <a:picLocks noChangeAspect="1"/>
          </p:cNvPicPr>
          <p:nvPr/>
        </p:nvPicPr>
        <p:blipFill>
          <a:blip r:embed="rId2"/>
          <a:stretch>
            <a:fillRect/>
          </a:stretch>
        </p:blipFill>
        <p:spPr>
          <a:xfrm>
            <a:off x="2111829" y="857251"/>
            <a:ext cx="4996543" cy="5048591"/>
          </a:xfrm>
          <a:prstGeom prst="rect">
            <a:avLst/>
          </a:prstGeom>
        </p:spPr>
      </p:pic>
    </p:spTree>
    <p:extLst>
      <p:ext uri="{BB962C8B-B14F-4D97-AF65-F5344CB8AC3E}">
        <p14:creationId xmlns:p14="http://schemas.microsoft.com/office/powerpoint/2010/main" val="172670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17F4F3-BB8E-46E0-8F74-412E8FB7D9B0}"/>
              </a:ext>
            </a:extLst>
          </p:cNvPr>
          <p:cNvPicPr>
            <a:picLocks noChangeAspect="1"/>
          </p:cNvPicPr>
          <p:nvPr/>
        </p:nvPicPr>
        <p:blipFill>
          <a:blip r:embed="rId2"/>
          <a:stretch>
            <a:fillRect/>
          </a:stretch>
        </p:blipFill>
        <p:spPr>
          <a:xfrm>
            <a:off x="2149771" y="857250"/>
            <a:ext cx="4844459" cy="5143500"/>
          </a:xfrm>
          <a:prstGeom prst="rect">
            <a:avLst/>
          </a:prstGeom>
        </p:spPr>
      </p:pic>
    </p:spTree>
    <p:extLst>
      <p:ext uri="{BB962C8B-B14F-4D97-AF65-F5344CB8AC3E}">
        <p14:creationId xmlns:p14="http://schemas.microsoft.com/office/powerpoint/2010/main" val="105915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6664B6-7F9B-4E02-9E6E-4D7D07A5478E}"/>
              </a:ext>
            </a:extLst>
          </p:cNvPr>
          <p:cNvPicPr>
            <a:picLocks noChangeAspect="1"/>
          </p:cNvPicPr>
          <p:nvPr/>
        </p:nvPicPr>
        <p:blipFill>
          <a:blip r:embed="rId2"/>
          <a:stretch>
            <a:fillRect/>
          </a:stretch>
        </p:blipFill>
        <p:spPr>
          <a:xfrm>
            <a:off x="2244920" y="857250"/>
            <a:ext cx="4654161" cy="5143500"/>
          </a:xfrm>
          <a:prstGeom prst="rect">
            <a:avLst/>
          </a:prstGeom>
        </p:spPr>
      </p:pic>
    </p:spTree>
    <p:extLst>
      <p:ext uri="{BB962C8B-B14F-4D97-AF65-F5344CB8AC3E}">
        <p14:creationId xmlns:p14="http://schemas.microsoft.com/office/powerpoint/2010/main" val="422617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390FCD-57AC-4D8B-BFD5-E6DD7F0A32B6}"/>
              </a:ext>
            </a:extLst>
          </p:cNvPr>
          <p:cNvPicPr>
            <a:picLocks noChangeAspect="1"/>
          </p:cNvPicPr>
          <p:nvPr/>
        </p:nvPicPr>
        <p:blipFill>
          <a:blip r:embed="rId2"/>
          <a:stretch>
            <a:fillRect/>
          </a:stretch>
        </p:blipFill>
        <p:spPr>
          <a:xfrm>
            <a:off x="2277543" y="857250"/>
            <a:ext cx="4588915" cy="5143500"/>
          </a:xfrm>
          <a:prstGeom prst="rect">
            <a:avLst/>
          </a:prstGeom>
        </p:spPr>
      </p:pic>
    </p:spTree>
    <p:extLst>
      <p:ext uri="{BB962C8B-B14F-4D97-AF65-F5344CB8AC3E}">
        <p14:creationId xmlns:p14="http://schemas.microsoft.com/office/powerpoint/2010/main" val="297929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2800" dirty="0"/>
          </a:p>
          <a:p>
            <a:pPr algn="ctr">
              <a:buNone/>
            </a:pPr>
            <a:r>
              <a:rPr lang="fa-IR" sz="2800" dirty="0"/>
              <a:t>برنامه عملیاتی کنترل سرطان</a:t>
            </a:r>
            <a:endParaRPr lang="en-US" sz="2800" dirty="0"/>
          </a:p>
          <a:p>
            <a:pPr algn="ctr">
              <a:buNone/>
            </a:pPr>
            <a:r>
              <a:rPr lang="ar-SA" sz="2800" dirty="0"/>
              <a:t>دانشگاه علوم پزشکی و خدمات بهداشتی و درمانی اردبیل</a:t>
            </a:r>
            <a:endParaRPr lang="en-US" sz="2800" dirty="0"/>
          </a:p>
          <a:p>
            <a:pPr algn="ctr">
              <a:buNone/>
            </a:pPr>
            <a:r>
              <a:rPr lang="en-US" sz="2800" dirty="0">
                <a:solidFill>
                  <a:schemeClr val="hlink"/>
                </a:solidFill>
                <a:cs typeface="Times New Roman" pitchFamily="18" charset="0"/>
              </a:rPr>
              <a:t>Ardabil cancer control plan (ACCP)</a:t>
            </a:r>
          </a:p>
          <a:p>
            <a:pPr algn="ctr">
              <a:buNone/>
            </a:pPr>
            <a:endParaRPr lang="en-US" sz="2800" dirty="0">
              <a:solidFill>
                <a:schemeClr val="hlink"/>
              </a:solidFill>
              <a:cs typeface="Times New Roman" pitchFamily="18" charset="0"/>
            </a:endParaRPr>
          </a:p>
          <a:p>
            <a:endParaRPr lang="en-US" sz="2800" dirty="0"/>
          </a:p>
          <a:p>
            <a:pPr algn="ctr">
              <a:buNone/>
            </a:pPr>
            <a:endParaRPr lang="en-US" sz="2000" dirty="0"/>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0D14155-268D-47E7-B9AC-28B1E17D203F}"/>
              </a:ext>
            </a:extLst>
          </p:cNvPr>
          <p:cNvPicPr>
            <a:picLocks noChangeAspect="1"/>
          </p:cNvPicPr>
          <p:nvPr/>
        </p:nvPicPr>
        <p:blipFill>
          <a:blip r:embed="rId2"/>
          <a:stretch>
            <a:fillRect/>
          </a:stretch>
        </p:blipFill>
        <p:spPr>
          <a:xfrm>
            <a:off x="2144333" y="857250"/>
            <a:ext cx="4855334" cy="5143500"/>
          </a:xfrm>
          <a:prstGeom prst="rect">
            <a:avLst/>
          </a:prstGeom>
        </p:spPr>
      </p:pic>
    </p:spTree>
    <p:extLst>
      <p:ext uri="{BB962C8B-B14F-4D97-AF65-F5344CB8AC3E}">
        <p14:creationId xmlns:p14="http://schemas.microsoft.com/office/powerpoint/2010/main" val="270566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3B909C-34A5-4961-B4A5-E27054717FE1}"/>
              </a:ext>
            </a:extLst>
          </p:cNvPr>
          <p:cNvPicPr>
            <a:picLocks noChangeAspect="1"/>
          </p:cNvPicPr>
          <p:nvPr/>
        </p:nvPicPr>
        <p:blipFill>
          <a:blip r:embed="rId2"/>
          <a:stretch>
            <a:fillRect/>
          </a:stretch>
        </p:blipFill>
        <p:spPr>
          <a:xfrm>
            <a:off x="2364536" y="857250"/>
            <a:ext cx="4414928" cy="5143500"/>
          </a:xfrm>
          <a:prstGeom prst="rect">
            <a:avLst/>
          </a:prstGeom>
        </p:spPr>
      </p:pic>
    </p:spTree>
    <p:extLst>
      <p:ext uri="{BB962C8B-B14F-4D97-AF65-F5344CB8AC3E}">
        <p14:creationId xmlns:p14="http://schemas.microsoft.com/office/powerpoint/2010/main" val="265908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66D71B-150F-4EF6-81A6-2FC9704E290D}"/>
              </a:ext>
            </a:extLst>
          </p:cNvPr>
          <p:cNvPicPr>
            <a:picLocks noChangeAspect="1"/>
          </p:cNvPicPr>
          <p:nvPr/>
        </p:nvPicPr>
        <p:blipFill>
          <a:blip r:embed="rId2"/>
          <a:stretch>
            <a:fillRect/>
          </a:stretch>
        </p:blipFill>
        <p:spPr>
          <a:xfrm>
            <a:off x="2247638" y="857250"/>
            <a:ext cx="4648724" cy="5143500"/>
          </a:xfrm>
          <a:prstGeom prst="rect">
            <a:avLst/>
          </a:prstGeom>
        </p:spPr>
      </p:pic>
    </p:spTree>
    <p:extLst>
      <p:ext uri="{BB962C8B-B14F-4D97-AF65-F5344CB8AC3E}">
        <p14:creationId xmlns:p14="http://schemas.microsoft.com/office/powerpoint/2010/main" val="128105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0F5D64-4E45-4C4A-A055-B4E1B2E0CAD6}"/>
              </a:ext>
            </a:extLst>
          </p:cNvPr>
          <p:cNvPicPr>
            <a:picLocks noChangeAspect="1"/>
          </p:cNvPicPr>
          <p:nvPr/>
        </p:nvPicPr>
        <p:blipFill>
          <a:blip r:embed="rId2"/>
          <a:stretch>
            <a:fillRect/>
          </a:stretch>
        </p:blipFill>
        <p:spPr>
          <a:xfrm>
            <a:off x="2277543" y="857250"/>
            <a:ext cx="4588915" cy="5143500"/>
          </a:xfrm>
          <a:prstGeom prst="rect">
            <a:avLst/>
          </a:prstGeom>
        </p:spPr>
      </p:pic>
    </p:spTree>
    <p:extLst>
      <p:ext uri="{BB962C8B-B14F-4D97-AF65-F5344CB8AC3E}">
        <p14:creationId xmlns:p14="http://schemas.microsoft.com/office/powerpoint/2010/main" val="276138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DBEA90-E9F2-47BE-9E5D-58D5D8E9F53D}"/>
              </a:ext>
            </a:extLst>
          </p:cNvPr>
          <p:cNvPicPr>
            <a:picLocks noChangeAspect="1"/>
          </p:cNvPicPr>
          <p:nvPr/>
        </p:nvPicPr>
        <p:blipFill>
          <a:blip r:embed="rId2"/>
          <a:stretch>
            <a:fillRect/>
          </a:stretch>
        </p:blipFill>
        <p:spPr>
          <a:xfrm>
            <a:off x="2307447" y="857250"/>
            <a:ext cx="4529107" cy="5143500"/>
          </a:xfrm>
          <a:prstGeom prst="rect">
            <a:avLst/>
          </a:prstGeom>
        </p:spPr>
      </p:pic>
    </p:spTree>
    <p:extLst>
      <p:ext uri="{BB962C8B-B14F-4D97-AF65-F5344CB8AC3E}">
        <p14:creationId xmlns:p14="http://schemas.microsoft.com/office/powerpoint/2010/main" val="370328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4"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381000" y="1676400"/>
            <a:ext cx="8382000" cy="4764381"/>
          </a:xfrm>
          <a:prstGeom prst="rect">
            <a:avLst/>
          </a:prstGeom>
        </p:spPr>
        <p:txBody>
          <a:bodyPr wrap="square">
            <a:spAutoFit/>
          </a:bodyPr>
          <a:lstStyle/>
          <a:p>
            <a:pPr algn="r" rtl="1">
              <a:lnSpc>
                <a:spcPct val="90000"/>
              </a:lnSpc>
              <a:spcBef>
                <a:spcPct val="20000"/>
              </a:spcBef>
              <a:buClr>
                <a:schemeClr val="hlink"/>
              </a:buClr>
              <a:buSzPct val="65000"/>
              <a:buFont typeface="Wingdings" pitchFamily="2" charset="2"/>
              <a:buChar char="q"/>
            </a:pPr>
            <a:r>
              <a:rPr lang="fa-IR" dirty="0">
                <a:solidFill>
                  <a:srgbClr val="0070C0"/>
                </a:solidFill>
                <a:cs typeface="Times New Roman" pitchFamily="18" charset="0"/>
              </a:rPr>
              <a:t> وضعیت سرطان دراستان اردبیل</a:t>
            </a:r>
          </a:p>
          <a:p>
            <a:pPr lvl="1" algn="r" rtl="1">
              <a:spcBef>
                <a:spcPts val="600"/>
              </a:spcBef>
              <a:buClr>
                <a:schemeClr val="hlink"/>
              </a:buClr>
              <a:buSzPct val="90000"/>
              <a:buFont typeface="Wingdings" pitchFamily="2" charset="2"/>
              <a:buChar char="v"/>
            </a:pPr>
            <a:r>
              <a:rPr lang="fa-IR" sz="1900" dirty="0">
                <a:latin typeface="+mn-lt"/>
              </a:rPr>
              <a:t> </a:t>
            </a:r>
            <a:r>
              <a:rPr lang="ar-SA" sz="1900" dirty="0">
                <a:latin typeface="+mn-lt"/>
              </a:rPr>
              <a:t>در استان اردبيل سالانه بيش از ١</a:t>
            </a:r>
            <a:r>
              <a:rPr lang="ar-SA" sz="1900" dirty="0"/>
              <a:t>٨</a:t>
            </a:r>
            <a:r>
              <a:rPr lang="ar-SA" sz="1900" dirty="0">
                <a:latin typeface="+mn-lt"/>
              </a:rPr>
              <a:t>٠٠مورد جديد سرطان كشف مي شود</a:t>
            </a:r>
            <a:endParaRPr lang="fa-IR" sz="1900" dirty="0">
              <a:latin typeface="+mn-lt"/>
            </a:endParaRPr>
          </a:p>
          <a:p>
            <a:pPr lvl="1" algn="r" rtl="1">
              <a:spcBef>
                <a:spcPts val="600"/>
              </a:spcBef>
              <a:buClr>
                <a:schemeClr val="hlink"/>
              </a:buClr>
              <a:buSzPct val="90000"/>
              <a:buFont typeface="Wingdings" pitchFamily="2" charset="2"/>
              <a:buChar char="v"/>
            </a:pPr>
            <a:r>
              <a:rPr lang="ar-SA" sz="1900" dirty="0">
                <a:latin typeface="+mn-lt"/>
              </a:rPr>
              <a:t> بيش از ١٢٪</a:t>
            </a:r>
            <a:r>
              <a:rPr lang="fa-IR" sz="1900" dirty="0">
                <a:latin typeface="+mn-lt"/>
              </a:rPr>
              <a:t> </a:t>
            </a:r>
            <a:r>
              <a:rPr lang="ar-SA" sz="1900" dirty="0">
                <a:latin typeface="+mn-lt"/>
              </a:rPr>
              <a:t>علل مرگ و مير بعلت سرطان مي باشد.</a:t>
            </a:r>
            <a:endParaRPr lang="fa-IR" sz="1900" dirty="0">
              <a:latin typeface="+mn-lt"/>
            </a:endParaRPr>
          </a:p>
          <a:p>
            <a:pPr lvl="1" algn="r" rtl="1">
              <a:spcBef>
                <a:spcPts val="600"/>
              </a:spcBef>
              <a:buClr>
                <a:schemeClr val="hlink"/>
              </a:buClr>
              <a:buSzPct val="90000"/>
              <a:buFont typeface="Wingdings" pitchFamily="2" charset="2"/>
              <a:buChar char="v"/>
            </a:pPr>
            <a:r>
              <a:rPr lang="fa-IR" sz="1900" dirty="0">
                <a:latin typeface="+mn-lt"/>
              </a:rPr>
              <a:t> </a:t>
            </a:r>
            <a:r>
              <a:rPr lang="ar-SA" sz="1900" dirty="0">
                <a:latin typeface="+mn-lt"/>
              </a:rPr>
              <a:t>سرطانها دومين علت شايع مرگ و مير بعد از بيماريهاي قلبي عروقي مي باشند و </a:t>
            </a:r>
            <a:r>
              <a:rPr lang="fa-IR" sz="1900" dirty="0">
                <a:latin typeface="+mn-lt"/>
              </a:rPr>
              <a:t>ب</a:t>
            </a:r>
            <a:r>
              <a:rPr lang="ar-SA" sz="1900" dirty="0">
                <a:latin typeface="+mn-lt"/>
              </a:rPr>
              <a:t>یشتر از سوانح و حوادث باعث مرگ ومیر جمعیت استان می گرد</a:t>
            </a:r>
            <a:r>
              <a:rPr lang="fa-IR" sz="1900" dirty="0">
                <a:latin typeface="+mn-lt"/>
              </a:rPr>
              <a:t>ن</a:t>
            </a:r>
            <a:r>
              <a:rPr lang="ar-SA" sz="1900" dirty="0">
                <a:latin typeface="+mn-lt"/>
              </a:rPr>
              <a:t>د.</a:t>
            </a:r>
            <a:endParaRPr lang="fa-IR" sz="1900" dirty="0">
              <a:latin typeface="+mn-lt"/>
            </a:endParaRPr>
          </a:p>
          <a:p>
            <a:pPr lvl="1" algn="r" rtl="1">
              <a:spcBef>
                <a:spcPts val="600"/>
              </a:spcBef>
              <a:buClr>
                <a:schemeClr val="hlink"/>
              </a:buClr>
              <a:buSzPct val="90000"/>
              <a:buFont typeface="Wingdings" pitchFamily="2" charset="2"/>
              <a:buChar char="v"/>
            </a:pPr>
            <a:r>
              <a:rPr lang="fa-IR" sz="1900" dirty="0">
                <a:latin typeface="+mn-lt"/>
                <a:cs typeface="Times New Roman" pitchFamily="18" charset="0"/>
              </a:rPr>
              <a:t> </a:t>
            </a:r>
            <a:r>
              <a:rPr lang="ar-SA" sz="1900" dirty="0">
                <a:latin typeface="+mn-lt"/>
              </a:rPr>
              <a:t>ميزان بروز سرطانهای مختلف در استان اردبيل بطور کلي از میانگین کل کشور بيشتر است</a:t>
            </a:r>
            <a:endParaRPr lang="fa-IR" sz="1900" dirty="0">
              <a:latin typeface="+mn-lt"/>
            </a:endParaRPr>
          </a:p>
          <a:p>
            <a:pPr lvl="1" algn="r" rtl="1">
              <a:spcBef>
                <a:spcPts val="600"/>
              </a:spcBef>
              <a:buClr>
                <a:schemeClr val="hlink"/>
              </a:buClr>
              <a:buSzPct val="90000"/>
              <a:buFont typeface="Wingdings" pitchFamily="2" charset="2"/>
              <a:buChar char="v"/>
            </a:pPr>
            <a:r>
              <a:rPr lang="fa-IR" sz="1900" dirty="0">
                <a:latin typeface="+mn-lt"/>
                <a:cs typeface="Times New Roman" pitchFamily="18" charset="0"/>
              </a:rPr>
              <a:t> </a:t>
            </a:r>
            <a:r>
              <a:rPr lang="ar-SA" sz="1900" dirty="0">
                <a:latin typeface="+mn-lt"/>
              </a:rPr>
              <a:t>در سيستم ثبت سرطان مبتني بر جامعه دراستان اردبيل سالانه بيش از </a:t>
            </a:r>
            <a:r>
              <a:rPr lang="ar-SA" sz="1900" dirty="0">
                <a:latin typeface="Times New Roman"/>
                <a:cs typeface="Times New Roman"/>
              </a:rPr>
              <a:t>٤٠٠</a:t>
            </a:r>
            <a:r>
              <a:rPr lang="ar-SA" sz="1900" dirty="0">
                <a:latin typeface="+mn-lt"/>
              </a:rPr>
              <a:t> مورد جديد سرطان هاي مري و معده، حدود ۱٠٠ موردسرطان مثانه، </a:t>
            </a:r>
            <a:r>
              <a:rPr lang="ar-SA" sz="1900" dirty="0">
                <a:latin typeface="Times New Roman"/>
                <a:cs typeface="Times New Roman"/>
              </a:rPr>
              <a:t>٦٠</a:t>
            </a:r>
            <a:r>
              <a:rPr lang="ar-SA" sz="1900" dirty="0">
                <a:latin typeface="+mn-lt"/>
              </a:rPr>
              <a:t> مورد سرطان سينه، حدود </a:t>
            </a:r>
            <a:r>
              <a:rPr lang="ar-SA" sz="1900" dirty="0">
                <a:latin typeface="Times New Roman"/>
                <a:cs typeface="Times New Roman"/>
              </a:rPr>
              <a:t>٥٠</a:t>
            </a:r>
            <a:r>
              <a:rPr lang="ar-SA" sz="1900" dirty="0">
                <a:latin typeface="+mn-lt"/>
              </a:rPr>
              <a:t> مورد تومور مغزي و </a:t>
            </a:r>
            <a:r>
              <a:rPr lang="ar-SA" sz="1900" dirty="0">
                <a:latin typeface="Times New Roman"/>
                <a:cs typeface="Times New Roman"/>
              </a:rPr>
              <a:t>٥٠</a:t>
            </a:r>
            <a:r>
              <a:rPr lang="ar-SA" sz="1900" dirty="0">
                <a:latin typeface="+mn-lt"/>
              </a:rPr>
              <a:t> مورد سرطان کولورکتال به ثبت مي رسد. </a:t>
            </a:r>
            <a:endParaRPr lang="fa-IR" sz="1900" dirty="0">
              <a:latin typeface="+mn-lt"/>
            </a:endParaRPr>
          </a:p>
          <a:p>
            <a:pPr lvl="1" algn="r" rtl="1">
              <a:spcBef>
                <a:spcPts val="600"/>
              </a:spcBef>
              <a:buClr>
                <a:schemeClr val="hlink"/>
              </a:buClr>
              <a:buSzPct val="90000"/>
              <a:buFont typeface="Wingdings" pitchFamily="2" charset="2"/>
              <a:buChar char="v"/>
            </a:pPr>
            <a:r>
              <a:rPr lang="fa-IR" sz="1900" dirty="0">
                <a:latin typeface="+mn-lt"/>
              </a:rPr>
              <a:t> </a:t>
            </a:r>
            <a:r>
              <a:rPr lang="ar-SA" sz="1900" dirty="0">
                <a:latin typeface="+mn-lt"/>
              </a:rPr>
              <a:t>سرطان معده و مري شايعترين سرطان هاي بروز يافته در هر دو گروه جنسي مي باشند. در مردان سرطان مثانه، کولورکتال و ريه در رتبه هاي سوم تا پنجم قرار دارند و در زنان سرطان سينه، تومورهاي مغزي و کولورکتال رتبه هاي سوم تا پنجم را به خود اختصاص مي دهند</a:t>
            </a:r>
            <a:endParaRPr lang="fa-IR" sz="1900" dirty="0">
              <a:latin typeface="+mn-lt"/>
            </a:endParaRPr>
          </a:p>
          <a:p>
            <a:pPr lvl="1" algn="r" rtl="1">
              <a:spcBef>
                <a:spcPts val="600"/>
              </a:spcBef>
              <a:buClr>
                <a:schemeClr val="hlink"/>
              </a:buClr>
              <a:buSzPct val="90000"/>
              <a:buFont typeface="Wingdings" pitchFamily="2" charset="2"/>
              <a:buChar char="v"/>
            </a:pPr>
            <a:r>
              <a:rPr lang="fa-IR" sz="1900" dirty="0">
                <a:latin typeface="+mn-lt"/>
              </a:rPr>
              <a:t> </a:t>
            </a:r>
            <a:r>
              <a:rPr lang="ar-SA" sz="1900" dirty="0">
                <a:latin typeface="+mn-lt"/>
              </a:rPr>
              <a:t>سالانه بيش از</a:t>
            </a:r>
            <a:r>
              <a:rPr lang="en-US" sz="1900" dirty="0">
                <a:latin typeface="+mn-lt"/>
              </a:rPr>
              <a:t> </a:t>
            </a:r>
            <a:r>
              <a:rPr lang="ar-SA" sz="1900" dirty="0"/>
              <a:t>٨</a:t>
            </a:r>
            <a:r>
              <a:rPr lang="ar-SA" sz="1900" dirty="0">
                <a:latin typeface="Times New Roman"/>
                <a:cs typeface="Times New Roman"/>
              </a:rPr>
              <a:t>٠٠٠</a:t>
            </a:r>
            <a:r>
              <a:rPr lang="ar-SA" sz="1900" dirty="0">
                <a:latin typeface="+mn-lt"/>
              </a:rPr>
              <a:t> </a:t>
            </a:r>
            <a:r>
              <a:rPr lang="fa-IR" sz="1900" dirty="0">
                <a:latin typeface="+mn-lt"/>
              </a:rPr>
              <a:t>سال عمر </a:t>
            </a:r>
            <a:r>
              <a:rPr lang="ar-SA" sz="1900" dirty="0"/>
              <a:t>بعلت مرگ ناشي از</a:t>
            </a:r>
            <a:r>
              <a:rPr lang="fa-IR" sz="1900" dirty="0">
                <a:latin typeface="+mn-lt"/>
              </a:rPr>
              <a:t> سرطانها </a:t>
            </a:r>
            <a:r>
              <a:rPr lang="ar-SA" sz="1900" dirty="0"/>
              <a:t>در استان اردبيل از دست  مي رود</a:t>
            </a:r>
            <a:r>
              <a:rPr lang="fa-IR" sz="1900" dirty="0"/>
              <a:t> که</a:t>
            </a:r>
            <a:r>
              <a:rPr lang="fa-IR" sz="1900" dirty="0">
                <a:latin typeface="+mn-lt"/>
              </a:rPr>
              <a:t> </a:t>
            </a:r>
            <a:r>
              <a:rPr lang="ar-SA" sz="1900" dirty="0">
                <a:latin typeface="Times New Roman"/>
                <a:cs typeface="Times New Roman"/>
              </a:rPr>
              <a:t>٥٠٠٠</a:t>
            </a:r>
            <a:r>
              <a:rPr lang="ar-SA" sz="1900" dirty="0">
                <a:latin typeface="+mn-lt"/>
              </a:rPr>
              <a:t> سال </a:t>
            </a:r>
            <a:r>
              <a:rPr lang="fa-IR" sz="1900" dirty="0">
                <a:latin typeface="+mn-lt"/>
              </a:rPr>
              <a:t>آن </a:t>
            </a:r>
            <a:r>
              <a:rPr lang="ar-SA" sz="1900" dirty="0">
                <a:latin typeface="+mn-lt"/>
              </a:rPr>
              <a:t>بعلت مرگ ناشي از سرطان هاي گوارشي</a:t>
            </a:r>
            <a:r>
              <a:rPr lang="fa-IR" sz="1900" dirty="0">
                <a:latin typeface="+mn-lt"/>
              </a:rPr>
              <a:t> است.</a:t>
            </a:r>
            <a:endParaRPr lang="en-US" sz="1900" dirty="0">
              <a:latin typeface="+mn-lt"/>
            </a:endParaRPr>
          </a:p>
        </p:txBody>
      </p:sp>
    </p:spTree>
    <p:extLst>
      <p:ext uri="{BB962C8B-B14F-4D97-AF65-F5344CB8AC3E}">
        <p14:creationId xmlns:p14="http://schemas.microsoft.com/office/powerpoint/2010/main" val="211940161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AAE5CE-C0D5-40F2-A4A8-EFADA7E27303}"/>
              </a:ext>
            </a:extLst>
          </p:cNvPr>
          <p:cNvPicPr>
            <a:picLocks noChangeAspect="1"/>
          </p:cNvPicPr>
          <p:nvPr/>
        </p:nvPicPr>
        <p:blipFill>
          <a:blip r:embed="rId2"/>
          <a:stretch>
            <a:fillRect/>
          </a:stretch>
        </p:blipFill>
        <p:spPr>
          <a:xfrm>
            <a:off x="404813" y="1747838"/>
            <a:ext cx="8334375" cy="3362325"/>
          </a:xfrm>
          <a:prstGeom prst="rect">
            <a:avLst/>
          </a:prstGeom>
        </p:spPr>
      </p:pic>
    </p:spTree>
    <p:extLst>
      <p:ext uri="{BB962C8B-B14F-4D97-AF65-F5344CB8AC3E}">
        <p14:creationId xmlns:p14="http://schemas.microsoft.com/office/powerpoint/2010/main" val="202586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55EDD2-CCA5-4664-A158-D7DE462B5082}"/>
              </a:ext>
            </a:extLst>
          </p:cNvPr>
          <p:cNvPicPr>
            <a:picLocks noChangeAspect="1"/>
          </p:cNvPicPr>
          <p:nvPr/>
        </p:nvPicPr>
        <p:blipFill>
          <a:blip r:embed="rId2"/>
          <a:stretch>
            <a:fillRect/>
          </a:stretch>
        </p:blipFill>
        <p:spPr>
          <a:xfrm>
            <a:off x="361950" y="968142"/>
            <a:ext cx="8420100" cy="1362075"/>
          </a:xfrm>
          <a:prstGeom prst="rect">
            <a:avLst/>
          </a:prstGeom>
        </p:spPr>
      </p:pic>
      <p:pic>
        <p:nvPicPr>
          <p:cNvPr id="5" name="Picture 4">
            <a:extLst>
              <a:ext uri="{FF2B5EF4-FFF2-40B4-BE49-F238E27FC236}">
                <a16:creationId xmlns:a16="http://schemas.microsoft.com/office/drawing/2014/main" xmlns="" id="{E33A835C-E7AA-4839-9B2C-024332AE3458}"/>
              </a:ext>
            </a:extLst>
          </p:cNvPr>
          <p:cNvPicPr>
            <a:picLocks noChangeAspect="1"/>
          </p:cNvPicPr>
          <p:nvPr/>
        </p:nvPicPr>
        <p:blipFill>
          <a:blip r:embed="rId3"/>
          <a:stretch>
            <a:fillRect/>
          </a:stretch>
        </p:blipFill>
        <p:spPr>
          <a:xfrm>
            <a:off x="454479" y="2354716"/>
            <a:ext cx="8267700" cy="885825"/>
          </a:xfrm>
          <a:prstGeom prst="rect">
            <a:avLst/>
          </a:prstGeom>
        </p:spPr>
      </p:pic>
      <p:pic>
        <p:nvPicPr>
          <p:cNvPr id="7" name="Picture 6">
            <a:extLst>
              <a:ext uri="{FF2B5EF4-FFF2-40B4-BE49-F238E27FC236}">
                <a16:creationId xmlns:a16="http://schemas.microsoft.com/office/drawing/2014/main" xmlns="" id="{FC5F5D80-30EC-4DB8-B4EB-F5BC7E0796FF}"/>
              </a:ext>
            </a:extLst>
          </p:cNvPr>
          <p:cNvPicPr>
            <a:picLocks noChangeAspect="1"/>
          </p:cNvPicPr>
          <p:nvPr/>
        </p:nvPicPr>
        <p:blipFill>
          <a:blip r:embed="rId4"/>
          <a:stretch>
            <a:fillRect/>
          </a:stretch>
        </p:blipFill>
        <p:spPr>
          <a:xfrm>
            <a:off x="409575" y="3310623"/>
            <a:ext cx="8324850" cy="1619250"/>
          </a:xfrm>
          <a:prstGeom prst="rect">
            <a:avLst/>
          </a:prstGeom>
        </p:spPr>
      </p:pic>
    </p:spTree>
    <p:extLst>
      <p:ext uri="{BB962C8B-B14F-4D97-AF65-F5344CB8AC3E}">
        <p14:creationId xmlns:p14="http://schemas.microsoft.com/office/powerpoint/2010/main" val="359623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8B1FAD3-2AAE-4F70-9FBB-4D1F75B035A6}"/>
              </a:ext>
            </a:extLst>
          </p:cNvPr>
          <p:cNvPicPr>
            <a:picLocks noChangeAspect="1"/>
          </p:cNvPicPr>
          <p:nvPr/>
        </p:nvPicPr>
        <p:blipFill>
          <a:blip r:embed="rId2"/>
          <a:stretch>
            <a:fillRect/>
          </a:stretch>
        </p:blipFill>
        <p:spPr>
          <a:xfrm>
            <a:off x="519113" y="1179051"/>
            <a:ext cx="8105775" cy="504825"/>
          </a:xfrm>
          <a:prstGeom prst="rect">
            <a:avLst/>
          </a:prstGeom>
        </p:spPr>
      </p:pic>
      <p:pic>
        <p:nvPicPr>
          <p:cNvPr id="5" name="Picture 4">
            <a:extLst>
              <a:ext uri="{FF2B5EF4-FFF2-40B4-BE49-F238E27FC236}">
                <a16:creationId xmlns:a16="http://schemas.microsoft.com/office/drawing/2014/main" xmlns="" id="{C1CCF5A0-508E-46DC-A230-9E1D04CFFB5B}"/>
              </a:ext>
            </a:extLst>
          </p:cNvPr>
          <p:cNvPicPr>
            <a:picLocks noChangeAspect="1"/>
          </p:cNvPicPr>
          <p:nvPr/>
        </p:nvPicPr>
        <p:blipFill>
          <a:blip r:embed="rId3"/>
          <a:stretch>
            <a:fillRect/>
          </a:stretch>
        </p:blipFill>
        <p:spPr>
          <a:xfrm>
            <a:off x="388483" y="1817911"/>
            <a:ext cx="8258175" cy="1295400"/>
          </a:xfrm>
          <a:prstGeom prst="rect">
            <a:avLst/>
          </a:prstGeom>
        </p:spPr>
      </p:pic>
    </p:spTree>
    <p:extLst>
      <p:ext uri="{BB962C8B-B14F-4D97-AF65-F5344CB8AC3E}">
        <p14:creationId xmlns:p14="http://schemas.microsoft.com/office/powerpoint/2010/main" val="313476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16737" name="Picture 1"/>
          <p:cNvPicPr>
            <a:picLocks noChangeAspect="1" noChangeArrowheads="1"/>
          </p:cNvPicPr>
          <p:nvPr/>
        </p:nvPicPr>
        <p:blipFill>
          <a:blip r:embed="rId4"/>
          <a:srcRect/>
          <a:stretch>
            <a:fillRect/>
          </a:stretch>
        </p:blipFill>
        <p:spPr bwMode="auto">
          <a:xfrm>
            <a:off x="1828800" y="1600200"/>
            <a:ext cx="5410200" cy="4953000"/>
          </a:xfrm>
          <a:prstGeom prst="rect">
            <a:avLst/>
          </a:prstGeom>
          <a:noFill/>
          <a:ln w="9525">
            <a:noFill/>
            <a:miter lim="800000"/>
            <a:headEnd/>
            <a:tailEnd/>
          </a:ln>
          <a:effectLst/>
        </p:spPr>
      </p:pic>
    </p:spTree>
  </p:cSld>
  <p:clrMapOvr>
    <a:masterClrMapping/>
  </p:clrMapOvr>
  <p:transition>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28600" y="1524000"/>
            <a:ext cx="8534400" cy="5873916"/>
          </a:xfrm>
          <a:prstGeom prst="rect">
            <a:avLst/>
          </a:prstGeom>
          <a:noFill/>
          <a:ln w="9525">
            <a:noFill/>
            <a:miter lim="800000"/>
            <a:headEnd/>
            <a:tailEnd/>
          </a:ln>
          <a:effectLst/>
        </p:spPr>
        <p:txBody>
          <a:bodyPr wrap="square">
            <a:spAutoFit/>
          </a:bodyPr>
          <a:lstStyle/>
          <a:p>
            <a:pPr marL="342900" lvl="0" indent="-342900" algn="r" rtl="1">
              <a:spcBef>
                <a:spcPct val="20000"/>
              </a:spcBef>
              <a:defRPr/>
            </a:pPr>
            <a:r>
              <a:rPr lang="fa-IR" b="1" kern="0" dirty="0">
                <a:solidFill>
                  <a:srgbClr val="0070C0"/>
                </a:solidFill>
              </a:rPr>
              <a:t>هدف آموزشی: معرفی برنامه ملی و استانی کنترل سرطان </a:t>
            </a:r>
          </a:p>
          <a:p>
            <a:pPr marL="342900" lvl="0" indent="-342900" algn="r" rtl="1">
              <a:spcBef>
                <a:spcPct val="20000"/>
              </a:spcBef>
              <a:defRPr/>
            </a:pPr>
            <a:r>
              <a:rPr lang="fa-IR" b="1" kern="0" dirty="0">
                <a:solidFill>
                  <a:srgbClr val="0070C0"/>
                </a:solidFill>
              </a:rPr>
              <a:t>ضرورت تدوین برنامه کنترل سرطان</a:t>
            </a:r>
          </a:p>
          <a:p>
            <a:pPr algn="r" rtl="1">
              <a:lnSpc>
                <a:spcPct val="150000"/>
              </a:lnSpc>
              <a:spcBef>
                <a:spcPct val="20000"/>
              </a:spcBef>
              <a:buClr>
                <a:schemeClr val="hlink"/>
              </a:buClr>
              <a:buSzPct val="90000"/>
              <a:buFont typeface="Wingdings" pitchFamily="2" charset="2"/>
              <a:buChar char="v"/>
            </a:pPr>
            <a:r>
              <a:rPr lang="ar-SA" sz="1900" dirty="0"/>
              <a:t>٥٩٪ از كل مرگ و ٤٦٪ از بار بيماری ها ناشي از بيماری های غير واگير است</a:t>
            </a:r>
            <a:r>
              <a:rPr lang="en-US" sz="1900" dirty="0"/>
              <a:t>  </a:t>
            </a:r>
            <a:r>
              <a:rPr lang="fa-IR" sz="1900" dirty="0"/>
              <a:t>(</a:t>
            </a:r>
            <a:r>
              <a:rPr lang="en-US" sz="1900" dirty="0"/>
              <a:t>WHO</a:t>
            </a:r>
            <a:r>
              <a:rPr lang="fa-IR" sz="1900" dirty="0"/>
              <a:t>)</a:t>
            </a:r>
            <a:endParaRPr lang="en-US" sz="1900" dirty="0"/>
          </a:p>
          <a:p>
            <a:pPr algn="r" rtl="1">
              <a:lnSpc>
                <a:spcPct val="150000"/>
              </a:lnSpc>
              <a:spcBef>
                <a:spcPct val="20000"/>
              </a:spcBef>
              <a:buClr>
                <a:schemeClr val="hlink"/>
              </a:buClr>
              <a:buSzPct val="90000"/>
              <a:buFont typeface="Wingdings" pitchFamily="2" charset="2"/>
              <a:buChar char="v"/>
            </a:pPr>
            <a:r>
              <a:rPr lang="fa-IR" sz="2000" dirty="0"/>
              <a:t> </a:t>
            </a:r>
            <a:r>
              <a:rPr lang="fa-IR" sz="1900" dirty="0"/>
              <a:t>سرطا ن از جمله بيماري هاي غير واگير بوده و</a:t>
            </a:r>
            <a:r>
              <a:rPr lang="ar-SA" sz="1900" dirty="0"/>
              <a:t>  يكي از معضلات بهداشتي جدي در دنیا است</a:t>
            </a:r>
            <a:r>
              <a:rPr lang="fa-IR" sz="1900" dirty="0"/>
              <a:t> </a:t>
            </a:r>
            <a:endParaRPr lang="en-US" sz="1900" dirty="0"/>
          </a:p>
          <a:p>
            <a:pPr algn="r" rtl="1">
              <a:lnSpc>
                <a:spcPct val="150000"/>
              </a:lnSpc>
              <a:spcBef>
                <a:spcPct val="20000"/>
              </a:spcBef>
              <a:buClr>
                <a:schemeClr val="hlink"/>
              </a:buClr>
              <a:buSzPct val="90000"/>
              <a:buFont typeface="Wingdings" pitchFamily="2" charset="2"/>
              <a:buChar char="v"/>
            </a:pPr>
            <a:r>
              <a:rPr lang="en-US" sz="1900" dirty="0"/>
              <a:t> </a:t>
            </a:r>
            <a:r>
              <a:rPr lang="fa-IR" sz="1900" dirty="0"/>
              <a:t>چهار علت عمده برای افزایش شيوع و مرگ ومیر در اثر سرطا نها ذکر شده که شامل موارد زیر است</a:t>
            </a:r>
            <a:r>
              <a:rPr lang="en-US" sz="1900" dirty="0"/>
              <a:t>: </a:t>
            </a:r>
          </a:p>
          <a:p>
            <a:pPr marL="914400" lvl="1" indent="-457200" algn="r" rtl="1">
              <a:spcBef>
                <a:spcPts val="600"/>
              </a:spcBef>
              <a:spcAft>
                <a:spcPts val="600"/>
              </a:spcAft>
              <a:buFont typeface="+mj-lt"/>
              <a:buAutoNum type="arabicPeriod"/>
            </a:pPr>
            <a:r>
              <a:rPr lang="fa-IR" sz="1600" dirty="0"/>
              <a:t>کاهش مرگ ومیر بدلیل کنترل بیماریهای عفونی در کشورهای در حال توسعه وپیشگیری موثر از بیماریهای قلبی عروقی در کشورهای توسعه یافته</a:t>
            </a:r>
            <a:endParaRPr lang="en-US" sz="1600" dirty="0"/>
          </a:p>
          <a:p>
            <a:pPr marL="914400" lvl="1" indent="-457200" algn="r" rtl="1">
              <a:spcBef>
                <a:spcPts val="600"/>
              </a:spcBef>
              <a:spcAft>
                <a:spcPts val="600"/>
              </a:spcAft>
              <a:buFont typeface="+mj-lt"/>
              <a:buAutoNum type="arabicPeriod"/>
            </a:pPr>
            <a:r>
              <a:rPr lang="fa-IR" sz="1600" dirty="0"/>
              <a:t>افزایش طول عمر تا سنین سالمندی، زمانی که سرطانها بیشتر رخ میدهند.</a:t>
            </a:r>
            <a:endParaRPr lang="en-US" sz="1600" dirty="0"/>
          </a:p>
          <a:p>
            <a:pPr marL="914400" lvl="1" indent="-457200" algn="r" rtl="1">
              <a:spcBef>
                <a:spcPts val="600"/>
              </a:spcBef>
              <a:spcAft>
                <a:spcPts val="600"/>
              </a:spcAft>
              <a:buFont typeface="+mj-lt"/>
              <a:buAutoNum type="arabicPeriod"/>
            </a:pPr>
            <a:r>
              <a:rPr lang="fa-IR" sz="1600" dirty="0"/>
              <a:t>افزایش استفاده از تنباکو در دنیا در سالهای اخیر</a:t>
            </a:r>
            <a:endParaRPr lang="en-US" sz="1600" dirty="0"/>
          </a:p>
          <a:p>
            <a:pPr marL="914400" lvl="1" indent="-457200" algn="r" rtl="1">
              <a:spcBef>
                <a:spcPts val="600"/>
              </a:spcBef>
              <a:spcAft>
                <a:spcPts val="600"/>
              </a:spcAft>
              <a:buFont typeface="+mj-lt"/>
              <a:buAutoNum type="arabicPeriod"/>
            </a:pPr>
            <a:r>
              <a:rPr lang="fa-IR" sz="1600" dirty="0"/>
              <a:t>تغییر شیوه زندگی بصورت تغییر درعادات غذائی ، کاهش فعالیت بدنی و افزایش چاقی</a:t>
            </a:r>
          </a:p>
          <a:p>
            <a:pPr algn="r" rtl="1">
              <a:buFont typeface="Wingdings" pitchFamily="2" charset="2"/>
              <a:buChar char="v"/>
            </a:pPr>
            <a:r>
              <a:rPr lang="fa-IR" sz="1900" dirty="0"/>
              <a:t> سالانه در ایران بیش از 80000 نفر در اثر سرطان جان خود را از دست میدهند</a:t>
            </a:r>
          </a:p>
          <a:p>
            <a:pPr algn="r" rtl="1">
              <a:buFont typeface="Wingdings" pitchFamily="2" charset="2"/>
              <a:buChar char="v"/>
            </a:pPr>
            <a:r>
              <a:rPr lang="fa-IR" sz="1900" dirty="0"/>
              <a:t> سالانه در ایران بیش از 130000 مورد جدید سرطان تشخیص داده میشود</a:t>
            </a:r>
          </a:p>
          <a:p>
            <a:pPr algn="r" rtl="1">
              <a:buFont typeface="Wingdings" pitchFamily="2" charset="2"/>
              <a:buChar char="v"/>
            </a:pPr>
            <a:r>
              <a:rPr lang="fa-IR" sz="1900" dirty="0"/>
              <a:t> موارد بروز طی دو دهه به دو برابر خواهد رسید</a:t>
            </a:r>
            <a:endParaRPr lang="en-US" sz="1900" dirty="0"/>
          </a:p>
          <a:p>
            <a:pPr lvl="1" algn="r" rtl="1">
              <a:lnSpc>
                <a:spcPct val="90000"/>
              </a:lnSpc>
              <a:spcBef>
                <a:spcPct val="20000"/>
              </a:spcBef>
              <a:buClr>
                <a:schemeClr val="hlink"/>
              </a:buClr>
              <a:buSzPct val="65000"/>
            </a:pPr>
            <a:r>
              <a:rPr lang="fa-IR" sz="1900" dirty="0">
                <a:cs typeface="Times New Roman" pitchFamily="18" charset="0"/>
              </a:rPr>
              <a:t> </a:t>
            </a:r>
          </a:p>
          <a:p>
            <a:pPr algn="r" rtl="1">
              <a:lnSpc>
                <a:spcPct val="90000"/>
              </a:lnSpc>
              <a:spcBef>
                <a:spcPct val="20000"/>
              </a:spcBef>
              <a:buClr>
                <a:schemeClr val="hlink"/>
              </a:buClr>
              <a:buSzPct val="65000"/>
            </a:pPr>
            <a:endParaRPr lang="fa-IR" dirty="0">
              <a:cs typeface="Times New Roman" pitchFamily="18" charset="0"/>
            </a:endParaRPr>
          </a:p>
        </p:txBody>
      </p:sp>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animEffect transition="in" filter="blinds(horizontal)">
                                      <p:cBhvr>
                                        <p:cTn id="7" dur="500"/>
                                        <p:tgtEl>
                                          <p:spTgt spid="768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2">
                                            <p:txEl>
                                              <p:pRg st="2" end="2"/>
                                            </p:txEl>
                                          </p:spTgt>
                                        </p:tgtEl>
                                        <p:attrNameLst>
                                          <p:attrName>style.visibility</p:attrName>
                                        </p:attrNameLst>
                                      </p:cBhvr>
                                      <p:to>
                                        <p:strVal val="visible"/>
                                      </p:to>
                                    </p:set>
                                    <p:animEffect transition="in" filter="blinds(horizontal)">
                                      <p:cBhvr>
                                        <p:cTn id="12" dur="500"/>
                                        <p:tgtEl>
                                          <p:spTgt spid="768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02">
                                            <p:txEl>
                                              <p:pRg st="3" end="3"/>
                                            </p:txEl>
                                          </p:spTgt>
                                        </p:tgtEl>
                                        <p:attrNameLst>
                                          <p:attrName>style.visibility</p:attrName>
                                        </p:attrNameLst>
                                      </p:cBhvr>
                                      <p:to>
                                        <p:strVal val="visible"/>
                                      </p:to>
                                    </p:set>
                                    <p:animEffect transition="in" filter="blinds(horizontal)">
                                      <p:cBhvr>
                                        <p:cTn id="17" dur="500"/>
                                        <p:tgtEl>
                                          <p:spTgt spid="768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6802">
                                            <p:txEl>
                                              <p:pRg st="4" end="4"/>
                                            </p:txEl>
                                          </p:spTgt>
                                        </p:tgtEl>
                                        <p:attrNameLst>
                                          <p:attrName>style.visibility</p:attrName>
                                        </p:attrNameLst>
                                      </p:cBhvr>
                                      <p:to>
                                        <p:strVal val="visible"/>
                                      </p:to>
                                    </p:set>
                                    <p:animEffect transition="in" filter="blinds(horizontal)">
                                      <p:cBhvr>
                                        <p:cTn id="22" dur="500"/>
                                        <p:tgtEl>
                                          <p:spTgt spid="768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6802">
                                            <p:txEl>
                                              <p:pRg st="5" end="5"/>
                                            </p:txEl>
                                          </p:spTgt>
                                        </p:tgtEl>
                                        <p:attrNameLst>
                                          <p:attrName>style.visibility</p:attrName>
                                        </p:attrNameLst>
                                      </p:cBhvr>
                                      <p:to>
                                        <p:strVal val="visible"/>
                                      </p:to>
                                    </p:set>
                                    <p:animEffect transition="in" filter="blinds(horizontal)">
                                      <p:cBhvr>
                                        <p:cTn id="27" dur="500"/>
                                        <p:tgtEl>
                                          <p:spTgt spid="768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802">
                                            <p:txEl>
                                              <p:pRg st="6" end="6"/>
                                            </p:txEl>
                                          </p:spTgt>
                                        </p:tgtEl>
                                        <p:attrNameLst>
                                          <p:attrName>style.visibility</p:attrName>
                                        </p:attrNameLst>
                                      </p:cBhvr>
                                      <p:to>
                                        <p:strVal val="visible"/>
                                      </p:to>
                                    </p:set>
                                    <p:animEffect transition="in" filter="blinds(horizontal)">
                                      <p:cBhvr>
                                        <p:cTn id="32" dur="500"/>
                                        <p:tgtEl>
                                          <p:spTgt spid="768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802">
                                            <p:txEl>
                                              <p:pRg st="7" end="7"/>
                                            </p:txEl>
                                          </p:spTgt>
                                        </p:tgtEl>
                                        <p:attrNameLst>
                                          <p:attrName>style.visibility</p:attrName>
                                        </p:attrNameLst>
                                      </p:cBhvr>
                                      <p:to>
                                        <p:strVal val="visible"/>
                                      </p:to>
                                    </p:set>
                                    <p:animEffect transition="in" filter="blinds(horizontal)">
                                      <p:cBhvr>
                                        <p:cTn id="37" dur="500"/>
                                        <p:tgtEl>
                                          <p:spTgt spid="7680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802">
                                            <p:txEl>
                                              <p:pRg st="8" end="8"/>
                                            </p:txEl>
                                          </p:spTgt>
                                        </p:tgtEl>
                                        <p:attrNameLst>
                                          <p:attrName>style.visibility</p:attrName>
                                        </p:attrNameLst>
                                      </p:cBhvr>
                                      <p:to>
                                        <p:strVal val="visible"/>
                                      </p:to>
                                    </p:set>
                                    <p:animEffect transition="in" filter="blinds(horizontal)">
                                      <p:cBhvr>
                                        <p:cTn id="42" dur="500"/>
                                        <p:tgtEl>
                                          <p:spTgt spid="7680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6802">
                                            <p:txEl>
                                              <p:pRg st="9" end="9"/>
                                            </p:txEl>
                                          </p:spTgt>
                                        </p:tgtEl>
                                        <p:attrNameLst>
                                          <p:attrName>style.visibility</p:attrName>
                                        </p:attrNameLst>
                                      </p:cBhvr>
                                      <p:to>
                                        <p:strVal val="visible"/>
                                      </p:to>
                                    </p:set>
                                    <p:animEffect transition="in" filter="blinds(horizontal)">
                                      <p:cBhvr>
                                        <p:cTn id="47" dur="500"/>
                                        <p:tgtEl>
                                          <p:spTgt spid="7680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6802">
                                            <p:txEl>
                                              <p:pRg st="10" end="10"/>
                                            </p:txEl>
                                          </p:spTgt>
                                        </p:tgtEl>
                                        <p:attrNameLst>
                                          <p:attrName>style.visibility</p:attrName>
                                        </p:attrNameLst>
                                      </p:cBhvr>
                                      <p:to>
                                        <p:strVal val="visible"/>
                                      </p:to>
                                    </p:set>
                                    <p:animEffect transition="in" filter="blinds(horizontal)">
                                      <p:cBhvr>
                                        <p:cTn id="52" dur="500"/>
                                        <p:tgtEl>
                                          <p:spTgt spid="7680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6802">
                                            <p:txEl>
                                              <p:pRg st="11" end="11"/>
                                            </p:txEl>
                                          </p:spTgt>
                                        </p:tgtEl>
                                        <p:attrNameLst>
                                          <p:attrName>style.visibility</p:attrName>
                                        </p:attrNameLst>
                                      </p:cBhvr>
                                      <p:to>
                                        <p:strVal val="visible"/>
                                      </p:to>
                                    </p:set>
                                    <p:animEffect transition="in" filter="blinds(horizontal)">
                                      <p:cBhvr>
                                        <p:cTn id="57" dur="500"/>
                                        <p:tgtEl>
                                          <p:spTgt spid="768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graphicFrame>
        <p:nvGraphicFramePr>
          <p:cNvPr id="6" name="Table 5"/>
          <p:cNvGraphicFramePr>
            <a:graphicFrameLocks noGrp="1"/>
          </p:cNvGraphicFramePr>
          <p:nvPr/>
        </p:nvGraphicFramePr>
        <p:xfrm>
          <a:off x="1524000" y="2042160"/>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rtl="1">
                        <a:spcAft>
                          <a:spcPts val="0"/>
                        </a:spcAft>
                      </a:pPr>
                      <a:r>
                        <a:rPr lang="ar-SA" sz="1200" b="1" dirty="0">
                          <a:latin typeface="Times New Roman"/>
                          <a:ea typeface="Times New Roman"/>
                          <a:cs typeface="Zar"/>
                        </a:rPr>
                        <a:t>جمع (نفر</a:t>
                      </a:r>
                      <a:r>
                        <a:rPr lang="fa-IR" sz="1200" b="1" dirty="0">
                          <a:latin typeface="Times New Roman"/>
                          <a:ea typeface="Times New Roman"/>
                          <a:cs typeface="Zar"/>
                        </a:rPr>
                        <a:t>)</a:t>
                      </a:r>
                      <a:endParaRPr lang="en-AU" sz="1200" dirty="0">
                        <a:latin typeface="Times New Roman"/>
                        <a:ea typeface="Times New Roman"/>
                        <a:cs typeface="Arial"/>
                      </a:endParaRPr>
                    </a:p>
                  </a:txBody>
                  <a:tcPr marL="0" marR="0" marT="0" marB="0" anchor="ctr"/>
                </a:tc>
                <a:tc>
                  <a:txBody>
                    <a:bodyPr/>
                    <a:lstStyle/>
                    <a:p>
                      <a:pPr algn="ctr" rtl="1">
                        <a:spcAft>
                          <a:spcPts val="0"/>
                        </a:spcAft>
                      </a:pPr>
                      <a:r>
                        <a:rPr lang="ar-SA" sz="1200" b="1">
                          <a:latin typeface="Times New Roman"/>
                          <a:ea typeface="Times New Roman"/>
                          <a:cs typeface="Zar"/>
                        </a:rPr>
                        <a:t>مرد (نفر</a:t>
                      </a:r>
                      <a:r>
                        <a:rPr lang="fa-IR" sz="1200" b="1">
                          <a:latin typeface="Times New Roman"/>
                          <a:ea typeface="Times New Roman"/>
                          <a:cs typeface="Zar"/>
                        </a:rPr>
                        <a:t>)</a:t>
                      </a:r>
                      <a:endParaRPr lang="en-AU" sz="1200">
                        <a:latin typeface="Times New Roman"/>
                        <a:ea typeface="Times New Roman"/>
                        <a:cs typeface="Arial"/>
                      </a:endParaRPr>
                    </a:p>
                  </a:txBody>
                  <a:tcPr marL="0" marR="0" marT="0" marB="0" anchor="ctr"/>
                </a:tc>
                <a:tc>
                  <a:txBody>
                    <a:bodyPr/>
                    <a:lstStyle/>
                    <a:p>
                      <a:pPr algn="ctr" rtl="1">
                        <a:spcAft>
                          <a:spcPts val="0"/>
                        </a:spcAft>
                      </a:pPr>
                      <a:r>
                        <a:rPr lang="ar-SA" sz="1200" b="1">
                          <a:latin typeface="Times New Roman"/>
                          <a:ea typeface="Times New Roman"/>
                          <a:cs typeface="Zar"/>
                        </a:rPr>
                        <a:t>زن (نفر</a:t>
                      </a:r>
                      <a:r>
                        <a:rPr lang="fa-IR" sz="1200" b="1">
                          <a:latin typeface="Times New Roman"/>
                          <a:ea typeface="Times New Roman"/>
                          <a:cs typeface="Zar"/>
                        </a:rPr>
                        <a:t>)</a:t>
                      </a:r>
                      <a:endParaRPr lang="en-AU" sz="1200">
                        <a:latin typeface="Times New Roman"/>
                        <a:ea typeface="Times New Roman"/>
                        <a:cs typeface="Arial"/>
                      </a:endParaRPr>
                    </a:p>
                  </a:txBody>
                  <a:tcPr marL="0" marR="0" marT="0" marB="0" anchor="ctr"/>
                </a:tc>
                <a:tc>
                  <a:txBody>
                    <a:bodyPr/>
                    <a:lstStyle/>
                    <a:p>
                      <a:pPr algn="ctr" rtl="1">
                        <a:spcAft>
                          <a:spcPts val="0"/>
                        </a:spcAft>
                      </a:pPr>
                      <a:r>
                        <a:rPr lang="ar-SA" sz="1200" b="1">
                          <a:latin typeface="Times New Roman"/>
                          <a:ea typeface="Times New Roman"/>
                          <a:cs typeface="Zar"/>
                        </a:rPr>
                        <a:t>علل مرگ</a:t>
                      </a:r>
                      <a:endParaRPr lang="en-AU" sz="1200">
                        <a:latin typeface="Times New Roman"/>
                        <a:ea typeface="Times New Roman"/>
                        <a:cs typeface="Arial"/>
                      </a:endParaRPr>
                    </a:p>
                  </a:txBody>
                  <a:tcPr marL="0" marR="0" marT="0" marB="0" anchor="ctr"/>
                </a:tc>
                <a:extLst>
                  <a:ext uri="{0D108BD9-81ED-4DB2-BD59-A6C34878D82A}">
                    <a16:rowId xmlns:a16="http://schemas.microsoft.com/office/drawing/2014/main" xmlns="" val="10000"/>
                  </a:ext>
                </a:extLst>
              </a:tr>
              <a:tr h="370840">
                <a:tc>
                  <a:txBody>
                    <a:bodyPr/>
                    <a:lstStyle/>
                    <a:p>
                      <a:pPr algn="ctr" rtl="1">
                        <a:spcAft>
                          <a:spcPts val="0"/>
                        </a:spcAft>
                      </a:pPr>
                      <a:r>
                        <a:rPr lang="en-US" sz="1200">
                          <a:latin typeface="Times New Roman"/>
                          <a:ea typeface="Times New Roman"/>
                          <a:cs typeface="Zar"/>
                        </a:rPr>
                        <a:t>1838</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1131</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707</a:t>
                      </a:r>
                      <a:endParaRPr lang="en-AU" sz="1200">
                        <a:latin typeface="Times New Roman"/>
                        <a:ea typeface="Times New Roman"/>
                        <a:cs typeface="Arial"/>
                      </a:endParaRPr>
                    </a:p>
                  </a:txBody>
                  <a:tcPr marL="0" marR="0" marT="0" marB="0" anchor="b"/>
                </a:tc>
                <a:tc>
                  <a:txBody>
                    <a:bodyPr/>
                    <a:lstStyle/>
                    <a:p>
                      <a:pPr algn="just" rtl="1">
                        <a:spcAft>
                          <a:spcPts val="0"/>
                        </a:spcAft>
                      </a:pPr>
                      <a:r>
                        <a:rPr lang="ar-SA" sz="1200" b="1">
                          <a:latin typeface="Times New Roman"/>
                          <a:ea typeface="Times New Roman"/>
                          <a:cs typeface="Zar"/>
                        </a:rPr>
                        <a:t>بيماريهاي قلبي عروقي</a:t>
                      </a:r>
                      <a:endParaRPr lang="en-AU" sz="1200">
                        <a:latin typeface="Times New Roman"/>
                        <a:ea typeface="Times New Roman"/>
                        <a:cs typeface="Arial"/>
                      </a:endParaRPr>
                    </a:p>
                  </a:txBody>
                  <a:tcPr marL="0" marR="0" marT="0" marB="0" anchor="b"/>
                </a:tc>
                <a:extLst>
                  <a:ext uri="{0D108BD9-81ED-4DB2-BD59-A6C34878D82A}">
                    <a16:rowId xmlns:a16="http://schemas.microsoft.com/office/drawing/2014/main" xmlns="" val="10001"/>
                  </a:ext>
                </a:extLst>
              </a:tr>
              <a:tr h="370840">
                <a:tc>
                  <a:txBody>
                    <a:bodyPr/>
                    <a:lstStyle/>
                    <a:p>
                      <a:pPr algn="ctr" rtl="1">
                        <a:spcAft>
                          <a:spcPts val="0"/>
                        </a:spcAft>
                      </a:pPr>
                      <a:r>
                        <a:rPr lang="en-US" sz="1200">
                          <a:latin typeface="Times New Roman"/>
                          <a:ea typeface="Times New Roman"/>
                          <a:cs typeface="Zar"/>
                        </a:rPr>
                        <a:t>691</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451</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240</a:t>
                      </a:r>
                      <a:endParaRPr lang="en-AU" sz="1200">
                        <a:latin typeface="Times New Roman"/>
                        <a:ea typeface="Times New Roman"/>
                        <a:cs typeface="Arial"/>
                      </a:endParaRPr>
                    </a:p>
                  </a:txBody>
                  <a:tcPr marL="0" marR="0" marT="0" marB="0" anchor="b"/>
                </a:tc>
                <a:tc>
                  <a:txBody>
                    <a:bodyPr/>
                    <a:lstStyle/>
                    <a:p>
                      <a:pPr algn="just" rtl="1">
                        <a:spcAft>
                          <a:spcPts val="0"/>
                        </a:spcAft>
                      </a:pPr>
                      <a:r>
                        <a:rPr lang="ar-SA" sz="1200" b="1">
                          <a:latin typeface="Times New Roman"/>
                          <a:ea typeface="Times New Roman"/>
                          <a:cs typeface="Zar"/>
                        </a:rPr>
                        <a:t>سرطانها</a:t>
                      </a:r>
                      <a:endParaRPr lang="en-AU" sz="1200">
                        <a:latin typeface="Times New Roman"/>
                        <a:ea typeface="Times New Roman"/>
                        <a:cs typeface="Arial"/>
                      </a:endParaRPr>
                    </a:p>
                  </a:txBody>
                  <a:tcPr marL="0" marR="0" marT="0" marB="0" anchor="b"/>
                </a:tc>
                <a:extLst>
                  <a:ext uri="{0D108BD9-81ED-4DB2-BD59-A6C34878D82A}">
                    <a16:rowId xmlns:a16="http://schemas.microsoft.com/office/drawing/2014/main" xmlns="" val="10002"/>
                  </a:ext>
                </a:extLst>
              </a:tr>
              <a:tr h="370840">
                <a:tc>
                  <a:txBody>
                    <a:bodyPr/>
                    <a:lstStyle/>
                    <a:p>
                      <a:pPr algn="ctr" rtl="1">
                        <a:spcAft>
                          <a:spcPts val="0"/>
                        </a:spcAft>
                      </a:pPr>
                      <a:r>
                        <a:rPr lang="en-US" sz="1200">
                          <a:latin typeface="Times New Roman"/>
                          <a:ea typeface="Times New Roman"/>
                          <a:cs typeface="Zar"/>
                        </a:rPr>
                        <a:t>451</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369</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82</a:t>
                      </a:r>
                      <a:endParaRPr lang="en-AU" sz="1200">
                        <a:latin typeface="Times New Roman"/>
                        <a:ea typeface="Times New Roman"/>
                        <a:cs typeface="Arial"/>
                      </a:endParaRPr>
                    </a:p>
                  </a:txBody>
                  <a:tcPr marL="0" marR="0" marT="0" marB="0" anchor="b"/>
                </a:tc>
                <a:tc>
                  <a:txBody>
                    <a:bodyPr/>
                    <a:lstStyle/>
                    <a:p>
                      <a:pPr algn="just" rtl="1">
                        <a:spcAft>
                          <a:spcPts val="0"/>
                        </a:spcAft>
                      </a:pPr>
                      <a:r>
                        <a:rPr lang="ar-SA" sz="1200" b="1">
                          <a:latin typeface="Times New Roman"/>
                          <a:ea typeface="Times New Roman"/>
                          <a:cs typeface="Zar"/>
                        </a:rPr>
                        <a:t>سوانح و حوادث</a:t>
                      </a:r>
                      <a:endParaRPr lang="en-AU" sz="1200">
                        <a:latin typeface="Times New Roman"/>
                        <a:ea typeface="Times New Roman"/>
                        <a:cs typeface="Arial"/>
                      </a:endParaRPr>
                    </a:p>
                  </a:txBody>
                  <a:tcPr marL="0" marR="0" marT="0" marB="0" anchor="b"/>
                </a:tc>
                <a:extLst>
                  <a:ext uri="{0D108BD9-81ED-4DB2-BD59-A6C34878D82A}">
                    <a16:rowId xmlns:a16="http://schemas.microsoft.com/office/drawing/2014/main" xmlns="" val="10003"/>
                  </a:ext>
                </a:extLst>
              </a:tr>
              <a:tr h="370840">
                <a:tc>
                  <a:txBody>
                    <a:bodyPr/>
                    <a:lstStyle/>
                    <a:p>
                      <a:pPr algn="ctr" rtl="1">
                        <a:spcAft>
                          <a:spcPts val="0"/>
                        </a:spcAft>
                      </a:pPr>
                      <a:r>
                        <a:rPr lang="en-US" sz="1200">
                          <a:latin typeface="Times New Roman"/>
                          <a:ea typeface="Times New Roman"/>
                          <a:cs typeface="Zar"/>
                        </a:rPr>
                        <a:t>204</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102</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102</a:t>
                      </a:r>
                      <a:endParaRPr lang="en-AU" sz="1200">
                        <a:latin typeface="Times New Roman"/>
                        <a:ea typeface="Times New Roman"/>
                        <a:cs typeface="Arial"/>
                      </a:endParaRPr>
                    </a:p>
                  </a:txBody>
                  <a:tcPr marL="0" marR="0" marT="0" marB="0" anchor="b"/>
                </a:tc>
                <a:tc>
                  <a:txBody>
                    <a:bodyPr/>
                    <a:lstStyle/>
                    <a:p>
                      <a:pPr algn="just" rtl="1">
                        <a:spcAft>
                          <a:spcPts val="0"/>
                        </a:spcAft>
                      </a:pPr>
                      <a:r>
                        <a:rPr lang="ar-SA" sz="1200" b="1">
                          <a:latin typeface="Times New Roman"/>
                          <a:ea typeface="Times New Roman"/>
                          <a:cs typeface="Zar"/>
                        </a:rPr>
                        <a:t>مرگ و مير نوزادي</a:t>
                      </a:r>
                      <a:endParaRPr lang="en-AU" sz="1200">
                        <a:latin typeface="Times New Roman"/>
                        <a:ea typeface="Times New Roman"/>
                        <a:cs typeface="Arial"/>
                      </a:endParaRPr>
                    </a:p>
                  </a:txBody>
                  <a:tcPr marL="0" marR="0" marT="0" marB="0" anchor="b"/>
                </a:tc>
                <a:extLst>
                  <a:ext uri="{0D108BD9-81ED-4DB2-BD59-A6C34878D82A}">
                    <a16:rowId xmlns:a16="http://schemas.microsoft.com/office/drawing/2014/main" xmlns="" val="10004"/>
                  </a:ext>
                </a:extLst>
              </a:tr>
              <a:tr h="370840">
                <a:tc>
                  <a:txBody>
                    <a:bodyPr/>
                    <a:lstStyle/>
                    <a:p>
                      <a:pPr algn="ctr" rtl="1">
                        <a:spcAft>
                          <a:spcPts val="0"/>
                        </a:spcAft>
                      </a:pPr>
                      <a:r>
                        <a:rPr lang="en-US" sz="1200">
                          <a:latin typeface="Times New Roman"/>
                          <a:ea typeface="Times New Roman"/>
                          <a:cs typeface="Zar"/>
                        </a:rPr>
                        <a:t>118</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a:latin typeface="Times New Roman"/>
                          <a:ea typeface="Times New Roman"/>
                          <a:cs typeface="Zar"/>
                        </a:rPr>
                        <a:t>72</a:t>
                      </a:r>
                      <a:endParaRPr lang="en-AU" sz="1200">
                        <a:latin typeface="Times New Roman"/>
                        <a:ea typeface="Times New Roman"/>
                        <a:cs typeface="Arial"/>
                      </a:endParaRPr>
                    </a:p>
                  </a:txBody>
                  <a:tcPr marL="0" marR="0" marT="0" marB="0" anchor="b"/>
                </a:tc>
                <a:tc>
                  <a:txBody>
                    <a:bodyPr/>
                    <a:lstStyle/>
                    <a:p>
                      <a:pPr algn="ctr" rtl="1">
                        <a:spcAft>
                          <a:spcPts val="0"/>
                        </a:spcAft>
                      </a:pPr>
                      <a:r>
                        <a:rPr lang="en-US" sz="1200" dirty="0">
                          <a:latin typeface="Times New Roman"/>
                          <a:ea typeface="Times New Roman"/>
                          <a:cs typeface="Zar"/>
                        </a:rPr>
                        <a:t>46</a:t>
                      </a:r>
                      <a:endParaRPr lang="en-AU" sz="1200" dirty="0">
                        <a:latin typeface="Times New Roman"/>
                        <a:ea typeface="Times New Roman"/>
                        <a:cs typeface="Arial"/>
                      </a:endParaRPr>
                    </a:p>
                  </a:txBody>
                  <a:tcPr marL="0" marR="0" marT="0" marB="0" anchor="b"/>
                </a:tc>
                <a:tc>
                  <a:txBody>
                    <a:bodyPr/>
                    <a:lstStyle/>
                    <a:p>
                      <a:pPr algn="just" rtl="1">
                        <a:spcAft>
                          <a:spcPts val="0"/>
                        </a:spcAft>
                      </a:pPr>
                      <a:r>
                        <a:rPr lang="ar-SA" sz="1200" b="1" dirty="0">
                          <a:latin typeface="Times New Roman"/>
                          <a:ea typeface="Times New Roman"/>
                          <a:cs typeface="Zar"/>
                        </a:rPr>
                        <a:t>بيماريهاي تنفسي</a:t>
                      </a:r>
                      <a:endParaRPr lang="en-AU" sz="1200" dirty="0">
                        <a:latin typeface="Times New Roman"/>
                        <a:ea typeface="Times New Roman"/>
                        <a:cs typeface="Arial"/>
                      </a:endParaRPr>
                    </a:p>
                  </a:txBody>
                  <a:tcPr marL="0" marR="0" marT="0" marB="0" anchor="b"/>
                </a:tc>
                <a:extLst>
                  <a:ext uri="{0D108BD9-81ED-4DB2-BD59-A6C34878D82A}">
                    <a16:rowId xmlns:a16="http://schemas.microsoft.com/office/drawing/2014/main" xmlns="" val="10005"/>
                  </a:ext>
                </a:extLst>
              </a:tr>
            </a:tbl>
          </a:graphicData>
        </a:graphic>
      </p:graphicFrame>
      <p:sp>
        <p:nvSpPr>
          <p:cNvPr id="8193" name="Rectangle 1"/>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a:ln>
                  <a:noFill/>
                </a:ln>
                <a:solidFill>
                  <a:schemeClr val="tx1"/>
                </a:solidFill>
                <a:effectLst/>
                <a:latin typeface="Arial" pitchFamily="34" charset="0"/>
                <a:ea typeface="Times New Roman" pitchFamily="18" charset="0"/>
                <a:cs typeface="Zar" pitchFamily="2" charset="-78"/>
              </a:rPr>
              <a:t>. جدول 1- علل شايع مرگ و مير در استان اردبيل در سال 84</a:t>
            </a: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hee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05474" name="Picture 2"/>
          <p:cNvPicPr>
            <a:picLocks noChangeAspect="1" noChangeArrowheads="1"/>
          </p:cNvPicPr>
          <p:nvPr/>
        </p:nvPicPr>
        <p:blipFill>
          <a:blip r:embed="rId4"/>
          <a:srcRect/>
          <a:stretch>
            <a:fillRect/>
          </a:stretch>
        </p:blipFill>
        <p:spPr bwMode="auto">
          <a:xfrm>
            <a:off x="1219200" y="2209800"/>
            <a:ext cx="6698435" cy="4114800"/>
          </a:xfrm>
          <a:prstGeom prst="rect">
            <a:avLst/>
          </a:prstGeom>
          <a:noFill/>
          <a:ln w="9525">
            <a:noFill/>
            <a:miter lim="800000"/>
            <a:headEnd/>
            <a:tailEnd/>
          </a:ln>
        </p:spPr>
      </p:pic>
    </p:spTree>
  </p:cSld>
  <p:clrMapOvr>
    <a:masterClrMapping/>
  </p:clrMapOvr>
  <p:transition>
    <p:whee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06498" name="Picture 2"/>
          <p:cNvPicPr>
            <a:picLocks noChangeAspect="1" noChangeArrowheads="1"/>
          </p:cNvPicPr>
          <p:nvPr/>
        </p:nvPicPr>
        <p:blipFill>
          <a:blip r:embed="rId4"/>
          <a:srcRect/>
          <a:stretch>
            <a:fillRect/>
          </a:stretch>
        </p:blipFill>
        <p:spPr bwMode="auto">
          <a:xfrm>
            <a:off x="1600200" y="2133600"/>
            <a:ext cx="6574390" cy="4038600"/>
          </a:xfrm>
          <a:prstGeom prst="rect">
            <a:avLst/>
          </a:prstGeom>
          <a:noFill/>
          <a:ln w="9525">
            <a:noFill/>
            <a:miter lim="800000"/>
            <a:headEnd/>
            <a:tailEnd/>
          </a:ln>
        </p:spPr>
      </p:pic>
    </p:spTree>
  </p:cSld>
  <p:clrMapOvr>
    <a:masterClrMapping/>
  </p:clrMapOvr>
  <p:transition>
    <p:whee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6145" name="Picture 1"/>
          <p:cNvPicPr>
            <a:picLocks noChangeAspect="1" noChangeArrowheads="1"/>
          </p:cNvPicPr>
          <p:nvPr/>
        </p:nvPicPr>
        <p:blipFill>
          <a:blip r:embed="rId4"/>
          <a:srcRect/>
          <a:stretch>
            <a:fillRect/>
          </a:stretch>
        </p:blipFill>
        <p:spPr bwMode="auto">
          <a:xfrm>
            <a:off x="533400" y="2286000"/>
            <a:ext cx="7848600" cy="3048000"/>
          </a:xfrm>
          <a:prstGeom prst="rect">
            <a:avLst/>
          </a:prstGeom>
          <a:noFill/>
          <a:ln w="9525">
            <a:noFill/>
            <a:miter lim="800000"/>
            <a:headEnd/>
            <a:tailEnd/>
          </a:ln>
        </p:spPr>
      </p:pic>
    </p:spTree>
  </p:cSld>
  <p:clrMapOvr>
    <a:masterClrMapping/>
  </p:clrMapOvr>
  <p:transition>
    <p:whee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4097" name="Picture 1"/>
          <p:cNvPicPr>
            <a:picLocks noChangeAspect="1" noChangeArrowheads="1"/>
          </p:cNvPicPr>
          <p:nvPr/>
        </p:nvPicPr>
        <p:blipFill>
          <a:blip r:embed="rId4"/>
          <a:srcRect/>
          <a:stretch>
            <a:fillRect/>
          </a:stretch>
        </p:blipFill>
        <p:spPr bwMode="auto">
          <a:xfrm>
            <a:off x="782782" y="2286594"/>
            <a:ext cx="7446818" cy="3199805"/>
          </a:xfrm>
          <a:prstGeom prst="rect">
            <a:avLst/>
          </a:prstGeom>
          <a:noFill/>
          <a:ln w="9525">
            <a:noFill/>
            <a:miter lim="800000"/>
            <a:headEnd/>
            <a:tailEnd/>
          </a:ln>
        </p:spPr>
      </p:pic>
    </p:spTree>
  </p:cSld>
  <p:clrMapOvr>
    <a:masterClrMapping/>
  </p:clrMapOvr>
  <p:transition>
    <p:whee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07522" name="Picture 2"/>
          <p:cNvPicPr>
            <a:picLocks noChangeAspect="1" noChangeArrowheads="1"/>
          </p:cNvPicPr>
          <p:nvPr/>
        </p:nvPicPr>
        <p:blipFill>
          <a:blip r:embed="rId4"/>
          <a:srcRect/>
          <a:stretch>
            <a:fillRect/>
          </a:stretch>
        </p:blipFill>
        <p:spPr bwMode="auto">
          <a:xfrm>
            <a:off x="990600" y="2362200"/>
            <a:ext cx="7640458" cy="3428999"/>
          </a:xfrm>
          <a:prstGeom prst="rect">
            <a:avLst/>
          </a:prstGeom>
          <a:noFill/>
          <a:ln w="9525">
            <a:noFill/>
            <a:miter lim="800000"/>
            <a:headEnd/>
            <a:tailEnd/>
          </a:ln>
        </p:spPr>
      </p:pic>
    </p:spTree>
  </p:cSld>
  <p:clrMapOvr>
    <a:masterClrMapping/>
  </p:clrMapOvr>
  <p:transition>
    <p:whee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08546" name="Picture 2"/>
          <p:cNvPicPr>
            <a:picLocks noChangeAspect="1" noChangeArrowheads="1"/>
          </p:cNvPicPr>
          <p:nvPr/>
        </p:nvPicPr>
        <p:blipFill>
          <a:blip r:embed="rId4"/>
          <a:srcRect/>
          <a:stretch>
            <a:fillRect/>
          </a:stretch>
        </p:blipFill>
        <p:spPr bwMode="auto">
          <a:xfrm>
            <a:off x="609600" y="2133600"/>
            <a:ext cx="8128029" cy="4019550"/>
          </a:xfrm>
          <a:prstGeom prst="rect">
            <a:avLst/>
          </a:prstGeom>
          <a:noFill/>
          <a:ln w="9525">
            <a:noFill/>
            <a:miter lim="800000"/>
            <a:headEnd/>
            <a:tailEnd/>
          </a:ln>
        </p:spPr>
      </p:pic>
    </p:spTree>
  </p:cSld>
  <p:clrMapOvr>
    <a:masterClrMapping/>
  </p:clrMapOvr>
  <p:transition>
    <p:whee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6" name="TextBox 5"/>
          <p:cNvSpPr txBox="1"/>
          <p:nvPr/>
        </p:nvSpPr>
        <p:spPr>
          <a:xfrm>
            <a:off x="533400" y="1828800"/>
            <a:ext cx="8001000" cy="1938992"/>
          </a:xfrm>
          <a:prstGeom prst="rect">
            <a:avLst/>
          </a:prstGeom>
          <a:noFill/>
        </p:spPr>
        <p:txBody>
          <a:bodyPr wrap="square" rtlCol="0">
            <a:spAutoFit/>
          </a:bodyPr>
          <a:lstStyle/>
          <a:p>
            <a:pPr algn="r" rtl="1"/>
            <a:r>
              <a:rPr lang="fa-IR" b="1" dirty="0"/>
              <a:t>تعريف كنترل سرطان:</a:t>
            </a:r>
            <a:endParaRPr lang="en-AU" dirty="0"/>
          </a:p>
          <a:p>
            <a:pPr algn="r" rtl="1"/>
            <a:r>
              <a:rPr lang="ar-SA" dirty="0"/>
              <a:t>طبق تعريف آرمسترانگ (1992) برنامه كنترل سرطان عبارتست از تمام فعاليت هائي كه منجر به كاهش فراواني و تاثيرگذاري سرطان مي شود و شامل 6 جزء زير مي باشد</a:t>
            </a:r>
            <a:endParaRPr lang="en-AU" dirty="0"/>
          </a:p>
          <a:p>
            <a:endParaRPr lang="en-AU" dirty="0"/>
          </a:p>
        </p:txBody>
      </p:sp>
      <p:graphicFrame>
        <p:nvGraphicFramePr>
          <p:cNvPr id="7" name="Table 6"/>
          <p:cNvGraphicFramePr>
            <a:graphicFrameLocks noGrp="1"/>
          </p:cNvGraphicFramePr>
          <p:nvPr/>
        </p:nvGraphicFramePr>
        <p:xfrm>
          <a:off x="1524000" y="4038600"/>
          <a:ext cx="5715000" cy="259588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tblGrid>
              <a:tr h="370840">
                <a:tc>
                  <a:txBody>
                    <a:bodyPr/>
                    <a:lstStyle/>
                    <a:p>
                      <a:pPr algn="ctr" rtl="1">
                        <a:lnSpc>
                          <a:spcPts val="2200"/>
                        </a:lnSpc>
                        <a:spcAft>
                          <a:spcPts val="0"/>
                        </a:spcAft>
                      </a:pPr>
                      <a:r>
                        <a:rPr lang="en-US" sz="1100" b="1" dirty="0">
                          <a:latin typeface="Arial"/>
                          <a:ea typeface="Times New Roman"/>
                          <a:cs typeface="Zar"/>
                        </a:rPr>
                        <a:t>Component</a:t>
                      </a:r>
                      <a:endParaRPr lang="en-AU" sz="1200" dirty="0">
                        <a:latin typeface="Times New Roman"/>
                        <a:ea typeface="Times New Roman"/>
                        <a:cs typeface="Arial"/>
                      </a:endParaRPr>
                    </a:p>
                  </a:txBody>
                  <a:tcPr marL="68580" marR="68580" marT="0" marB="0" anchor="ctr"/>
                </a:tc>
                <a:tc>
                  <a:txBody>
                    <a:bodyPr/>
                    <a:lstStyle/>
                    <a:p>
                      <a:pPr algn="ctr" rtl="1">
                        <a:lnSpc>
                          <a:spcPts val="2200"/>
                        </a:lnSpc>
                        <a:spcAft>
                          <a:spcPts val="0"/>
                        </a:spcAft>
                      </a:pPr>
                      <a:r>
                        <a:rPr lang="en-US" sz="1100" b="1" dirty="0">
                          <a:latin typeface="Arial"/>
                          <a:ea typeface="Times New Roman"/>
                          <a:cs typeface="Zar"/>
                        </a:rPr>
                        <a:t>Outcome Measures</a:t>
                      </a:r>
                      <a:endParaRPr lang="en-AU" sz="1200" dirty="0">
                        <a:latin typeface="Times New Roman"/>
                        <a:ea typeface="Times New Roman"/>
                        <a:cs typeface="Arial"/>
                      </a:endParaRPr>
                    </a:p>
                  </a:txBody>
                  <a:tcPr marL="68580" marR="68580" marT="0" marB="0" anchor="ctr"/>
                </a:tc>
                <a:extLst>
                  <a:ext uri="{0D108BD9-81ED-4DB2-BD59-A6C34878D82A}">
                    <a16:rowId xmlns:a16="http://schemas.microsoft.com/office/drawing/2014/main" xmlns="" val="10000"/>
                  </a:ext>
                </a:extLst>
              </a:tr>
              <a:tr h="370840">
                <a:tc>
                  <a:txBody>
                    <a:bodyPr/>
                    <a:lstStyle/>
                    <a:p>
                      <a:pPr algn="l" rtl="1">
                        <a:lnSpc>
                          <a:spcPts val="2200"/>
                        </a:lnSpc>
                        <a:spcAft>
                          <a:spcPts val="0"/>
                        </a:spcAft>
                      </a:pPr>
                      <a:r>
                        <a:rPr lang="en-US" sz="1100" dirty="0">
                          <a:latin typeface="Arial"/>
                          <a:ea typeface="Times New Roman"/>
                          <a:cs typeface="Zar"/>
                        </a:rPr>
                        <a:t>Primary prevention</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Incidence, mortality</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1"/>
                  </a:ext>
                </a:extLst>
              </a:tr>
              <a:tr h="370840">
                <a:tc>
                  <a:txBody>
                    <a:bodyPr/>
                    <a:lstStyle/>
                    <a:p>
                      <a:pPr algn="l" rtl="1">
                        <a:lnSpc>
                          <a:spcPts val="2200"/>
                        </a:lnSpc>
                        <a:spcAft>
                          <a:spcPts val="0"/>
                        </a:spcAft>
                      </a:pPr>
                      <a:r>
                        <a:rPr lang="en-US" sz="1100" dirty="0">
                          <a:latin typeface="Arial"/>
                          <a:ea typeface="Times New Roman"/>
                          <a:cs typeface="Zar"/>
                        </a:rPr>
                        <a:t>Screening</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Mortality, % localized, survival</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2"/>
                  </a:ext>
                </a:extLst>
              </a:tr>
              <a:tr h="370840">
                <a:tc>
                  <a:txBody>
                    <a:bodyPr/>
                    <a:lstStyle/>
                    <a:p>
                      <a:pPr algn="l" rtl="1">
                        <a:lnSpc>
                          <a:spcPts val="2200"/>
                        </a:lnSpc>
                        <a:spcAft>
                          <a:spcPts val="0"/>
                        </a:spcAft>
                      </a:pPr>
                      <a:r>
                        <a:rPr lang="en-US" sz="1100" dirty="0">
                          <a:latin typeface="Arial"/>
                          <a:ea typeface="Times New Roman"/>
                          <a:cs typeface="Zar"/>
                        </a:rPr>
                        <a:t>Early diagnosis</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Survival, %localized, mortality</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3"/>
                  </a:ext>
                </a:extLst>
              </a:tr>
              <a:tr h="370840">
                <a:tc>
                  <a:txBody>
                    <a:bodyPr/>
                    <a:lstStyle/>
                    <a:p>
                      <a:pPr algn="l" rtl="1">
                        <a:lnSpc>
                          <a:spcPts val="2200"/>
                        </a:lnSpc>
                        <a:spcAft>
                          <a:spcPts val="0"/>
                        </a:spcAft>
                      </a:pPr>
                      <a:r>
                        <a:rPr lang="en-US" sz="1100" dirty="0">
                          <a:latin typeface="Arial"/>
                          <a:ea typeface="Times New Roman"/>
                          <a:cs typeface="Zar"/>
                        </a:rPr>
                        <a:t>Treatment</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Survival, mortality</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4"/>
                  </a:ext>
                </a:extLst>
              </a:tr>
              <a:tr h="370840">
                <a:tc>
                  <a:txBody>
                    <a:bodyPr/>
                    <a:lstStyle/>
                    <a:p>
                      <a:pPr algn="l" rtl="1">
                        <a:lnSpc>
                          <a:spcPts val="2200"/>
                        </a:lnSpc>
                        <a:spcAft>
                          <a:spcPts val="0"/>
                        </a:spcAft>
                      </a:pPr>
                      <a:r>
                        <a:rPr lang="en-US" sz="1100" dirty="0">
                          <a:latin typeface="Arial"/>
                          <a:ea typeface="Times New Roman"/>
                          <a:cs typeface="Zar"/>
                        </a:rPr>
                        <a:t>rehabilitation</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Quality of life</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5"/>
                  </a:ext>
                </a:extLst>
              </a:tr>
              <a:tr h="370840">
                <a:tc>
                  <a:txBody>
                    <a:bodyPr/>
                    <a:lstStyle/>
                    <a:p>
                      <a:pPr algn="l" rtl="1">
                        <a:lnSpc>
                          <a:spcPts val="2200"/>
                        </a:lnSpc>
                        <a:spcAft>
                          <a:spcPts val="0"/>
                        </a:spcAft>
                      </a:pPr>
                      <a:r>
                        <a:rPr lang="en-US" sz="1100" dirty="0">
                          <a:latin typeface="Arial"/>
                          <a:ea typeface="Times New Roman"/>
                          <a:cs typeface="Zar"/>
                        </a:rPr>
                        <a:t>Palliative care</a:t>
                      </a:r>
                      <a:endParaRPr lang="en-AU" sz="1200" dirty="0">
                        <a:latin typeface="Times New Roman"/>
                        <a:ea typeface="Times New Roman"/>
                        <a:cs typeface="Arial"/>
                      </a:endParaRPr>
                    </a:p>
                  </a:txBody>
                  <a:tcPr marL="68580" marR="68580" marT="0" marB="0"/>
                </a:tc>
                <a:tc>
                  <a:txBody>
                    <a:bodyPr/>
                    <a:lstStyle/>
                    <a:p>
                      <a:pPr algn="ctr" rtl="1">
                        <a:lnSpc>
                          <a:spcPts val="2200"/>
                        </a:lnSpc>
                        <a:spcAft>
                          <a:spcPts val="0"/>
                        </a:spcAft>
                      </a:pPr>
                      <a:r>
                        <a:rPr lang="en-US" sz="1100" dirty="0">
                          <a:latin typeface="Arial"/>
                          <a:ea typeface="Times New Roman"/>
                          <a:cs typeface="Zar"/>
                        </a:rPr>
                        <a:t>Quality of life</a:t>
                      </a:r>
                      <a:endParaRPr lang="en-AU" sz="1200" dirty="0">
                        <a:latin typeface="Times New Roman"/>
                        <a:ea typeface="Times New Roman"/>
                        <a:cs typeface="Arial"/>
                      </a:endParaRPr>
                    </a:p>
                  </a:txBody>
                  <a:tcPr marL="68580" marR="68580" marT="0" marB="0"/>
                </a:tc>
                <a:extLst>
                  <a:ext uri="{0D108BD9-81ED-4DB2-BD59-A6C34878D82A}">
                    <a16:rowId xmlns:a16="http://schemas.microsoft.com/office/drawing/2014/main" xmlns="" val="10006"/>
                  </a:ext>
                </a:extLst>
              </a:tr>
            </a:tbl>
          </a:graphicData>
        </a:graphic>
      </p:graphicFrame>
      <p:sp>
        <p:nvSpPr>
          <p:cNvPr id="10" name="Rectangle 9"/>
          <p:cNvSpPr/>
          <p:nvPr/>
        </p:nvSpPr>
        <p:spPr>
          <a:xfrm>
            <a:off x="1447800" y="3593068"/>
            <a:ext cx="6019800" cy="369332"/>
          </a:xfrm>
          <a:prstGeom prst="rect">
            <a:avLst/>
          </a:prstGeom>
        </p:spPr>
        <p:txBody>
          <a:bodyPr wrap="square">
            <a:spAutoFit/>
          </a:bodyPr>
          <a:lstStyle/>
          <a:p>
            <a:pPr algn="ctr"/>
            <a:r>
              <a:rPr lang="ar-SA" sz="1800" dirty="0"/>
              <a:t>اجزاي برنامه ثبت سرطان از ديدگاه آرمسترانگ</a:t>
            </a:r>
            <a:endParaRPr lang="en-AU" sz="1800" dirty="0"/>
          </a:p>
        </p:txBody>
      </p:sp>
    </p:spTree>
  </p:cSld>
  <p:clrMapOvr>
    <a:masterClrMapping/>
  </p:clrMapOvr>
  <p:transition>
    <p:whee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122881" name="Rectangle 1"/>
          <p:cNvSpPr>
            <a:spLocks noChangeArrowheads="1"/>
          </p:cNvSpPr>
          <p:nvPr/>
        </p:nvSpPr>
        <p:spPr bwMode="auto">
          <a:xfrm>
            <a:off x="609600" y="1828800"/>
            <a:ext cx="8229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a:ln>
                  <a:noFill/>
                </a:ln>
                <a:solidFill>
                  <a:schemeClr val="tx1"/>
                </a:solidFill>
                <a:effectLst/>
                <a:latin typeface="+mn-lt"/>
                <a:ea typeface="Times New Roman" pitchFamily="18" charset="0"/>
                <a:cs typeface="Zar" pitchFamily="2" charset="-78"/>
              </a:rPr>
              <a:t>بنابراين در يك برنامه كنترل سرطان اهداف اصلي شامل موارد زير خواهد بود:</a:t>
            </a:r>
            <a:endParaRPr kumimoji="0" lang="en-AU" b="0" i="0" u="none" strike="noStrike" cap="none" normalizeH="0" baseline="0" dirty="0">
              <a:ln>
                <a:noFill/>
              </a:ln>
              <a:solidFill>
                <a:schemeClr val="tx1"/>
              </a:solidFill>
              <a:effectLst/>
              <a:latin typeface="+mn-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a:ln>
                  <a:noFill/>
                </a:ln>
                <a:solidFill>
                  <a:srgbClr val="0070C0"/>
                </a:solidFill>
                <a:effectLst/>
                <a:latin typeface="+mn-lt"/>
                <a:ea typeface="Times New Roman" pitchFamily="18" charset="0"/>
                <a:cs typeface="Zar" pitchFamily="2" charset="-78"/>
              </a:rPr>
              <a:t>1- كاهش ميزان بروز سرطان ها:</a:t>
            </a:r>
            <a:endParaRPr kumimoji="0" lang="en-AU" b="1" i="0" u="none" strike="noStrike" cap="none" normalizeH="0" baseline="0" dirty="0">
              <a:ln>
                <a:noFill/>
              </a:ln>
              <a:solidFill>
                <a:srgbClr val="0070C0"/>
              </a:solidFill>
              <a:effectLst/>
              <a:latin typeface="+mn-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a:ln>
                  <a:noFill/>
                </a:ln>
                <a:solidFill>
                  <a:schemeClr val="tx1"/>
                </a:solidFill>
                <a:effectLst/>
                <a:latin typeface="+mn-lt"/>
                <a:ea typeface="Times New Roman" pitchFamily="18" charset="0"/>
                <a:cs typeface="Zar" pitchFamily="2" charset="-78"/>
              </a:rPr>
              <a:t> اين هدف از طريق اجراي برنامه هاي آموزشي و افزايش آگاهي مردم از راه هاي پيشگيري از سرطان ميسر خواهد بود و روند تاثير آن درطول زمان توسط برنامه ثبت سرطان مبتني بر جامعه و برنامه ثبت علتي مرگ و مير قابل ارزيابي خواهد بود. </a:t>
            </a:r>
            <a:endParaRPr kumimoji="0" lang="en-AU" b="0" i="0" u="none" strike="noStrike" cap="none" normalizeH="0" baseline="0" dirty="0">
              <a:ln>
                <a:noFill/>
              </a:ln>
              <a:solidFill>
                <a:schemeClr val="tx1"/>
              </a:solidFill>
              <a:effectLst/>
              <a:latin typeface="+mn-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a:ln>
                  <a:noFill/>
                </a:ln>
                <a:solidFill>
                  <a:srgbClr val="0070C0"/>
                </a:solidFill>
                <a:effectLst/>
                <a:latin typeface="+mn-lt"/>
                <a:ea typeface="Times New Roman" pitchFamily="18" charset="0"/>
                <a:cs typeface="Zar" pitchFamily="2" charset="-78"/>
              </a:rPr>
              <a:t>2- افزايش ميزان بقاء بيماران:</a:t>
            </a:r>
            <a:endParaRPr kumimoji="0" lang="en-AU" b="1" i="0" u="none" strike="noStrike" cap="none" normalizeH="0" baseline="0" dirty="0">
              <a:ln>
                <a:noFill/>
              </a:ln>
              <a:solidFill>
                <a:srgbClr val="0070C0"/>
              </a:solidFill>
              <a:effectLst/>
              <a:latin typeface="+mn-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a:ln>
                  <a:noFill/>
                </a:ln>
                <a:solidFill>
                  <a:schemeClr val="tx1"/>
                </a:solidFill>
                <a:effectLst/>
                <a:latin typeface="+mn-lt"/>
                <a:ea typeface="Times New Roman" pitchFamily="18" charset="0"/>
                <a:cs typeface="Zar" pitchFamily="2" charset="-78"/>
              </a:rPr>
              <a:t>اين هدف با تشخيص و درمان به موقع بيماري سرطان ميسر مي باشد، لذا مي بايست براي جمعيت در معرض خطر برنامه هاي غربالگري راه اندازي شود تا با تشخيص زودرس بيماري، درمان موثر براي آن انجام داد.</a:t>
            </a:r>
            <a:endParaRPr kumimoji="0" lang="en-AU" b="0" i="0" u="none" strike="noStrike" cap="none" normalizeH="0" baseline="0" dirty="0">
              <a:ln>
                <a:noFill/>
              </a:ln>
              <a:solidFill>
                <a:schemeClr val="tx1"/>
              </a:solidFill>
              <a:effectLst/>
              <a:latin typeface="+mn-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a:ln>
                  <a:noFill/>
                </a:ln>
                <a:solidFill>
                  <a:srgbClr val="0070C0"/>
                </a:solidFill>
                <a:effectLst/>
                <a:latin typeface="+mn-lt"/>
                <a:ea typeface="Times New Roman" pitchFamily="18" charset="0"/>
                <a:cs typeface="Zar" pitchFamily="2" charset="-78"/>
              </a:rPr>
              <a:t>3- بهبود كيفيت زندگي بيماران مبتلا به سرطان ها:</a:t>
            </a:r>
            <a:endParaRPr kumimoji="0" lang="en-US" b="1" i="0" u="none" strike="noStrike" cap="none" normalizeH="0" baseline="0" dirty="0">
              <a:ln>
                <a:noFill/>
              </a:ln>
              <a:solidFill>
                <a:srgbClr val="0070C0"/>
              </a:solidFill>
              <a:effectLst/>
              <a:latin typeface="+mn-lt"/>
              <a:ea typeface="Times New Roman" pitchFamily="18" charset="0"/>
              <a:cs typeface="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a:ln>
                  <a:noFill/>
                </a:ln>
                <a:solidFill>
                  <a:schemeClr val="tx1"/>
                </a:solidFill>
                <a:effectLst/>
                <a:latin typeface="+mn-lt"/>
                <a:ea typeface="Times New Roman" pitchFamily="18" charset="0"/>
                <a:cs typeface="Zar" pitchFamily="2" charset="-78"/>
              </a:rPr>
              <a:t>اين هدف با تحت پوشش قرار دادن بيماران سرطاني در بيمه تامين اجتماعي موثر است و از طرفي با راه اندازي مراكز بازتواني و مشاوره رواني براي بيماران مبتلا به سرطان هاي گوارشي مي توان اميد به زندگي را در اين بيماران افزايش داد</a:t>
            </a:r>
            <a:r>
              <a:rPr kumimoji="0" lang="en-AU" sz="1200" b="0" i="0" u="none" strike="noStrike" cap="none" normalizeH="0" baseline="0" dirty="0">
                <a:ln>
                  <a:noFill/>
                </a:ln>
                <a:solidFill>
                  <a:schemeClr val="tx1"/>
                </a:solidFill>
                <a:effectLst/>
                <a:latin typeface="Times New Roman" pitchFamily="18" charset="0"/>
                <a:ea typeface="Times New Roman" pitchFamily="18" charset="0"/>
                <a:cs typeface="Zar" pitchFamily="2" charset="-78"/>
              </a:rPr>
              <a:t>.</a:t>
            </a:r>
            <a:r>
              <a:rPr kumimoji="0" lang="en-AU" sz="1100" b="0" i="0" u="none" strike="noStrike" cap="none" normalizeH="0" baseline="0" dirty="0">
                <a:ln>
                  <a:noFill/>
                </a:ln>
                <a:solidFill>
                  <a:schemeClr val="tx1"/>
                </a:solidFill>
                <a:effectLst/>
                <a:latin typeface="Arial" pitchFamily="34" charset="0"/>
                <a:cs typeface="Arial" pitchFamily="34" charset="0"/>
              </a:rPr>
              <a:t> </a:t>
            </a: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1">
                                            <p:txEl>
                                              <p:pRg st="1" end="1"/>
                                            </p:txEl>
                                          </p:spTgt>
                                        </p:tgtEl>
                                        <p:attrNameLst>
                                          <p:attrName>style.visibility</p:attrName>
                                        </p:attrNameLst>
                                      </p:cBhvr>
                                      <p:to>
                                        <p:strVal val="visible"/>
                                      </p:to>
                                    </p:set>
                                    <p:animEffect transition="in" filter="blinds(horizontal)">
                                      <p:cBhvr>
                                        <p:cTn id="7" dur="500"/>
                                        <p:tgtEl>
                                          <p:spTgt spid="12288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881">
                                            <p:txEl>
                                              <p:pRg st="2" end="2"/>
                                            </p:txEl>
                                          </p:spTgt>
                                        </p:tgtEl>
                                        <p:attrNameLst>
                                          <p:attrName>style.visibility</p:attrName>
                                        </p:attrNameLst>
                                      </p:cBhvr>
                                      <p:to>
                                        <p:strVal val="visible"/>
                                      </p:to>
                                    </p:set>
                                    <p:animEffect transition="in" filter="blinds(horizontal)">
                                      <p:cBhvr>
                                        <p:cTn id="10" dur="500"/>
                                        <p:tgtEl>
                                          <p:spTgt spid="12288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881">
                                            <p:txEl>
                                              <p:pRg st="3" end="3"/>
                                            </p:txEl>
                                          </p:spTgt>
                                        </p:tgtEl>
                                        <p:attrNameLst>
                                          <p:attrName>style.visibility</p:attrName>
                                        </p:attrNameLst>
                                      </p:cBhvr>
                                      <p:to>
                                        <p:strVal val="visible"/>
                                      </p:to>
                                    </p:set>
                                    <p:animEffect transition="in" filter="blinds(horizontal)">
                                      <p:cBhvr>
                                        <p:cTn id="15" dur="500"/>
                                        <p:tgtEl>
                                          <p:spTgt spid="122881">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2881">
                                            <p:txEl>
                                              <p:pRg st="4" end="4"/>
                                            </p:txEl>
                                          </p:spTgt>
                                        </p:tgtEl>
                                        <p:attrNameLst>
                                          <p:attrName>style.visibility</p:attrName>
                                        </p:attrNameLst>
                                      </p:cBhvr>
                                      <p:to>
                                        <p:strVal val="visible"/>
                                      </p:to>
                                    </p:set>
                                    <p:animEffect transition="in" filter="blinds(horizontal)">
                                      <p:cBhvr>
                                        <p:cTn id="18" dur="500"/>
                                        <p:tgtEl>
                                          <p:spTgt spid="12288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2881">
                                            <p:txEl>
                                              <p:pRg st="5" end="5"/>
                                            </p:txEl>
                                          </p:spTgt>
                                        </p:tgtEl>
                                        <p:attrNameLst>
                                          <p:attrName>style.visibility</p:attrName>
                                        </p:attrNameLst>
                                      </p:cBhvr>
                                      <p:to>
                                        <p:strVal val="visible"/>
                                      </p:to>
                                    </p:set>
                                    <p:animEffect transition="in" filter="blinds(horizontal)">
                                      <p:cBhvr>
                                        <p:cTn id="23" dur="500"/>
                                        <p:tgtEl>
                                          <p:spTgt spid="122881">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22881">
                                            <p:txEl>
                                              <p:pRg st="6" end="6"/>
                                            </p:txEl>
                                          </p:spTgt>
                                        </p:tgtEl>
                                        <p:attrNameLst>
                                          <p:attrName>style.visibility</p:attrName>
                                        </p:attrNameLst>
                                      </p:cBhvr>
                                      <p:to>
                                        <p:strVal val="visible"/>
                                      </p:to>
                                    </p:set>
                                    <p:animEffect transition="in" filter="blinds(horizontal)">
                                      <p:cBhvr>
                                        <p:cTn id="26" dur="500"/>
                                        <p:tgtEl>
                                          <p:spTgt spid="1228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120834" name="Rectangle 2"/>
          <p:cNvSpPr>
            <a:spLocks noChangeArrowheads="1"/>
          </p:cNvSpPr>
          <p:nvPr/>
        </p:nvSpPr>
        <p:spPr bwMode="auto">
          <a:xfrm>
            <a:off x="2362200" y="2047875"/>
            <a:ext cx="4876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A Model for Cancer Control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pic>
        <p:nvPicPr>
          <p:cNvPr id="120833" name="Picture 11" descr="http://cancer.uky.edu/Cancer-Control-Model.png"/>
          <p:cNvPicPr>
            <a:picLocks noChangeAspect="1" noChangeArrowheads="1"/>
          </p:cNvPicPr>
          <p:nvPr/>
        </p:nvPicPr>
        <p:blipFill>
          <a:blip r:embed="rId4"/>
          <a:srcRect/>
          <a:stretch>
            <a:fillRect/>
          </a:stretch>
        </p:blipFill>
        <p:spPr bwMode="auto">
          <a:xfrm>
            <a:off x="1828800" y="2505075"/>
            <a:ext cx="5738475" cy="3971925"/>
          </a:xfrm>
          <a:prstGeom prst="rect">
            <a:avLst/>
          </a:prstGeom>
          <a:noFill/>
        </p:spPr>
      </p:pic>
    </p:spTree>
  </p:cSld>
  <p:clrMapOvr>
    <a:masterClrMapping/>
  </p:clrMapOvr>
  <p:transition>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3" name="Picture 2">
            <a:extLst>
              <a:ext uri="{FF2B5EF4-FFF2-40B4-BE49-F238E27FC236}">
                <a16:creationId xmlns:a16="http://schemas.microsoft.com/office/drawing/2014/main" xmlns="" id="{BA3284DA-E8CC-40AE-9A90-E4467050AB6D}"/>
              </a:ext>
            </a:extLst>
          </p:cNvPr>
          <p:cNvPicPr>
            <a:picLocks noChangeAspect="1"/>
          </p:cNvPicPr>
          <p:nvPr/>
        </p:nvPicPr>
        <p:blipFill>
          <a:blip r:embed="rId4"/>
          <a:stretch>
            <a:fillRect/>
          </a:stretch>
        </p:blipFill>
        <p:spPr>
          <a:xfrm>
            <a:off x="0" y="1981200"/>
            <a:ext cx="9144000" cy="4369699"/>
          </a:xfrm>
          <a:prstGeom prst="rect">
            <a:avLst/>
          </a:prstGeom>
        </p:spPr>
      </p:pic>
    </p:spTree>
    <p:extLst>
      <p:ext uri="{BB962C8B-B14F-4D97-AF65-F5344CB8AC3E}">
        <p14:creationId xmlns:p14="http://schemas.microsoft.com/office/powerpoint/2010/main" val="552446343"/>
      </p:ext>
    </p:extLst>
  </p:cSld>
  <p:clrMapOvr>
    <a:masterClrMapping/>
  </p:clrMapOvr>
  <p:transition>
    <p:whee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609600" y="1752600"/>
            <a:ext cx="7848600" cy="4693593"/>
          </a:xfrm>
          <a:prstGeom prst="rect">
            <a:avLst/>
          </a:prstGeom>
        </p:spPr>
        <p:txBody>
          <a:bodyPr wrap="square">
            <a:spAutoFit/>
          </a:bodyPr>
          <a:lstStyle/>
          <a:p>
            <a:pPr algn="r"/>
            <a:r>
              <a:rPr lang="fa-IR" sz="2800" b="1" dirty="0">
                <a:solidFill>
                  <a:srgbClr val="0070C0"/>
                </a:solidFill>
              </a:rPr>
              <a:t>استراتژیهای برنامه جامع ملی کنترل سرطان</a:t>
            </a:r>
          </a:p>
          <a:p>
            <a:pPr marL="457200" indent="-457200" algn="r" rtl="1">
              <a:spcBef>
                <a:spcPts val="600"/>
              </a:spcBef>
              <a:spcAft>
                <a:spcPts val="600"/>
              </a:spcAft>
              <a:buFont typeface="+mj-lt"/>
              <a:buAutoNum type="arabicPeriod"/>
            </a:pPr>
            <a:r>
              <a:rPr lang="fa-IR" dirty="0"/>
              <a:t>بستر سازی برنامه جامع ملی کنترل سرطان</a:t>
            </a:r>
          </a:p>
          <a:p>
            <a:pPr marL="457200" indent="-457200" algn="r" rtl="1">
              <a:spcBef>
                <a:spcPts val="600"/>
              </a:spcBef>
              <a:spcAft>
                <a:spcPts val="600"/>
              </a:spcAft>
              <a:buFont typeface="+mj-lt"/>
              <a:buAutoNum type="arabicPeriod"/>
            </a:pPr>
            <a:r>
              <a:rPr lang="fa-IR" dirty="0"/>
              <a:t>اخذ حمایت سیاسی و مالی از طراحی و اجرای برنامه جامع ملی کنترل سرطان</a:t>
            </a:r>
          </a:p>
          <a:p>
            <a:pPr marL="457200" indent="-457200" algn="r" rtl="1">
              <a:spcBef>
                <a:spcPts val="600"/>
              </a:spcBef>
              <a:spcAft>
                <a:spcPts val="600"/>
              </a:spcAft>
              <a:buFont typeface="+mj-lt"/>
              <a:buAutoNum type="arabicPeriod"/>
            </a:pPr>
            <a:r>
              <a:rPr lang="fa-IR" dirty="0"/>
              <a:t>استفاده از داده ها و تحقیقات انجام شده در زمینه سرطان</a:t>
            </a:r>
          </a:p>
          <a:p>
            <a:pPr marL="457200" indent="-457200" algn="r" rtl="1">
              <a:spcBef>
                <a:spcPts val="600"/>
              </a:spcBef>
              <a:spcAft>
                <a:spcPts val="600"/>
              </a:spcAft>
              <a:buFont typeface="+mj-lt"/>
              <a:buAutoNum type="arabicPeriod"/>
            </a:pPr>
            <a:r>
              <a:rPr lang="fa-IR" dirty="0"/>
              <a:t>ایجاد همکاری مشترک با ادارات دفاتر و سایر مراکز وزارت بهداشت بهمراه سازمانها وزارتخانه ها و نهادهای مردمی در طراحی و اجرای برنامه جامع ملی کنترل سرطان</a:t>
            </a:r>
          </a:p>
          <a:p>
            <a:pPr marL="457200" indent="-457200" algn="r" rtl="1">
              <a:spcBef>
                <a:spcPts val="600"/>
              </a:spcBef>
              <a:spcAft>
                <a:spcPts val="600"/>
              </a:spcAft>
              <a:buFont typeface="+mj-lt"/>
              <a:buAutoNum type="arabicPeriod"/>
            </a:pPr>
            <a:r>
              <a:rPr lang="fa-IR" dirty="0"/>
              <a:t>اجرای اصول پیشگیری و کنترل سرطان</a:t>
            </a:r>
          </a:p>
          <a:p>
            <a:pPr marL="457200" indent="-457200" algn="r" rtl="1">
              <a:spcBef>
                <a:spcPts val="600"/>
              </a:spcBef>
              <a:spcAft>
                <a:spcPts val="600"/>
              </a:spcAft>
              <a:buFont typeface="+mj-lt"/>
              <a:buAutoNum type="arabicPeriod"/>
            </a:pPr>
            <a:r>
              <a:rPr lang="fa-IR" dirty="0"/>
              <a:t>تعیین شاخص ها و ارزشیابی برنامه جامع ملی کنترل سرطان</a:t>
            </a:r>
            <a:endParaRPr lang="en-AU"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12641" name="Picture 1"/>
          <p:cNvPicPr>
            <a:picLocks noChangeAspect="1" noChangeArrowheads="1"/>
          </p:cNvPicPr>
          <p:nvPr/>
        </p:nvPicPr>
        <p:blipFill>
          <a:blip r:embed="rId4"/>
          <a:srcRect/>
          <a:stretch>
            <a:fillRect/>
          </a:stretch>
        </p:blipFill>
        <p:spPr bwMode="auto">
          <a:xfrm>
            <a:off x="914400" y="2072641"/>
            <a:ext cx="7315200" cy="4785359"/>
          </a:xfrm>
          <a:prstGeom prst="rect">
            <a:avLst/>
          </a:prstGeom>
          <a:noFill/>
          <a:ln w="9525">
            <a:noFill/>
            <a:miter lim="800000"/>
            <a:headEnd/>
            <a:tailEnd/>
          </a:ln>
          <a:effectLst/>
        </p:spPr>
      </p:pic>
      <p:sp>
        <p:nvSpPr>
          <p:cNvPr id="6" name="Rectangle 5"/>
          <p:cNvSpPr/>
          <p:nvPr/>
        </p:nvSpPr>
        <p:spPr>
          <a:xfrm>
            <a:off x="2362200" y="1600200"/>
            <a:ext cx="4493538" cy="461665"/>
          </a:xfrm>
          <a:prstGeom prst="rect">
            <a:avLst/>
          </a:prstGeom>
        </p:spPr>
        <p:txBody>
          <a:bodyPr wrap="none">
            <a:spAutoFit/>
          </a:bodyPr>
          <a:lstStyle/>
          <a:p>
            <a:pPr algn="ctr"/>
            <a:r>
              <a:rPr lang="fa-IR" dirty="0"/>
              <a:t>بستر سازی برنامه جامع ملی کنترل سرطان</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anim calcmode="lin" valueType="num">
                                      <p:cBhvr additive="base">
                                        <p:cTn id="7" dur="500" fill="hold"/>
                                        <p:tgtEl>
                                          <p:spTgt spid="112641"/>
                                        </p:tgtEl>
                                        <p:attrNameLst>
                                          <p:attrName>ppt_x</p:attrName>
                                        </p:attrNameLst>
                                      </p:cBhvr>
                                      <p:tavLst>
                                        <p:tav tm="0">
                                          <p:val>
                                            <p:strVal val="#ppt_x"/>
                                          </p:val>
                                        </p:tav>
                                        <p:tav tm="100000">
                                          <p:val>
                                            <p:strVal val="#ppt_x"/>
                                          </p:val>
                                        </p:tav>
                                      </p:tavLst>
                                    </p:anim>
                                    <p:anim calcmode="lin" valueType="num">
                                      <p:cBhvr additive="base">
                                        <p:cTn id="8" dur="500" fill="hold"/>
                                        <p:tgtEl>
                                          <p:spTgt spid="112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609600" y="1600200"/>
            <a:ext cx="8153400" cy="461665"/>
          </a:xfrm>
          <a:prstGeom prst="rect">
            <a:avLst/>
          </a:prstGeom>
        </p:spPr>
        <p:txBody>
          <a:bodyPr wrap="square">
            <a:spAutoFit/>
          </a:bodyPr>
          <a:lstStyle/>
          <a:p>
            <a:r>
              <a:rPr lang="fa-IR" dirty="0"/>
              <a:t>اخذ حمایت سیاسی و مالی از طراحی و اجرای برنامه جامع ملی کنترل سرطان</a:t>
            </a:r>
            <a:endParaRPr lang="en-AU" dirty="0"/>
          </a:p>
        </p:txBody>
      </p:sp>
      <p:pic>
        <p:nvPicPr>
          <p:cNvPr id="110596" name="Picture 4"/>
          <p:cNvPicPr>
            <a:picLocks noChangeAspect="1" noChangeArrowheads="1"/>
          </p:cNvPicPr>
          <p:nvPr/>
        </p:nvPicPr>
        <p:blipFill>
          <a:blip r:embed="rId4"/>
          <a:srcRect/>
          <a:stretch>
            <a:fillRect/>
          </a:stretch>
        </p:blipFill>
        <p:spPr bwMode="auto">
          <a:xfrm>
            <a:off x="1441451" y="2116010"/>
            <a:ext cx="6330949" cy="4589590"/>
          </a:xfrm>
          <a:prstGeom prst="rect">
            <a:avLst/>
          </a:prstGeom>
          <a:noFill/>
          <a:ln w="9525">
            <a:noFill/>
            <a:miter lim="800000"/>
            <a:headEnd/>
            <a:tailEnd/>
          </a:ln>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additive="base">
                                        <p:cTn id="7" dur="500" fill="hold"/>
                                        <p:tgtEl>
                                          <p:spTgt spid="110596"/>
                                        </p:tgtEl>
                                        <p:attrNameLst>
                                          <p:attrName>ppt_x</p:attrName>
                                        </p:attrNameLst>
                                      </p:cBhvr>
                                      <p:tavLst>
                                        <p:tav tm="0">
                                          <p:val>
                                            <p:strVal val="#ppt_x"/>
                                          </p:val>
                                        </p:tav>
                                        <p:tav tm="100000">
                                          <p:val>
                                            <p:strVal val="#ppt_x"/>
                                          </p:val>
                                        </p:tav>
                                      </p:tavLst>
                                    </p:anim>
                                    <p:anim calcmode="lin" valueType="num">
                                      <p:cBhvr additive="base">
                                        <p:cTn id="8"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1447800" y="1519535"/>
            <a:ext cx="6172200" cy="461665"/>
          </a:xfrm>
          <a:prstGeom prst="rect">
            <a:avLst/>
          </a:prstGeom>
        </p:spPr>
        <p:txBody>
          <a:bodyPr wrap="square">
            <a:spAutoFit/>
          </a:bodyPr>
          <a:lstStyle/>
          <a:p>
            <a:pPr algn="r"/>
            <a:r>
              <a:rPr lang="fa-IR" dirty="0"/>
              <a:t>استفاده از داده ها و تحقیقات انجام شده در زمینه سرطان</a:t>
            </a:r>
          </a:p>
        </p:txBody>
      </p:sp>
      <p:pic>
        <p:nvPicPr>
          <p:cNvPr id="128005" name="Picture 5"/>
          <p:cNvPicPr>
            <a:picLocks noChangeAspect="1" noChangeArrowheads="1"/>
          </p:cNvPicPr>
          <p:nvPr/>
        </p:nvPicPr>
        <p:blipFill>
          <a:blip r:embed="rId4"/>
          <a:srcRect/>
          <a:stretch>
            <a:fillRect/>
          </a:stretch>
        </p:blipFill>
        <p:spPr bwMode="auto">
          <a:xfrm>
            <a:off x="914400" y="2133600"/>
            <a:ext cx="7389813" cy="4508500"/>
          </a:xfrm>
          <a:prstGeom prst="rect">
            <a:avLst/>
          </a:prstGeom>
          <a:noFill/>
          <a:ln w="9525">
            <a:noFill/>
            <a:miter lim="800000"/>
            <a:headEnd/>
            <a:tailEnd/>
          </a:ln>
          <a:effectLst/>
        </p:spPr>
      </p:pic>
    </p:spTree>
  </p:cSld>
  <p:clrMapOvr>
    <a:masterClrMapping/>
  </p:clrMapOvr>
  <p:transition>
    <p:whee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228600" y="1447800"/>
            <a:ext cx="8686800" cy="830997"/>
          </a:xfrm>
          <a:prstGeom prst="rect">
            <a:avLst/>
          </a:prstGeom>
        </p:spPr>
        <p:txBody>
          <a:bodyPr wrap="square">
            <a:spAutoFit/>
          </a:bodyPr>
          <a:lstStyle/>
          <a:p>
            <a:pPr algn="r"/>
            <a:r>
              <a:rPr lang="fa-IR" dirty="0"/>
              <a:t>ایجاد همکاری مشترک با ادارات دفاتر و سایر مراکز وزارت بهداشت بهمراه سازمانها وزارتخانه ها و نهادهای مردم در طراحی و اجرای برنامه جامع ملی کنترل سرطان</a:t>
            </a:r>
          </a:p>
        </p:txBody>
      </p:sp>
      <p:pic>
        <p:nvPicPr>
          <p:cNvPr id="129029" name="Picture 5"/>
          <p:cNvPicPr>
            <a:picLocks noChangeAspect="1" noChangeArrowheads="1"/>
          </p:cNvPicPr>
          <p:nvPr/>
        </p:nvPicPr>
        <p:blipFill>
          <a:blip r:embed="rId4"/>
          <a:srcRect/>
          <a:stretch>
            <a:fillRect/>
          </a:stretch>
        </p:blipFill>
        <p:spPr bwMode="auto">
          <a:xfrm>
            <a:off x="1600200" y="2362200"/>
            <a:ext cx="5715000" cy="4279900"/>
          </a:xfrm>
          <a:prstGeom prst="rect">
            <a:avLst/>
          </a:prstGeom>
          <a:noFill/>
          <a:ln w="9525">
            <a:noFill/>
            <a:miter lim="800000"/>
            <a:headEnd/>
            <a:tailEnd/>
          </a:ln>
          <a:effectLst/>
        </p:spPr>
      </p:pic>
    </p:spTree>
  </p:cSld>
  <p:clrMapOvr>
    <a:masterClrMapping/>
  </p:clrMapOvr>
  <p:transition>
    <p:whee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 name="Rectangle 4"/>
          <p:cNvSpPr/>
          <p:nvPr/>
        </p:nvSpPr>
        <p:spPr>
          <a:xfrm>
            <a:off x="2474311" y="1447800"/>
            <a:ext cx="4195379" cy="461665"/>
          </a:xfrm>
          <a:prstGeom prst="rect">
            <a:avLst/>
          </a:prstGeom>
        </p:spPr>
        <p:txBody>
          <a:bodyPr wrap="none">
            <a:spAutoFit/>
          </a:bodyPr>
          <a:lstStyle/>
          <a:p>
            <a:pPr algn="r"/>
            <a:r>
              <a:rPr lang="fa-IR" dirty="0"/>
              <a:t>اجرای اصول پیشگیری و کنترل سرطان</a:t>
            </a:r>
          </a:p>
        </p:txBody>
      </p:sp>
      <p:pic>
        <p:nvPicPr>
          <p:cNvPr id="130051" name="Picture 3"/>
          <p:cNvPicPr>
            <a:picLocks noChangeAspect="1" noChangeArrowheads="1"/>
          </p:cNvPicPr>
          <p:nvPr/>
        </p:nvPicPr>
        <p:blipFill>
          <a:blip r:embed="rId4"/>
          <a:srcRect/>
          <a:stretch>
            <a:fillRect/>
          </a:stretch>
        </p:blipFill>
        <p:spPr bwMode="auto">
          <a:xfrm>
            <a:off x="1752600" y="1989089"/>
            <a:ext cx="5257800" cy="4778828"/>
          </a:xfrm>
          <a:prstGeom prst="rect">
            <a:avLst/>
          </a:prstGeom>
          <a:noFill/>
          <a:ln w="9525">
            <a:noFill/>
            <a:miter lim="800000"/>
            <a:headEnd/>
            <a:tailEnd/>
          </a:ln>
          <a:effectLst/>
        </p:spPr>
      </p:pic>
    </p:spTree>
  </p:cSld>
  <p:clrMapOvr>
    <a:masterClrMapping/>
  </p:clrMapOvr>
  <p:transition>
    <p:whee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132098" name="Picture 2"/>
          <p:cNvPicPr>
            <a:picLocks noChangeAspect="1" noChangeArrowheads="1"/>
          </p:cNvPicPr>
          <p:nvPr/>
        </p:nvPicPr>
        <p:blipFill>
          <a:blip r:embed="rId4"/>
          <a:srcRect/>
          <a:stretch>
            <a:fillRect/>
          </a:stretch>
        </p:blipFill>
        <p:spPr bwMode="auto">
          <a:xfrm>
            <a:off x="3648074" y="2957513"/>
            <a:ext cx="3313063" cy="1690687"/>
          </a:xfrm>
          <a:prstGeom prst="rect">
            <a:avLst/>
          </a:prstGeom>
          <a:noFill/>
          <a:ln w="9525">
            <a:noFill/>
            <a:miter lim="800000"/>
            <a:headEnd/>
            <a:tailEnd/>
          </a:ln>
          <a:effectLst/>
        </p:spPr>
      </p:pic>
      <p:sp>
        <p:nvSpPr>
          <p:cNvPr id="6" name="Rectangle 5"/>
          <p:cNvSpPr/>
          <p:nvPr/>
        </p:nvSpPr>
        <p:spPr>
          <a:xfrm>
            <a:off x="1447800" y="1600200"/>
            <a:ext cx="6400800" cy="461665"/>
          </a:xfrm>
          <a:prstGeom prst="rect">
            <a:avLst/>
          </a:prstGeom>
        </p:spPr>
        <p:txBody>
          <a:bodyPr wrap="square">
            <a:spAutoFit/>
          </a:bodyPr>
          <a:lstStyle/>
          <a:p>
            <a:pPr algn="r"/>
            <a:r>
              <a:rPr lang="fa-IR" dirty="0"/>
              <a:t>تعیین شاخص ها و ارزشیابی برنامه جامع ملی کنترل سرطان</a:t>
            </a:r>
            <a:endParaRPr lang="en-AU" dirty="0"/>
          </a:p>
        </p:txBody>
      </p:sp>
    </p:spTree>
  </p:cSld>
  <p:clrMapOvr>
    <a:masterClrMapping/>
  </p:clrMapOvr>
  <p:transition>
    <p:whee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1828800"/>
            <a:ext cx="8229600" cy="4262705"/>
          </a:xfrm>
          <a:prstGeom prst="rect">
            <a:avLst/>
          </a:prstGeom>
          <a:noFill/>
          <a:ln w="9525">
            <a:noFill/>
            <a:miter lim="800000"/>
            <a:headEnd/>
            <a:tailEnd/>
          </a:ln>
          <a:effectLst/>
        </p:spPr>
        <p:txBody>
          <a:bodyPr wrap="square">
            <a:spAutoFit/>
          </a:bodyPr>
          <a:lstStyle/>
          <a:p>
            <a:pPr algn="r" rtl="1">
              <a:spcBef>
                <a:spcPts val="600"/>
              </a:spcBef>
              <a:buClr>
                <a:schemeClr val="hlink"/>
              </a:buClr>
              <a:buSzPct val="65000"/>
              <a:buFont typeface="Wingdings" pitchFamily="2" charset="2"/>
              <a:buChar char="q"/>
            </a:pPr>
            <a:r>
              <a:rPr lang="fa-IR" dirty="0">
                <a:solidFill>
                  <a:srgbClr val="0070C0"/>
                </a:solidFill>
              </a:rPr>
              <a:t> </a:t>
            </a:r>
            <a:r>
              <a:rPr lang="ar-SA" dirty="0">
                <a:solidFill>
                  <a:srgbClr val="0070C0"/>
                </a:solidFill>
              </a:rPr>
              <a:t>برنامه كنترل سرطان اردبيل:</a:t>
            </a:r>
            <a:endParaRPr lang="fa-IR" dirty="0">
              <a:solidFill>
                <a:srgbClr val="0070C0"/>
              </a:solidFill>
              <a:cs typeface="Times New Roman" pitchFamily="18" charset="0"/>
            </a:endParaRPr>
          </a:p>
          <a:p>
            <a:pPr algn="r" rtl="1">
              <a:spcBef>
                <a:spcPts val="600"/>
              </a:spcBef>
              <a:buFont typeface="Wingdings" pitchFamily="2" charset="2"/>
              <a:buChar char="v"/>
            </a:pPr>
            <a:r>
              <a:rPr lang="fa-IR" dirty="0">
                <a:solidFill>
                  <a:srgbClr val="0070C0"/>
                </a:solidFill>
              </a:rPr>
              <a:t> </a:t>
            </a:r>
            <a:r>
              <a:rPr lang="ar-SA" b="1" dirty="0">
                <a:solidFill>
                  <a:srgbClr val="0070C0"/>
                </a:solidFill>
              </a:rPr>
              <a:t>چشم انداز: </a:t>
            </a:r>
            <a:r>
              <a:rPr lang="ar-SA" sz="2000" dirty="0"/>
              <a:t>جامعه‌اي سالمتر با کاهش اثرات  سرطان</a:t>
            </a:r>
            <a:endParaRPr lang="fa-IR" sz="2000" dirty="0">
              <a:cs typeface="Times New Roman" pitchFamily="18" charset="0"/>
            </a:endParaRPr>
          </a:p>
          <a:p>
            <a:pPr algn="r" rtl="1">
              <a:spcBef>
                <a:spcPts val="600"/>
              </a:spcBef>
              <a:buFont typeface="Wingdings" pitchFamily="2" charset="2"/>
              <a:buChar char="v"/>
            </a:pPr>
            <a:r>
              <a:rPr lang="fa-IR" dirty="0">
                <a:solidFill>
                  <a:srgbClr val="0070C0"/>
                </a:solidFill>
              </a:rPr>
              <a:t> </a:t>
            </a:r>
            <a:r>
              <a:rPr lang="ar-SA" b="1" dirty="0">
                <a:solidFill>
                  <a:srgbClr val="0070C0"/>
                </a:solidFill>
              </a:rPr>
              <a:t>رسالت: </a:t>
            </a:r>
            <a:endParaRPr lang="en-US" b="1" dirty="0">
              <a:solidFill>
                <a:srgbClr val="0070C0"/>
              </a:solidFill>
            </a:endParaRPr>
          </a:p>
          <a:p>
            <a:pPr algn="r">
              <a:spcBef>
                <a:spcPts val="600"/>
              </a:spcBef>
            </a:pPr>
            <a:r>
              <a:rPr lang="ar-SA" sz="2000" dirty="0">
                <a:latin typeface="+mn-lt"/>
              </a:rPr>
              <a:t>دانشگاه علوم پزشكي اردبيل برخود لازم مي‌داند  تا با بهره‌گيري از تمام ظرفيتهاي موجود و جلب</a:t>
            </a:r>
            <a:r>
              <a:rPr lang="fa-IR" sz="2000" dirty="0">
                <a:latin typeface="+mn-lt"/>
              </a:rPr>
              <a:t>  </a:t>
            </a:r>
            <a:r>
              <a:rPr lang="ar-SA" sz="2000" dirty="0">
                <a:latin typeface="+mn-lt"/>
              </a:rPr>
              <a:t> مشاركت </a:t>
            </a:r>
            <a:r>
              <a:rPr lang="fa-IR" sz="2000" dirty="0">
                <a:latin typeface="+mn-lt"/>
              </a:rPr>
              <a:t> </a:t>
            </a:r>
            <a:r>
              <a:rPr lang="ar-SA" sz="2000" dirty="0"/>
              <a:t>سازمانها ،</a:t>
            </a:r>
            <a:r>
              <a:rPr lang="fa-IR" sz="2000" dirty="0"/>
              <a:t> </a:t>
            </a:r>
            <a:r>
              <a:rPr lang="ar-SA" sz="2000" dirty="0"/>
              <a:t>مردم </a:t>
            </a:r>
            <a:r>
              <a:rPr lang="fa-IR" sz="2000" dirty="0"/>
              <a:t>و سازمانهای مردم نهاد </a:t>
            </a:r>
            <a:r>
              <a:rPr lang="ar-SA" sz="2000" dirty="0">
                <a:latin typeface="+mn-lt"/>
              </a:rPr>
              <a:t>بستر مناسبي را براي رشد و توسعه كمي وكيفي خدمات آموزش و پيشگيري وكنترل سرطان در جامعه بسازد. در تدوين اين برنامه قوانين بين المللي و ملي و برنامه توسعه چهارم بشر</a:t>
            </a:r>
            <a:r>
              <a:rPr lang="fa-IR" sz="2000" dirty="0">
                <a:latin typeface="+mn-lt"/>
              </a:rPr>
              <a:t>ح زیر مدنظر قرار گرفته است.</a:t>
            </a:r>
            <a:r>
              <a:rPr lang="ar-SA" sz="2000" dirty="0">
                <a:latin typeface="+mn-lt"/>
              </a:rPr>
              <a:t> </a:t>
            </a:r>
            <a:endParaRPr lang="fa-IR" sz="2000" dirty="0">
              <a:latin typeface="+mn-lt"/>
            </a:endParaRPr>
          </a:p>
          <a:p>
            <a:pPr algn="r" rtl="1">
              <a:spcBef>
                <a:spcPts val="600"/>
              </a:spcBef>
              <a:buFont typeface="Wingdings" pitchFamily="2" charset="2"/>
              <a:buChar char="v"/>
            </a:pPr>
            <a:r>
              <a:rPr lang="fa-IR" dirty="0">
                <a:solidFill>
                  <a:srgbClr val="0070C0"/>
                </a:solidFill>
              </a:rPr>
              <a:t> </a:t>
            </a:r>
            <a:r>
              <a:rPr lang="ar-SA" b="1" dirty="0">
                <a:solidFill>
                  <a:srgbClr val="0070C0"/>
                </a:solidFill>
              </a:rPr>
              <a:t>اهداف برنامه:</a:t>
            </a:r>
            <a:r>
              <a:rPr lang="fa-IR" b="1" dirty="0">
                <a:solidFill>
                  <a:srgbClr val="0070C0"/>
                </a:solidFill>
              </a:rPr>
              <a:t> </a:t>
            </a:r>
          </a:p>
          <a:p>
            <a:pPr lvl="1" algn="r" rtl="1">
              <a:spcBef>
                <a:spcPts val="600"/>
              </a:spcBef>
            </a:pPr>
            <a:r>
              <a:rPr lang="fa-IR" sz="2000" dirty="0"/>
              <a:t>١- كاهش ميزان بروز سرطان </a:t>
            </a:r>
            <a:endParaRPr lang="en-US" sz="2000" dirty="0"/>
          </a:p>
          <a:p>
            <a:pPr lvl="1" algn="r" rtl="1">
              <a:spcBef>
                <a:spcPts val="600"/>
              </a:spcBef>
            </a:pPr>
            <a:r>
              <a:rPr lang="fa-IR" sz="2000" dirty="0"/>
              <a:t>٢- افزايش ميزان بقاء بيماران</a:t>
            </a:r>
            <a:endParaRPr lang="en-US" sz="2000" dirty="0"/>
          </a:p>
          <a:p>
            <a:pPr lvl="1" algn="r" rtl="1">
              <a:spcBef>
                <a:spcPts val="600"/>
              </a:spcBef>
            </a:pPr>
            <a:r>
              <a:rPr lang="fa-IR" sz="2000" dirty="0"/>
              <a:t>٣- بهبود كيفيت زندگي بيماران مبتلا به سرطان ها</a:t>
            </a:r>
            <a:endParaRPr lang="en-US" sz="2000" dirty="0"/>
          </a:p>
        </p:txBody>
      </p:sp>
      <p:sp>
        <p:nvSpPr>
          <p:cNvPr id="9216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2">
                                            <p:txEl>
                                              <p:pRg st="1" end="1"/>
                                            </p:txEl>
                                          </p:spTgt>
                                        </p:tgtEl>
                                        <p:attrNameLst>
                                          <p:attrName>style.visibility</p:attrName>
                                        </p:attrNameLst>
                                      </p:cBhvr>
                                      <p:to>
                                        <p:strVal val="visible"/>
                                      </p:to>
                                    </p:set>
                                    <p:animEffect transition="in" filter="blinds(horizontal)">
                                      <p:cBhvr>
                                        <p:cTn id="7" dur="500"/>
                                        <p:tgtEl>
                                          <p:spTgt spid="92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62">
                                            <p:txEl>
                                              <p:pRg st="2" end="2"/>
                                            </p:txEl>
                                          </p:spTgt>
                                        </p:tgtEl>
                                        <p:attrNameLst>
                                          <p:attrName>style.visibility</p:attrName>
                                        </p:attrNameLst>
                                      </p:cBhvr>
                                      <p:to>
                                        <p:strVal val="visible"/>
                                      </p:to>
                                    </p:set>
                                    <p:animEffect transition="in" filter="blinds(horizontal)">
                                      <p:cBhvr>
                                        <p:cTn id="12" dur="500"/>
                                        <p:tgtEl>
                                          <p:spTgt spid="9216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2162">
                                            <p:txEl>
                                              <p:pRg st="3" end="3"/>
                                            </p:txEl>
                                          </p:spTgt>
                                        </p:tgtEl>
                                        <p:attrNameLst>
                                          <p:attrName>style.visibility</p:attrName>
                                        </p:attrNameLst>
                                      </p:cBhvr>
                                      <p:to>
                                        <p:strVal val="visible"/>
                                      </p:to>
                                    </p:set>
                                    <p:animEffect transition="in" filter="blinds(horizontal)">
                                      <p:cBhvr>
                                        <p:cTn id="15" dur="500"/>
                                        <p:tgtEl>
                                          <p:spTgt spid="9216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2162">
                                            <p:txEl>
                                              <p:pRg st="4" end="4"/>
                                            </p:txEl>
                                          </p:spTgt>
                                        </p:tgtEl>
                                        <p:attrNameLst>
                                          <p:attrName>style.visibility</p:attrName>
                                        </p:attrNameLst>
                                      </p:cBhvr>
                                      <p:to>
                                        <p:strVal val="visible"/>
                                      </p:to>
                                    </p:set>
                                    <p:animEffect transition="in" filter="blinds(horizontal)">
                                      <p:cBhvr>
                                        <p:cTn id="20" dur="500"/>
                                        <p:tgtEl>
                                          <p:spTgt spid="9216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2162">
                                            <p:txEl>
                                              <p:pRg st="5" end="5"/>
                                            </p:txEl>
                                          </p:spTgt>
                                        </p:tgtEl>
                                        <p:attrNameLst>
                                          <p:attrName>style.visibility</p:attrName>
                                        </p:attrNameLst>
                                      </p:cBhvr>
                                      <p:to>
                                        <p:strVal val="visible"/>
                                      </p:to>
                                    </p:set>
                                    <p:animEffect transition="in" filter="blinds(horizontal)">
                                      <p:cBhvr>
                                        <p:cTn id="25" dur="500"/>
                                        <p:tgtEl>
                                          <p:spTgt spid="9216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2162">
                                            <p:txEl>
                                              <p:pRg st="6" end="6"/>
                                            </p:txEl>
                                          </p:spTgt>
                                        </p:tgtEl>
                                        <p:attrNameLst>
                                          <p:attrName>style.visibility</p:attrName>
                                        </p:attrNameLst>
                                      </p:cBhvr>
                                      <p:to>
                                        <p:strVal val="visible"/>
                                      </p:to>
                                    </p:set>
                                    <p:animEffect transition="in" filter="blinds(horizontal)">
                                      <p:cBhvr>
                                        <p:cTn id="30" dur="500"/>
                                        <p:tgtEl>
                                          <p:spTgt spid="9216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2162">
                                            <p:txEl>
                                              <p:pRg st="7" end="7"/>
                                            </p:txEl>
                                          </p:spTgt>
                                        </p:tgtEl>
                                        <p:attrNameLst>
                                          <p:attrName>style.visibility</p:attrName>
                                        </p:attrNameLst>
                                      </p:cBhvr>
                                      <p:to>
                                        <p:strVal val="visible"/>
                                      </p:to>
                                    </p:set>
                                    <p:animEffect transition="in" filter="blinds(horizontal)">
                                      <p:cBhvr>
                                        <p:cTn id="35" dur="500"/>
                                        <p:tgtEl>
                                          <p:spTgt spid="921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1828800"/>
            <a:ext cx="8229600" cy="4739759"/>
          </a:xfrm>
          <a:prstGeom prst="rect">
            <a:avLst/>
          </a:prstGeom>
          <a:noFill/>
          <a:ln w="9525">
            <a:noFill/>
            <a:miter lim="800000"/>
            <a:headEnd/>
            <a:tailEnd/>
          </a:ln>
          <a:effectLst/>
        </p:spPr>
        <p:txBody>
          <a:bodyPr wrap="square">
            <a:spAutoFit/>
          </a:bodyPr>
          <a:lstStyle/>
          <a:p>
            <a:pPr algn="r" rtl="1">
              <a:buFont typeface="Wingdings" pitchFamily="2" charset="2"/>
              <a:buChar char="q"/>
            </a:pPr>
            <a:r>
              <a:rPr lang="fa-IR" b="1" dirty="0">
                <a:solidFill>
                  <a:srgbClr val="0070C0"/>
                </a:solidFill>
              </a:rPr>
              <a:t> </a:t>
            </a:r>
            <a:r>
              <a:rPr lang="ar-SA" b="1" dirty="0">
                <a:solidFill>
                  <a:srgbClr val="0070C0"/>
                </a:solidFill>
              </a:rPr>
              <a:t>قوانين بين‌المللي:</a:t>
            </a:r>
            <a:endParaRPr lang="en-AU" b="1" dirty="0">
              <a:solidFill>
                <a:srgbClr val="0070C0"/>
              </a:solidFill>
            </a:endParaRPr>
          </a:p>
          <a:p>
            <a:pPr algn="r" rtl="1">
              <a:buFont typeface="Wingdings" pitchFamily="2" charset="2"/>
              <a:buChar char="ü"/>
            </a:pPr>
            <a:r>
              <a:rPr lang="fa-IR" b="1" dirty="0">
                <a:solidFill>
                  <a:srgbClr val="0070C0"/>
                </a:solidFill>
              </a:rPr>
              <a:t> </a:t>
            </a:r>
            <a:r>
              <a:rPr lang="ar-SA" b="1" dirty="0">
                <a:solidFill>
                  <a:srgbClr val="0070C0"/>
                </a:solidFill>
              </a:rPr>
              <a:t>سازمان جهاني بهداشت</a:t>
            </a:r>
            <a:r>
              <a:rPr lang="ar-SA" dirty="0">
                <a:solidFill>
                  <a:srgbClr val="0070C0"/>
                </a:solidFill>
              </a:rPr>
              <a:t> </a:t>
            </a:r>
            <a:r>
              <a:rPr lang="ar-SA" b="1" dirty="0">
                <a:solidFill>
                  <a:srgbClr val="0070C0"/>
                </a:solidFill>
              </a:rPr>
              <a:t>1986</a:t>
            </a:r>
            <a:r>
              <a:rPr lang="ar-SA" sz="2000" dirty="0">
                <a:solidFill>
                  <a:srgbClr val="0070C0"/>
                </a:solidFill>
              </a:rPr>
              <a:t>: </a:t>
            </a:r>
            <a:r>
              <a:rPr lang="ar-SA" sz="1800" dirty="0"/>
              <a:t>ويژگيهاي مرتبط با حركتهاي ارتقاي سلامت شامل توسعه مهارت‌هاي فردي، ايجاد محيط‌هاي حمايتي، تقویت حركت‌هاي نهادهاي اجتماعي مي‌باشد.</a:t>
            </a:r>
            <a:endParaRPr lang="fa-IR" sz="1800" dirty="0"/>
          </a:p>
          <a:p>
            <a:pPr algn="r" rtl="1"/>
            <a:endParaRPr lang="en-AU" sz="2000" dirty="0"/>
          </a:p>
          <a:p>
            <a:pPr algn="r" rtl="1">
              <a:buFont typeface="Wingdings" pitchFamily="2" charset="2"/>
              <a:buChar char="ü"/>
            </a:pPr>
            <a:r>
              <a:rPr lang="fa-IR" b="1" dirty="0">
                <a:solidFill>
                  <a:srgbClr val="0070C0"/>
                </a:solidFill>
              </a:rPr>
              <a:t> </a:t>
            </a:r>
            <a:r>
              <a:rPr lang="ar-SA" b="1" dirty="0">
                <a:solidFill>
                  <a:srgbClr val="0070C0"/>
                </a:solidFill>
              </a:rPr>
              <a:t>بيانيه جاكارتا (1997)</a:t>
            </a:r>
            <a:r>
              <a:rPr lang="ar-SA" dirty="0">
                <a:solidFill>
                  <a:srgbClr val="0070C0"/>
                </a:solidFill>
              </a:rPr>
              <a:t> : </a:t>
            </a:r>
            <a:r>
              <a:rPr lang="ar-SA" sz="1800" dirty="0">
                <a:latin typeface="+mn-lt"/>
              </a:rPr>
              <a:t>در اين بيانيه 5 اولويت براي ارتقاي سلامت در قرن بيست ويكم مطرح شده است. </a:t>
            </a:r>
            <a:endParaRPr lang="en-AU" sz="1800" dirty="0">
              <a:latin typeface="+mn-lt"/>
            </a:endParaRPr>
          </a:p>
          <a:p>
            <a:pPr marL="800100" lvl="1" indent="-342900" algn="r" rtl="1">
              <a:buFont typeface="+mj-lt"/>
              <a:buAutoNum type="arabicPeriod"/>
            </a:pPr>
            <a:r>
              <a:rPr lang="ar-SA" sz="1800" dirty="0">
                <a:latin typeface="+mn-lt"/>
              </a:rPr>
              <a:t>افزايش سرمايه ‌گذاري براي توسعه سلامت</a:t>
            </a:r>
            <a:endParaRPr lang="en-AU" sz="1800" dirty="0">
              <a:latin typeface="+mn-lt"/>
            </a:endParaRPr>
          </a:p>
          <a:p>
            <a:pPr marL="800100" lvl="1" indent="-342900" algn="r" rtl="1">
              <a:buFont typeface="+mj-lt"/>
              <a:buAutoNum type="arabicPeriod"/>
            </a:pPr>
            <a:r>
              <a:rPr lang="ar-SA" sz="1800" dirty="0">
                <a:latin typeface="+mn-lt"/>
              </a:rPr>
              <a:t>ترغيب مسئوليت اجتماعي در ارتباط با سلامت</a:t>
            </a:r>
            <a:endParaRPr lang="en-AU" sz="1800" dirty="0">
              <a:latin typeface="+mn-lt"/>
            </a:endParaRPr>
          </a:p>
          <a:p>
            <a:pPr marL="800100" lvl="1" indent="-342900" algn="r" rtl="1">
              <a:buFont typeface="+mj-lt"/>
              <a:buAutoNum type="arabicPeriod"/>
            </a:pPr>
            <a:r>
              <a:rPr lang="ar-SA" sz="1800" dirty="0">
                <a:latin typeface="+mn-lt"/>
              </a:rPr>
              <a:t>مستحكم كردن و توسعه همكاري براي ارتقاي سلامت</a:t>
            </a:r>
            <a:endParaRPr lang="en-AU" sz="1800" dirty="0">
              <a:latin typeface="+mn-lt"/>
            </a:endParaRPr>
          </a:p>
          <a:p>
            <a:pPr marL="800100" lvl="1" indent="-342900" algn="r" rtl="1">
              <a:buFont typeface="+mj-lt"/>
              <a:buAutoNum type="arabicPeriod"/>
            </a:pPr>
            <a:r>
              <a:rPr lang="ar-SA" sz="1800" dirty="0">
                <a:latin typeface="+mn-lt"/>
              </a:rPr>
              <a:t>توسعه ظرفيت اجتماعي و توانمند سازي افراد جامعه</a:t>
            </a:r>
            <a:endParaRPr lang="en-AU" sz="1800" dirty="0">
              <a:latin typeface="+mn-lt"/>
            </a:endParaRPr>
          </a:p>
          <a:p>
            <a:pPr marL="800100" lvl="1" indent="-342900" algn="r" rtl="1">
              <a:buFont typeface="+mj-lt"/>
              <a:buAutoNum type="arabicPeriod"/>
            </a:pPr>
            <a:r>
              <a:rPr lang="ar-SA" sz="1800" dirty="0">
                <a:latin typeface="+mn-lt"/>
              </a:rPr>
              <a:t>توسعه و نگهداري زير ساخت‌هاي ارتقاي سلامت</a:t>
            </a:r>
            <a:endParaRPr lang="fa-IR" sz="1800" dirty="0">
              <a:latin typeface="+mn-lt"/>
            </a:endParaRPr>
          </a:p>
          <a:p>
            <a:pPr lvl="0" algn="r" rtl="1"/>
            <a:endParaRPr lang="en-AU" sz="2000" dirty="0">
              <a:latin typeface="+mn-lt"/>
            </a:endParaRPr>
          </a:p>
          <a:p>
            <a:pPr algn="r" rtl="1">
              <a:buFont typeface="Wingdings" pitchFamily="2" charset="2"/>
              <a:buChar char="ü"/>
            </a:pPr>
            <a:r>
              <a:rPr lang="fa-IR" b="1" dirty="0">
                <a:solidFill>
                  <a:srgbClr val="0070C0"/>
                </a:solidFill>
              </a:rPr>
              <a:t> </a:t>
            </a:r>
            <a:r>
              <a:rPr lang="ar-SA" b="1" dirty="0">
                <a:solidFill>
                  <a:srgbClr val="0070C0"/>
                </a:solidFill>
              </a:rPr>
              <a:t>جهت‌گيري استراتژيك </a:t>
            </a:r>
            <a:r>
              <a:rPr lang="en-US" b="1" dirty="0">
                <a:solidFill>
                  <a:srgbClr val="0070C0"/>
                </a:solidFill>
              </a:rPr>
              <a:t>WHO</a:t>
            </a:r>
            <a:r>
              <a:rPr lang="ar-SA" dirty="0">
                <a:solidFill>
                  <a:srgbClr val="0070C0"/>
                </a:solidFill>
              </a:rPr>
              <a:t>: </a:t>
            </a:r>
            <a:r>
              <a:rPr lang="ar-SA" sz="1800" dirty="0"/>
              <a:t>يكي از جهت گيريهاي استراتژيك </a:t>
            </a:r>
            <a:r>
              <a:rPr lang="en-US" sz="1800" dirty="0"/>
              <a:t>WHO</a:t>
            </a:r>
            <a:r>
              <a:rPr lang="ar-SA" sz="1800" dirty="0"/>
              <a:t> ارتقاي سلامت در جهت بهبود شيوه زندگي و كاهش عوامل ژنتيك تاثيرگذار بر سلامت كه از عوامل محيطي، اقتصادي، اجتماعي و رفتاري نشات مي‌گيرند.</a:t>
            </a:r>
            <a:endParaRPr lang="en-AU" sz="2000" dirty="0"/>
          </a:p>
        </p:txBody>
      </p:sp>
      <p:sp>
        <p:nvSpPr>
          <p:cNvPr id="9216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2">
                                            <p:txEl>
                                              <p:pRg st="1" end="1"/>
                                            </p:txEl>
                                          </p:spTgt>
                                        </p:tgtEl>
                                        <p:attrNameLst>
                                          <p:attrName>style.visibility</p:attrName>
                                        </p:attrNameLst>
                                      </p:cBhvr>
                                      <p:to>
                                        <p:strVal val="visible"/>
                                      </p:to>
                                    </p:set>
                                    <p:animEffect transition="in" filter="blinds(horizontal)">
                                      <p:cBhvr>
                                        <p:cTn id="7" dur="500"/>
                                        <p:tgtEl>
                                          <p:spTgt spid="92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62">
                                            <p:txEl>
                                              <p:pRg st="3" end="3"/>
                                            </p:txEl>
                                          </p:spTgt>
                                        </p:tgtEl>
                                        <p:attrNameLst>
                                          <p:attrName>style.visibility</p:attrName>
                                        </p:attrNameLst>
                                      </p:cBhvr>
                                      <p:to>
                                        <p:strVal val="visible"/>
                                      </p:to>
                                    </p:set>
                                    <p:animEffect transition="in" filter="blinds(horizontal)">
                                      <p:cBhvr>
                                        <p:cTn id="12" dur="500"/>
                                        <p:tgtEl>
                                          <p:spTgt spid="9216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2162">
                                            <p:txEl>
                                              <p:pRg st="4" end="4"/>
                                            </p:txEl>
                                          </p:spTgt>
                                        </p:tgtEl>
                                        <p:attrNameLst>
                                          <p:attrName>style.visibility</p:attrName>
                                        </p:attrNameLst>
                                      </p:cBhvr>
                                      <p:to>
                                        <p:strVal val="visible"/>
                                      </p:to>
                                    </p:set>
                                    <p:animEffect transition="in" filter="blinds(horizontal)">
                                      <p:cBhvr>
                                        <p:cTn id="15" dur="500"/>
                                        <p:tgtEl>
                                          <p:spTgt spid="9216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2162">
                                            <p:txEl>
                                              <p:pRg st="5" end="5"/>
                                            </p:txEl>
                                          </p:spTgt>
                                        </p:tgtEl>
                                        <p:attrNameLst>
                                          <p:attrName>style.visibility</p:attrName>
                                        </p:attrNameLst>
                                      </p:cBhvr>
                                      <p:to>
                                        <p:strVal val="visible"/>
                                      </p:to>
                                    </p:set>
                                    <p:animEffect transition="in" filter="blinds(horizontal)">
                                      <p:cBhvr>
                                        <p:cTn id="18" dur="500"/>
                                        <p:tgtEl>
                                          <p:spTgt spid="9216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2162">
                                            <p:txEl>
                                              <p:pRg st="6" end="6"/>
                                            </p:txEl>
                                          </p:spTgt>
                                        </p:tgtEl>
                                        <p:attrNameLst>
                                          <p:attrName>style.visibility</p:attrName>
                                        </p:attrNameLst>
                                      </p:cBhvr>
                                      <p:to>
                                        <p:strVal val="visible"/>
                                      </p:to>
                                    </p:set>
                                    <p:animEffect transition="in" filter="blinds(horizontal)">
                                      <p:cBhvr>
                                        <p:cTn id="21" dur="500"/>
                                        <p:tgtEl>
                                          <p:spTgt spid="9216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2162">
                                            <p:txEl>
                                              <p:pRg st="7" end="7"/>
                                            </p:txEl>
                                          </p:spTgt>
                                        </p:tgtEl>
                                        <p:attrNameLst>
                                          <p:attrName>style.visibility</p:attrName>
                                        </p:attrNameLst>
                                      </p:cBhvr>
                                      <p:to>
                                        <p:strVal val="visible"/>
                                      </p:to>
                                    </p:set>
                                    <p:animEffect transition="in" filter="blinds(horizontal)">
                                      <p:cBhvr>
                                        <p:cTn id="24" dur="500"/>
                                        <p:tgtEl>
                                          <p:spTgt spid="9216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2162">
                                            <p:txEl>
                                              <p:pRg st="8" end="8"/>
                                            </p:txEl>
                                          </p:spTgt>
                                        </p:tgtEl>
                                        <p:attrNameLst>
                                          <p:attrName>style.visibility</p:attrName>
                                        </p:attrNameLst>
                                      </p:cBhvr>
                                      <p:to>
                                        <p:strVal val="visible"/>
                                      </p:to>
                                    </p:set>
                                    <p:animEffect transition="in" filter="blinds(horizontal)">
                                      <p:cBhvr>
                                        <p:cTn id="27" dur="500"/>
                                        <p:tgtEl>
                                          <p:spTgt spid="9216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162">
                                            <p:txEl>
                                              <p:pRg st="10" end="10"/>
                                            </p:txEl>
                                          </p:spTgt>
                                        </p:tgtEl>
                                        <p:attrNameLst>
                                          <p:attrName>style.visibility</p:attrName>
                                        </p:attrNameLst>
                                      </p:cBhvr>
                                      <p:to>
                                        <p:strVal val="visible"/>
                                      </p:to>
                                    </p:set>
                                    <p:animEffect transition="in" filter="blinds(horizontal)">
                                      <p:cBhvr>
                                        <p:cTn id="32" dur="500"/>
                                        <p:tgtEl>
                                          <p:spTgt spid="921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28600" y="1600200"/>
            <a:ext cx="8686800" cy="5262979"/>
          </a:xfrm>
          <a:prstGeom prst="rect">
            <a:avLst/>
          </a:prstGeom>
          <a:noFill/>
          <a:ln w="9525">
            <a:noFill/>
            <a:miter lim="800000"/>
            <a:headEnd/>
            <a:tailEnd/>
          </a:ln>
          <a:effectLst/>
        </p:spPr>
        <p:txBody>
          <a:bodyPr wrap="square">
            <a:spAutoFit/>
          </a:bodyPr>
          <a:lstStyle/>
          <a:p>
            <a:pPr algn="r" rtl="1">
              <a:buFont typeface="Wingdings" pitchFamily="2" charset="2"/>
              <a:buChar char="q"/>
            </a:pPr>
            <a:r>
              <a:rPr lang="ar-SA" b="1" dirty="0">
                <a:solidFill>
                  <a:srgbClr val="0070C0"/>
                </a:solidFill>
              </a:rPr>
              <a:t>قوانين ملي:</a:t>
            </a:r>
            <a:endParaRPr lang="en-AU" b="1" dirty="0">
              <a:solidFill>
                <a:srgbClr val="0070C0"/>
              </a:solidFill>
            </a:endParaRPr>
          </a:p>
          <a:p>
            <a:pPr algn="r" rtl="1">
              <a:buFont typeface="Wingdings" pitchFamily="2" charset="2"/>
              <a:buChar char="ü"/>
            </a:pPr>
            <a:r>
              <a:rPr lang="fa-IR" sz="2000" b="1" dirty="0">
                <a:solidFill>
                  <a:srgbClr val="0070C0"/>
                </a:solidFill>
              </a:rPr>
              <a:t> </a:t>
            </a:r>
            <a:r>
              <a:rPr lang="ar-SA" sz="2000" b="1" dirty="0">
                <a:solidFill>
                  <a:srgbClr val="0070C0"/>
                </a:solidFill>
              </a:rPr>
              <a:t>ماده 141 بند ب،</a:t>
            </a:r>
            <a:r>
              <a:rPr lang="en-US" sz="2000" b="1" dirty="0">
                <a:solidFill>
                  <a:srgbClr val="0070C0"/>
                </a:solidFill>
              </a:rPr>
              <a:t> </a:t>
            </a:r>
            <a:r>
              <a:rPr lang="ar-SA" sz="1600" dirty="0"/>
              <a:t>تهيه برنامه‌هاي آموزشي لازم بمنظور ارتقاي فرهنگ و سواد تغذيه‌اي براي جامعه</a:t>
            </a:r>
            <a:endParaRPr lang="en-AU" sz="1800" dirty="0"/>
          </a:p>
          <a:p>
            <a:pPr algn="r" rtl="1">
              <a:buFont typeface="Wingdings" pitchFamily="2" charset="2"/>
              <a:buChar char="ü"/>
            </a:pPr>
            <a:r>
              <a:rPr lang="fa-IR" sz="2000" b="1" dirty="0">
                <a:solidFill>
                  <a:srgbClr val="0070C0"/>
                </a:solidFill>
              </a:rPr>
              <a:t> </a:t>
            </a:r>
            <a:r>
              <a:rPr lang="ar-SA" sz="2000" b="1" dirty="0">
                <a:solidFill>
                  <a:srgbClr val="0070C0"/>
                </a:solidFill>
              </a:rPr>
              <a:t>ماده 142 در مورد حفظ و ارتقاي سلامت و كاهش مخاطرات : </a:t>
            </a:r>
            <a:r>
              <a:rPr lang="ar-SA" sz="1600" dirty="0"/>
              <a:t>كاهش مخاطرات تهديد كننده سلامت در محيط كار، آلاينده‌هاي هوا، آب، خاك، محصولات كشاورزي و دامي</a:t>
            </a:r>
            <a:endParaRPr lang="en-AU" sz="1800" dirty="0"/>
          </a:p>
          <a:p>
            <a:pPr algn="r" rtl="1">
              <a:buFont typeface="Wingdings" pitchFamily="2" charset="2"/>
              <a:buChar char="ü"/>
            </a:pPr>
            <a:r>
              <a:rPr lang="fa-IR" sz="2000" b="1" dirty="0">
                <a:solidFill>
                  <a:srgbClr val="0070C0"/>
                </a:solidFill>
              </a:rPr>
              <a:t> </a:t>
            </a:r>
            <a:r>
              <a:rPr lang="ar-SA" sz="2000" b="1" dirty="0">
                <a:solidFill>
                  <a:srgbClr val="0070C0"/>
                </a:solidFill>
              </a:rPr>
              <a:t>برخي ازموارد راهبرد تامين و حفظ و ارتقاي سلامت افراد و جامعه در برنامه توسعه چهارم:</a:t>
            </a:r>
            <a:endParaRPr lang="en-AU" sz="2000" b="1" dirty="0">
              <a:solidFill>
                <a:srgbClr val="0070C0"/>
              </a:solidFill>
            </a:endParaRPr>
          </a:p>
          <a:p>
            <a:pPr marL="800100" lvl="1" indent="-342900" algn="r" rtl="1">
              <a:buFont typeface="+mj-lt"/>
              <a:buAutoNum type="arabicPeriod"/>
            </a:pPr>
            <a:r>
              <a:rPr lang="ar-SA" sz="1600" dirty="0"/>
              <a:t>اقدامات لازم براي بهبود شيوه زندگي مردم با هدف پيشگيري از عوامل خطرساز سلامت </a:t>
            </a:r>
            <a:endParaRPr lang="en-AU" sz="1600" dirty="0"/>
          </a:p>
          <a:p>
            <a:pPr marL="800100" lvl="1" indent="-342900" algn="r" rtl="1">
              <a:buFont typeface="+mj-lt"/>
              <a:buAutoNum type="arabicPeriod"/>
            </a:pPr>
            <a:r>
              <a:rPr lang="ar-SA" sz="1600" dirty="0"/>
              <a:t>توسعه آموزش همگاني سلامت</a:t>
            </a:r>
            <a:endParaRPr lang="en-AU" sz="1600" dirty="0"/>
          </a:p>
          <a:p>
            <a:pPr marL="800100" lvl="1" indent="-342900" algn="r" rtl="1">
              <a:buFont typeface="+mj-lt"/>
              <a:buAutoNum type="arabicPeriod"/>
            </a:pPr>
            <a:r>
              <a:rPr lang="ar-SA" sz="1600" dirty="0"/>
              <a:t>توانمندسازي مردم به منظور اصلاح فرهنگ سلامت ،بهبود شيوه زندگي و كاهش رفتارهاي پر خطر</a:t>
            </a:r>
            <a:r>
              <a:rPr lang="en-US" sz="1600" dirty="0"/>
              <a:t> </a:t>
            </a:r>
            <a:r>
              <a:rPr lang="ar-SA" sz="1600" dirty="0"/>
              <a:t>بخصوص در كودكان و نوجوانان</a:t>
            </a:r>
            <a:endParaRPr lang="en-AU" sz="1600" dirty="0"/>
          </a:p>
          <a:p>
            <a:pPr marL="800100" lvl="1" indent="-342900" algn="r" rtl="1">
              <a:buFont typeface="+mj-lt"/>
              <a:buAutoNum type="arabicPeriod"/>
            </a:pPr>
            <a:r>
              <a:rPr lang="ar-SA" sz="1600" dirty="0"/>
              <a:t>مداخله نظام‌مند در كليه سطوح پيشگيري از بيماريها و عوامل خطرساز فردي و اجتماعي</a:t>
            </a:r>
            <a:endParaRPr lang="en-AU" sz="1600" dirty="0"/>
          </a:p>
          <a:p>
            <a:pPr algn="r" rtl="1">
              <a:buFont typeface="Wingdings" pitchFamily="2" charset="2"/>
              <a:buChar char="ü"/>
            </a:pPr>
            <a:r>
              <a:rPr lang="fa-IR" sz="2000" b="1" dirty="0">
                <a:solidFill>
                  <a:srgbClr val="0070C0"/>
                </a:solidFill>
              </a:rPr>
              <a:t> </a:t>
            </a:r>
            <a:r>
              <a:rPr lang="ar-SA" sz="2000" b="1" dirty="0">
                <a:solidFill>
                  <a:srgbClr val="0070C0"/>
                </a:solidFill>
              </a:rPr>
              <a:t>برخي ازموارد راهبرد اعتلای كيفي ورزش در برنامه توسعه چهارم</a:t>
            </a:r>
            <a:endParaRPr lang="en-AU" sz="2000" b="1" dirty="0">
              <a:solidFill>
                <a:srgbClr val="0070C0"/>
              </a:solidFill>
            </a:endParaRPr>
          </a:p>
          <a:p>
            <a:pPr marL="800100" lvl="1" indent="-342900" algn="r" rtl="1">
              <a:buFont typeface="+mj-lt"/>
              <a:buAutoNum type="arabicPeriod"/>
            </a:pPr>
            <a:r>
              <a:rPr lang="ar-SA" sz="1600" dirty="0"/>
              <a:t>ترويج فرهنگ ورزش در جامعه با استفاده از امكانات مختلف رسانه‌اي</a:t>
            </a:r>
            <a:endParaRPr lang="en-AU" sz="1600" dirty="0"/>
          </a:p>
          <a:p>
            <a:pPr marL="800100" lvl="1" indent="-342900" algn="r" rtl="1">
              <a:buFont typeface="+mj-lt"/>
              <a:buAutoNum type="arabicPeriod"/>
            </a:pPr>
            <a:r>
              <a:rPr lang="ar-SA" sz="1600" dirty="0"/>
              <a:t>توسعه كمي وكيفي دسترسي به ورزش و تعليم وتربيت ورزش همگاني  </a:t>
            </a:r>
            <a:endParaRPr lang="en-AU" sz="1600" dirty="0"/>
          </a:p>
          <a:p>
            <a:pPr algn="r" rtl="1">
              <a:buFont typeface="Wingdings" pitchFamily="2" charset="2"/>
              <a:buChar char="ü"/>
            </a:pPr>
            <a:r>
              <a:rPr lang="fa-IR" sz="2000" b="1" dirty="0">
                <a:solidFill>
                  <a:srgbClr val="0070C0"/>
                </a:solidFill>
              </a:rPr>
              <a:t> </a:t>
            </a:r>
            <a:r>
              <a:rPr lang="ar-SA" sz="2000" b="1" dirty="0">
                <a:solidFill>
                  <a:srgbClr val="0070C0"/>
                </a:solidFill>
              </a:rPr>
              <a:t>برخي ازموارد راهبرد ارتقاي امنيت غذا و تغذيه در برنامه توسعه چهارم</a:t>
            </a:r>
            <a:endParaRPr lang="en-AU" sz="2000" dirty="0">
              <a:solidFill>
                <a:srgbClr val="0070C0"/>
              </a:solidFill>
            </a:endParaRPr>
          </a:p>
          <a:p>
            <a:pPr marL="800100" lvl="1" indent="-342900" algn="r" rtl="1">
              <a:buFont typeface="+mj-lt"/>
              <a:buAutoNum type="arabicPeriod"/>
            </a:pPr>
            <a:r>
              <a:rPr lang="ar-SA" sz="1600" dirty="0"/>
              <a:t>ارتقاي سلامت و ايمني مواد غذايي در كليه مراحل توليد تا مصرف</a:t>
            </a:r>
            <a:endParaRPr lang="en-AU" sz="1600" dirty="0"/>
          </a:p>
          <a:p>
            <a:pPr marL="800100" lvl="1" indent="-342900" algn="r" rtl="1">
              <a:buFont typeface="+mj-lt"/>
              <a:buAutoNum type="arabicPeriod"/>
            </a:pPr>
            <a:r>
              <a:rPr lang="ar-SA" sz="1600" dirty="0"/>
              <a:t>ارتقاي فرهنگ و دانش غذا و تغذيه </a:t>
            </a:r>
            <a:endParaRPr lang="en-AU" sz="1600" dirty="0"/>
          </a:p>
          <a:p>
            <a:pPr algn="r" rtl="1">
              <a:buFont typeface="Wingdings" pitchFamily="2" charset="2"/>
              <a:buChar char="ü"/>
            </a:pPr>
            <a:r>
              <a:rPr lang="fa-IR" sz="2000" b="1" dirty="0">
                <a:solidFill>
                  <a:srgbClr val="0070C0"/>
                </a:solidFill>
              </a:rPr>
              <a:t> </a:t>
            </a:r>
            <a:r>
              <a:rPr lang="ar-SA" sz="2000" b="1" dirty="0">
                <a:solidFill>
                  <a:srgbClr val="0070C0"/>
                </a:solidFill>
              </a:rPr>
              <a:t>برخي ازموارد راهبردمحيط زيست وتوسعه پايدار</a:t>
            </a:r>
            <a:endParaRPr lang="en-AU" sz="2000" dirty="0">
              <a:solidFill>
                <a:srgbClr val="0070C0"/>
              </a:solidFill>
            </a:endParaRPr>
          </a:p>
          <a:p>
            <a:pPr marL="800100" lvl="1" indent="-342900" algn="r" rtl="1">
              <a:buFont typeface="+mj-lt"/>
              <a:buAutoNum type="arabicPeriod"/>
            </a:pPr>
            <a:r>
              <a:rPr lang="ar-SA" sz="1600" dirty="0"/>
              <a:t>بهبود شاخص‌هاي زيست محيطي در بخش‌هاي مختلف</a:t>
            </a:r>
            <a:endParaRPr lang="en-AU" sz="1600" dirty="0"/>
          </a:p>
          <a:p>
            <a:pPr marL="800100" lvl="1" indent="-342900" algn="r" rtl="1">
              <a:buFont typeface="+mj-lt"/>
              <a:buAutoNum type="arabicPeriod"/>
            </a:pPr>
            <a:r>
              <a:rPr lang="ar-SA" sz="1600" dirty="0"/>
              <a:t>ارتقاي آگاهي‌هاي زيست‌محيطي و اصلاح نگرش و شيوه زندگي جامعه برمبناي اصول توسعه پايدار</a:t>
            </a:r>
            <a:endParaRPr lang="en-AU" sz="1600" dirty="0"/>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8"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9"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pic>
        <p:nvPicPr>
          <p:cNvPr id="2049" name="Picture 1"/>
          <p:cNvPicPr>
            <a:picLocks noChangeAspect="1" noChangeArrowheads="1"/>
          </p:cNvPicPr>
          <p:nvPr/>
        </p:nvPicPr>
        <p:blipFill>
          <a:blip r:embed="rId4"/>
          <a:srcRect/>
          <a:stretch>
            <a:fillRect/>
          </a:stretch>
        </p:blipFill>
        <p:spPr bwMode="auto">
          <a:xfrm>
            <a:off x="1367843" y="1828800"/>
            <a:ext cx="6992263" cy="4343400"/>
          </a:xfrm>
          <a:prstGeom prst="rect">
            <a:avLst/>
          </a:prstGeom>
          <a:noFill/>
          <a:ln w="9525">
            <a:noFill/>
            <a:miter lim="800000"/>
            <a:headEnd/>
            <a:tailEnd/>
          </a:ln>
        </p:spPr>
      </p:pic>
    </p:spTree>
  </p:cSld>
  <p:clrMapOvr>
    <a:masterClrMapping/>
  </p:clrMapOvr>
  <p:transition>
    <p:whee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1524000"/>
            <a:ext cx="8229600" cy="5462290"/>
          </a:xfrm>
          <a:prstGeom prst="rect">
            <a:avLst/>
          </a:prstGeom>
          <a:noFill/>
          <a:ln w="9525">
            <a:noFill/>
            <a:miter lim="800000"/>
            <a:headEnd/>
            <a:tailEnd/>
          </a:ln>
          <a:effectLst/>
        </p:spPr>
        <p:txBody>
          <a:bodyPr wrap="square">
            <a:spAutoFit/>
          </a:bodyPr>
          <a:lstStyle/>
          <a:p>
            <a:pPr algn="r" rtl="1">
              <a:buFont typeface="Wingdings" pitchFamily="2" charset="2"/>
              <a:buChar char="q"/>
            </a:pPr>
            <a:r>
              <a:rPr lang="fa-IR" sz="2000" dirty="0">
                <a:solidFill>
                  <a:srgbClr val="0070C0"/>
                </a:solidFill>
              </a:rPr>
              <a:t> </a:t>
            </a:r>
            <a:r>
              <a:rPr lang="ar-SA" sz="2000" dirty="0">
                <a:solidFill>
                  <a:srgbClr val="0070C0"/>
                </a:solidFill>
              </a:rPr>
              <a:t>ذينفعان برنامه کنترل سرطان : </a:t>
            </a:r>
            <a:endParaRPr lang="en-US" sz="2000" dirty="0">
              <a:solidFill>
                <a:srgbClr val="0070C0"/>
              </a:solidFill>
            </a:endParaRPr>
          </a:p>
          <a:p>
            <a:pPr lvl="0" algn="r" rtl="1">
              <a:buFont typeface="Wingdings" pitchFamily="2" charset="2"/>
              <a:buChar char="v"/>
            </a:pPr>
            <a:r>
              <a:rPr lang="ar-SA" sz="1800" dirty="0">
                <a:solidFill>
                  <a:srgbClr val="0070C0"/>
                </a:solidFill>
              </a:rPr>
              <a:t>گروه‌هاي جمعيتي: </a:t>
            </a:r>
            <a:endParaRPr lang="en-US" sz="1800" dirty="0">
              <a:solidFill>
                <a:srgbClr val="0070C0"/>
              </a:solidFill>
            </a:endParaRPr>
          </a:p>
          <a:p>
            <a:pPr lvl="1" algn="r" rtl="1">
              <a:buFont typeface="Wingdings" pitchFamily="2" charset="2"/>
              <a:buChar char="ü"/>
            </a:pPr>
            <a:r>
              <a:rPr lang="ar-SA" sz="1200" dirty="0"/>
              <a:t>كودكان و نوجوانان و جوانان</a:t>
            </a:r>
            <a:endParaRPr lang="en-US" sz="1200" dirty="0"/>
          </a:p>
          <a:p>
            <a:pPr lvl="1" algn="r" rtl="1">
              <a:buFont typeface="Wingdings" pitchFamily="2" charset="2"/>
              <a:buChar char="ü"/>
            </a:pPr>
            <a:r>
              <a:rPr lang="ar-SA" sz="1200" dirty="0"/>
              <a:t>سالمندان</a:t>
            </a:r>
            <a:endParaRPr lang="en-US" sz="1200" dirty="0"/>
          </a:p>
          <a:p>
            <a:pPr lvl="1" algn="r" rtl="1">
              <a:buFont typeface="Wingdings" pitchFamily="2" charset="2"/>
              <a:buChar char="ü"/>
            </a:pPr>
            <a:r>
              <a:rPr lang="ar-SA" sz="1200" dirty="0"/>
              <a:t>دانش آموزان</a:t>
            </a:r>
            <a:endParaRPr lang="en-US" sz="1200" dirty="0"/>
          </a:p>
          <a:p>
            <a:pPr lvl="1" algn="r" rtl="1">
              <a:buFont typeface="Wingdings" pitchFamily="2" charset="2"/>
              <a:buChar char="ü"/>
            </a:pPr>
            <a:r>
              <a:rPr lang="ar-SA" sz="1200" dirty="0"/>
              <a:t>پرسنل بهداشتي</a:t>
            </a:r>
            <a:endParaRPr lang="en-US" sz="1200" dirty="0"/>
          </a:p>
          <a:p>
            <a:pPr lvl="1" algn="r" rtl="1">
              <a:buFont typeface="Wingdings" pitchFamily="2" charset="2"/>
              <a:buChar char="ü"/>
            </a:pPr>
            <a:r>
              <a:rPr lang="ar-SA" sz="1200" dirty="0"/>
              <a:t>پرسنل آموزش سلامت</a:t>
            </a:r>
            <a:endParaRPr lang="en-US" sz="1200" dirty="0"/>
          </a:p>
          <a:p>
            <a:pPr lvl="1" algn="r" rtl="1">
              <a:buFont typeface="Wingdings" pitchFamily="2" charset="2"/>
              <a:buChar char="ü"/>
            </a:pPr>
            <a:r>
              <a:rPr lang="ar-SA" sz="1200" dirty="0"/>
              <a:t>مديران دولتي و غيردولتي</a:t>
            </a:r>
            <a:endParaRPr lang="en-US" sz="1200" dirty="0"/>
          </a:p>
          <a:p>
            <a:pPr lvl="1" algn="r" rtl="1">
              <a:buFont typeface="Wingdings" pitchFamily="2" charset="2"/>
              <a:buChar char="ü"/>
            </a:pPr>
            <a:r>
              <a:rPr lang="ar-SA" sz="1200" dirty="0"/>
              <a:t>علما و روحانيون</a:t>
            </a:r>
            <a:endParaRPr lang="en-US" sz="1200" dirty="0"/>
          </a:p>
          <a:p>
            <a:pPr lvl="1" algn="r" rtl="1">
              <a:buFont typeface="Wingdings" pitchFamily="2" charset="2"/>
              <a:buChar char="ü"/>
            </a:pPr>
            <a:r>
              <a:rPr lang="ar-SA" sz="1200" dirty="0"/>
              <a:t>احزاب و اصناف و نهادهاي مدني و مردمي</a:t>
            </a:r>
            <a:endParaRPr lang="en-US" sz="1200" dirty="0"/>
          </a:p>
          <a:p>
            <a:pPr lvl="1" algn="r" rtl="1">
              <a:buFont typeface="Wingdings" pitchFamily="2" charset="2"/>
              <a:buChar char="ü"/>
            </a:pPr>
            <a:r>
              <a:rPr lang="ar-SA" sz="1200" dirty="0"/>
              <a:t>افراد خير و نيكوكار</a:t>
            </a:r>
            <a:endParaRPr lang="en-US" sz="1200" dirty="0"/>
          </a:p>
          <a:p>
            <a:pPr lvl="0" algn="r" rtl="1">
              <a:buFont typeface="Wingdings" pitchFamily="2" charset="2"/>
              <a:buChar char="v"/>
            </a:pPr>
            <a:r>
              <a:rPr lang="ar-SA" sz="1800" dirty="0">
                <a:solidFill>
                  <a:srgbClr val="0070C0"/>
                </a:solidFill>
              </a:rPr>
              <a:t>سازمان‌ها: </a:t>
            </a:r>
            <a:endParaRPr lang="en-US" sz="1800" dirty="0">
              <a:solidFill>
                <a:srgbClr val="0070C0"/>
              </a:solidFill>
            </a:endParaRPr>
          </a:p>
          <a:p>
            <a:pPr lvl="1" algn="r" rtl="1">
              <a:buFont typeface="Wingdings" pitchFamily="2" charset="2"/>
              <a:buChar char="ü"/>
            </a:pPr>
            <a:r>
              <a:rPr lang="ar-SA" sz="1200" dirty="0"/>
              <a:t>دانشگاه علوم پزشكي </a:t>
            </a:r>
            <a:endParaRPr lang="en-US" sz="1200" dirty="0"/>
          </a:p>
          <a:p>
            <a:pPr lvl="1" algn="r" rtl="1">
              <a:buFont typeface="Wingdings" pitchFamily="2" charset="2"/>
              <a:buChar char="ü"/>
            </a:pPr>
            <a:r>
              <a:rPr lang="ar-SA" sz="1200" dirty="0"/>
              <a:t>سازمان آموزش و پرورش</a:t>
            </a:r>
            <a:endParaRPr lang="en-US" sz="1200" dirty="0"/>
          </a:p>
          <a:p>
            <a:pPr lvl="1" algn="r" rtl="1">
              <a:buFont typeface="Wingdings" pitchFamily="2" charset="2"/>
              <a:buChar char="ü"/>
            </a:pPr>
            <a:r>
              <a:rPr lang="ar-SA" sz="1200" dirty="0"/>
              <a:t>صدا وسيما</a:t>
            </a:r>
            <a:endParaRPr lang="en-US" sz="1200" dirty="0"/>
          </a:p>
          <a:p>
            <a:pPr lvl="1" algn="r" rtl="1">
              <a:buFont typeface="Wingdings" pitchFamily="2" charset="2"/>
              <a:buChar char="ü"/>
            </a:pPr>
            <a:r>
              <a:rPr lang="ar-SA" sz="1200" dirty="0"/>
              <a:t>ارتش وسپاه  و نيروي انتظامي</a:t>
            </a:r>
            <a:r>
              <a:rPr lang="fa-IR" sz="1200" dirty="0"/>
              <a:t> و بسیج</a:t>
            </a:r>
            <a:endParaRPr lang="en-US" sz="1200" dirty="0"/>
          </a:p>
          <a:p>
            <a:pPr lvl="1" algn="r" rtl="1">
              <a:buFont typeface="Wingdings" pitchFamily="2" charset="2"/>
              <a:buChar char="ü"/>
            </a:pPr>
            <a:r>
              <a:rPr lang="ar-SA" sz="1200" dirty="0"/>
              <a:t>سازمان بهزيستي</a:t>
            </a:r>
            <a:r>
              <a:rPr lang="fa-IR" sz="1200" dirty="0"/>
              <a:t> و </a:t>
            </a:r>
            <a:r>
              <a:rPr lang="ar-SA" sz="1200" dirty="0"/>
              <a:t>كميته امدادامام</a:t>
            </a:r>
            <a:r>
              <a:rPr lang="fa-IR" sz="1200" dirty="0"/>
              <a:t> خمینی (ره)</a:t>
            </a:r>
            <a:endParaRPr lang="en-US" sz="1200" dirty="0"/>
          </a:p>
          <a:p>
            <a:pPr lvl="1" algn="r" rtl="1">
              <a:buFont typeface="Wingdings" pitchFamily="2" charset="2"/>
              <a:buChar char="ü"/>
            </a:pPr>
            <a:r>
              <a:rPr lang="ar-SA" sz="1200" dirty="0"/>
              <a:t>سازمان هلال احمر</a:t>
            </a:r>
            <a:endParaRPr lang="en-US" sz="1200" dirty="0"/>
          </a:p>
          <a:p>
            <a:pPr lvl="1" algn="r" rtl="1">
              <a:buFont typeface="Wingdings" pitchFamily="2" charset="2"/>
              <a:buChar char="ü"/>
            </a:pPr>
            <a:r>
              <a:rPr lang="ar-SA" sz="1200" dirty="0"/>
              <a:t>استاند‌اري، فرمانداريها وشهرداريها</a:t>
            </a:r>
            <a:endParaRPr lang="en-US" sz="1200" dirty="0"/>
          </a:p>
          <a:p>
            <a:pPr lvl="1" algn="r" rtl="1">
              <a:buFont typeface="Wingdings" pitchFamily="2" charset="2"/>
              <a:buChar char="ü"/>
            </a:pPr>
            <a:r>
              <a:rPr lang="ar-SA" sz="1200" dirty="0"/>
              <a:t>دانشگاه‌ها</a:t>
            </a:r>
            <a:endParaRPr lang="en-US" sz="1200" dirty="0"/>
          </a:p>
          <a:p>
            <a:pPr lvl="1" algn="r" rtl="1">
              <a:buFont typeface="Wingdings" pitchFamily="2" charset="2"/>
              <a:buChar char="ü"/>
            </a:pPr>
            <a:r>
              <a:rPr lang="ar-SA" sz="1200" dirty="0"/>
              <a:t>نهضت سوادآموزي</a:t>
            </a:r>
            <a:endParaRPr lang="en-US" sz="1200" dirty="0"/>
          </a:p>
          <a:p>
            <a:pPr lvl="1" algn="r" rtl="1">
              <a:buFont typeface="Wingdings" pitchFamily="2" charset="2"/>
              <a:buChar char="ü"/>
            </a:pPr>
            <a:r>
              <a:rPr lang="ar-SA" sz="1200" dirty="0"/>
              <a:t>كانون مساجد</a:t>
            </a:r>
            <a:endParaRPr lang="en-US" sz="1200" dirty="0"/>
          </a:p>
          <a:p>
            <a:pPr lvl="1" algn="r" rtl="1">
              <a:buFont typeface="Wingdings" pitchFamily="2" charset="2"/>
              <a:buChar char="ü"/>
            </a:pPr>
            <a:r>
              <a:rPr lang="en-US" sz="1200" dirty="0"/>
              <a:t>NGO</a:t>
            </a:r>
          </a:p>
          <a:p>
            <a:pPr lvl="1" algn="r" rtl="1">
              <a:buFont typeface="Wingdings" pitchFamily="2" charset="2"/>
              <a:buChar char="ü"/>
            </a:pPr>
            <a:r>
              <a:rPr lang="ar-SA" sz="1200" dirty="0"/>
              <a:t>شوراهاي اسلامي شهر و روستا</a:t>
            </a:r>
            <a:endParaRPr lang="en-US" sz="1200" dirty="0"/>
          </a:p>
          <a:p>
            <a:pPr lvl="1" algn="r" rtl="1">
              <a:buFont typeface="Wingdings" pitchFamily="2" charset="2"/>
              <a:buChar char="ü"/>
            </a:pPr>
            <a:r>
              <a:rPr lang="ar-SA" sz="1200" dirty="0"/>
              <a:t>اداره‌كل فرهنگ و ارشاد اسلامي</a:t>
            </a:r>
            <a:r>
              <a:rPr lang="en-US" sz="1200" dirty="0"/>
              <a:t> </a:t>
            </a:r>
            <a:r>
              <a:rPr lang="ar-SA" sz="1200" dirty="0"/>
              <a:t>و</a:t>
            </a:r>
            <a:r>
              <a:rPr lang="en-US" sz="1200" dirty="0"/>
              <a:t> </a:t>
            </a:r>
            <a:r>
              <a:rPr lang="ar-SA" sz="1200" dirty="0"/>
              <a:t>مطبوعات</a:t>
            </a:r>
            <a:endParaRPr lang="en-US" sz="1200" dirty="0"/>
          </a:p>
          <a:p>
            <a:pPr lvl="1" algn="r" rtl="1">
              <a:buFont typeface="Wingdings" pitchFamily="2" charset="2"/>
              <a:buChar char="ü"/>
            </a:pPr>
            <a:r>
              <a:rPr lang="ar-SA" sz="1200" dirty="0"/>
              <a:t>سازمان تربيت‌بدني</a:t>
            </a:r>
            <a:r>
              <a:rPr lang="en-US" sz="1200" dirty="0"/>
              <a:t> </a:t>
            </a:r>
            <a:r>
              <a:rPr lang="ar-SA" sz="1200" dirty="0"/>
              <a:t>و</a:t>
            </a:r>
            <a:r>
              <a:rPr lang="en-US" sz="1200" dirty="0"/>
              <a:t> </a:t>
            </a:r>
            <a:r>
              <a:rPr lang="ar-SA" sz="1200" dirty="0"/>
              <a:t>باشگا‌ه‌هاي فرهنگي و ورزشي</a:t>
            </a:r>
            <a:endParaRPr lang="en-US" sz="1200" dirty="0"/>
          </a:p>
          <a:p>
            <a:pPr lvl="1" algn="r" rtl="1">
              <a:buFont typeface="Wingdings" pitchFamily="2" charset="2"/>
              <a:buChar char="ü"/>
            </a:pPr>
            <a:r>
              <a:rPr lang="ar-SA" sz="1200" dirty="0"/>
              <a:t>مراكز امور مشاركت زنان</a:t>
            </a:r>
            <a:endParaRPr lang="en-US" sz="1200" dirty="0"/>
          </a:p>
        </p:txBody>
      </p:sp>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0">
                                            <p:txEl>
                                              <p:pRg st="1" end="1"/>
                                            </p:txEl>
                                          </p:spTgt>
                                        </p:tgtEl>
                                        <p:attrNameLst>
                                          <p:attrName>style.visibility</p:attrName>
                                        </p:attrNameLst>
                                      </p:cBhvr>
                                      <p:to>
                                        <p:strVal val="visible"/>
                                      </p:to>
                                    </p:set>
                                    <p:animEffect transition="in" filter="blinds(horizontal)">
                                      <p:cBhvr>
                                        <p:cTn id="7" dur="500"/>
                                        <p:tgtEl>
                                          <p:spTgt spid="9421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4210">
                                            <p:txEl>
                                              <p:pRg st="2" end="2"/>
                                            </p:txEl>
                                          </p:spTgt>
                                        </p:tgtEl>
                                        <p:attrNameLst>
                                          <p:attrName>style.visibility</p:attrName>
                                        </p:attrNameLst>
                                      </p:cBhvr>
                                      <p:to>
                                        <p:strVal val="visible"/>
                                      </p:to>
                                    </p:set>
                                    <p:animEffect transition="in" filter="blinds(horizontal)">
                                      <p:cBhvr>
                                        <p:cTn id="10" dur="500"/>
                                        <p:tgtEl>
                                          <p:spTgt spid="9421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13" dur="500"/>
                                        <p:tgtEl>
                                          <p:spTgt spid="9421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4210">
                                            <p:txEl>
                                              <p:pRg st="4" end="4"/>
                                            </p:txEl>
                                          </p:spTgt>
                                        </p:tgtEl>
                                        <p:attrNameLst>
                                          <p:attrName>style.visibility</p:attrName>
                                        </p:attrNameLst>
                                      </p:cBhvr>
                                      <p:to>
                                        <p:strVal val="visible"/>
                                      </p:to>
                                    </p:set>
                                    <p:animEffect transition="in" filter="blinds(horizontal)">
                                      <p:cBhvr>
                                        <p:cTn id="16" dur="500"/>
                                        <p:tgtEl>
                                          <p:spTgt spid="94210">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4210">
                                            <p:txEl>
                                              <p:pRg st="5" end="5"/>
                                            </p:txEl>
                                          </p:spTgt>
                                        </p:tgtEl>
                                        <p:attrNameLst>
                                          <p:attrName>style.visibility</p:attrName>
                                        </p:attrNameLst>
                                      </p:cBhvr>
                                      <p:to>
                                        <p:strVal val="visible"/>
                                      </p:to>
                                    </p:set>
                                    <p:animEffect transition="in" filter="blinds(horizontal)">
                                      <p:cBhvr>
                                        <p:cTn id="19" dur="500"/>
                                        <p:tgtEl>
                                          <p:spTgt spid="94210">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4210">
                                            <p:txEl>
                                              <p:pRg st="6" end="6"/>
                                            </p:txEl>
                                          </p:spTgt>
                                        </p:tgtEl>
                                        <p:attrNameLst>
                                          <p:attrName>style.visibility</p:attrName>
                                        </p:attrNameLst>
                                      </p:cBhvr>
                                      <p:to>
                                        <p:strVal val="visible"/>
                                      </p:to>
                                    </p:set>
                                    <p:animEffect transition="in" filter="blinds(horizontal)">
                                      <p:cBhvr>
                                        <p:cTn id="22" dur="500"/>
                                        <p:tgtEl>
                                          <p:spTgt spid="94210">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4210">
                                            <p:txEl>
                                              <p:pRg st="7" end="7"/>
                                            </p:txEl>
                                          </p:spTgt>
                                        </p:tgtEl>
                                        <p:attrNameLst>
                                          <p:attrName>style.visibility</p:attrName>
                                        </p:attrNameLst>
                                      </p:cBhvr>
                                      <p:to>
                                        <p:strVal val="visible"/>
                                      </p:to>
                                    </p:set>
                                    <p:animEffect transition="in" filter="blinds(horizontal)">
                                      <p:cBhvr>
                                        <p:cTn id="25" dur="500"/>
                                        <p:tgtEl>
                                          <p:spTgt spid="94210">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4210">
                                            <p:txEl>
                                              <p:pRg st="8" end="8"/>
                                            </p:txEl>
                                          </p:spTgt>
                                        </p:tgtEl>
                                        <p:attrNameLst>
                                          <p:attrName>style.visibility</p:attrName>
                                        </p:attrNameLst>
                                      </p:cBhvr>
                                      <p:to>
                                        <p:strVal val="visible"/>
                                      </p:to>
                                    </p:set>
                                    <p:animEffect transition="in" filter="blinds(horizontal)">
                                      <p:cBhvr>
                                        <p:cTn id="28" dur="500"/>
                                        <p:tgtEl>
                                          <p:spTgt spid="94210">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4210">
                                            <p:txEl>
                                              <p:pRg st="9" end="9"/>
                                            </p:txEl>
                                          </p:spTgt>
                                        </p:tgtEl>
                                        <p:attrNameLst>
                                          <p:attrName>style.visibility</p:attrName>
                                        </p:attrNameLst>
                                      </p:cBhvr>
                                      <p:to>
                                        <p:strVal val="visible"/>
                                      </p:to>
                                    </p:set>
                                    <p:animEffect transition="in" filter="blinds(horizontal)">
                                      <p:cBhvr>
                                        <p:cTn id="31" dur="500"/>
                                        <p:tgtEl>
                                          <p:spTgt spid="94210">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94210">
                                            <p:txEl>
                                              <p:pRg st="10" end="10"/>
                                            </p:txEl>
                                          </p:spTgt>
                                        </p:tgtEl>
                                        <p:attrNameLst>
                                          <p:attrName>style.visibility</p:attrName>
                                        </p:attrNameLst>
                                      </p:cBhvr>
                                      <p:to>
                                        <p:strVal val="visible"/>
                                      </p:to>
                                    </p:set>
                                    <p:animEffect transition="in" filter="blinds(horizontal)">
                                      <p:cBhvr>
                                        <p:cTn id="34" dur="500"/>
                                        <p:tgtEl>
                                          <p:spTgt spid="94210">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4210">
                                            <p:txEl>
                                              <p:pRg st="11" end="11"/>
                                            </p:txEl>
                                          </p:spTgt>
                                        </p:tgtEl>
                                        <p:attrNameLst>
                                          <p:attrName>style.visibility</p:attrName>
                                        </p:attrNameLst>
                                      </p:cBhvr>
                                      <p:to>
                                        <p:strVal val="visible"/>
                                      </p:to>
                                    </p:set>
                                    <p:animEffect transition="in" filter="blinds(horizontal)">
                                      <p:cBhvr>
                                        <p:cTn id="39" dur="500"/>
                                        <p:tgtEl>
                                          <p:spTgt spid="94210">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4210">
                                            <p:txEl>
                                              <p:pRg st="12" end="12"/>
                                            </p:txEl>
                                          </p:spTgt>
                                        </p:tgtEl>
                                        <p:attrNameLst>
                                          <p:attrName>style.visibility</p:attrName>
                                        </p:attrNameLst>
                                      </p:cBhvr>
                                      <p:to>
                                        <p:strVal val="visible"/>
                                      </p:to>
                                    </p:set>
                                    <p:animEffect transition="in" filter="blinds(horizontal)">
                                      <p:cBhvr>
                                        <p:cTn id="42" dur="500"/>
                                        <p:tgtEl>
                                          <p:spTgt spid="94210">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4210">
                                            <p:txEl>
                                              <p:pRg st="13" end="13"/>
                                            </p:txEl>
                                          </p:spTgt>
                                        </p:tgtEl>
                                        <p:attrNameLst>
                                          <p:attrName>style.visibility</p:attrName>
                                        </p:attrNameLst>
                                      </p:cBhvr>
                                      <p:to>
                                        <p:strVal val="visible"/>
                                      </p:to>
                                    </p:set>
                                    <p:animEffect transition="in" filter="blinds(horizontal)">
                                      <p:cBhvr>
                                        <p:cTn id="45" dur="500"/>
                                        <p:tgtEl>
                                          <p:spTgt spid="94210">
                                            <p:txEl>
                                              <p:pRg st="13" end="1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4210">
                                            <p:txEl>
                                              <p:pRg st="14" end="14"/>
                                            </p:txEl>
                                          </p:spTgt>
                                        </p:tgtEl>
                                        <p:attrNameLst>
                                          <p:attrName>style.visibility</p:attrName>
                                        </p:attrNameLst>
                                      </p:cBhvr>
                                      <p:to>
                                        <p:strVal val="visible"/>
                                      </p:to>
                                    </p:set>
                                    <p:animEffect transition="in" filter="blinds(horizontal)">
                                      <p:cBhvr>
                                        <p:cTn id="48" dur="500"/>
                                        <p:tgtEl>
                                          <p:spTgt spid="94210">
                                            <p:txEl>
                                              <p:pRg st="14" end="1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94210">
                                            <p:txEl>
                                              <p:pRg st="15" end="15"/>
                                            </p:txEl>
                                          </p:spTgt>
                                        </p:tgtEl>
                                        <p:attrNameLst>
                                          <p:attrName>style.visibility</p:attrName>
                                        </p:attrNameLst>
                                      </p:cBhvr>
                                      <p:to>
                                        <p:strVal val="visible"/>
                                      </p:to>
                                    </p:set>
                                    <p:animEffect transition="in" filter="blinds(horizontal)">
                                      <p:cBhvr>
                                        <p:cTn id="51" dur="500"/>
                                        <p:tgtEl>
                                          <p:spTgt spid="94210">
                                            <p:txEl>
                                              <p:pRg st="15" end="1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94210">
                                            <p:txEl>
                                              <p:pRg st="16" end="16"/>
                                            </p:txEl>
                                          </p:spTgt>
                                        </p:tgtEl>
                                        <p:attrNameLst>
                                          <p:attrName>style.visibility</p:attrName>
                                        </p:attrNameLst>
                                      </p:cBhvr>
                                      <p:to>
                                        <p:strVal val="visible"/>
                                      </p:to>
                                    </p:set>
                                    <p:animEffect transition="in" filter="blinds(horizontal)">
                                      <p:cBhvr>
                                        <p:cTn id="54" dur="500"/>
                                        <p:tgtEl>
                                          <p:spTgt spid="94210">
                                            <p:txEl>
                                              <p:pRg st="16" end="1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94210">
                                            <p:txEl>
                                              <p:pRg st="17" end="17"/>
                                            </p:txEl>
                                          </p:spTgt>
                                        </p:tgtEl>
                                        <p:attrNameLst>
                                          <p:attrName>style.visibility</p:attrName>
                                        </p:attrNameLst>
                                      </p:cBhvr>
                                      <p:to>
                                        <p:strVal val="visible"/>
                                      </p:to>
                                    </p:set>
                                    <p:animEffect transition="in" filter="blinds(horizontal)">
                                      <p:cBhvr>
                                        <p:cTn id="57" dur="500"/>
                                        <p:tgtEl>
                                          <p:spTgt spid="94210">
                                            <p:txEl>
                                              <p:pRg st="17" end="1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94210">
                                            <p:txEl>
                                              <p:pRg st="18" end="18"/>
                                            </p:txEl>
                                          </p:spTgt>
                                        </p:tgtEl>
                                        <p:attrNameLst>
                                          <p:attrName>style.visibility</p:attrName>
                                        </p:attrNameLst>
                                      </p:cBhvr>
                                      <p:to>
                                        <p:strVal val="visible"/>
                                      </p:to>
                                    </p:set>
                                    <p:animEffect transition="in" filter="blinds(horizontal)">
                                      <p:cBhvr>
                                        <p:cTn id="60" dur="500"/>
                                        <p:tgtEl>
                                          <p:spTgt spid="94210">
                                            <p:txEl>
                                              <p:pRg st="18" end="18"/>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94210">
                                            <p:txEl>
                                              <p:pRg st="19" end="19"/>
                                            </p:txEl>
                                          </p:spTgt>
                                        </p:tgtEl>
                                        <p:attrNameLst>
                                          <p:attrName>style.visibility</p:attrName>
                                        </p:attrNameLst>
                                      </p:cBhvr>
                                      <p:to>
                                        <p:strVal val="visible"/>
                                      </p:to>
                                    </p:set>
                                    <p:animEffect transition="in" filter="blinds(horizontal)">
                                      <p:cBhvr>
                                        <p:cTn id="63" dur="500"/>
                                        <p:tgtEl>
                                          <p:spTgt spid="94210">
                                            <p:txEl>
                                              <p:pRg st="19" end="19"/>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94210">
                                            <p:txEl>
                                              <p:pRg st="20" end="20"/>
                                            </p:txEl>
                                          </p:spTgt>
                                        </p:tgtEl>
                                        <p:attrNameLst>
                                          <p:attrName>style.visibility</p:attrName>
                                        </p:attrNameLst>
                                      </p:cBhvr>
                                      <p:to>
                                        <p:strVal val="visible"/>
                                      </p:to>
                                    </p:set>
                                    <p:animEffect transition="in" filter="blinds(horizontal)">
                                      <p:cBhvr>
                                        <p:cTn id="66" dur="500"/>
                                        <p:tgtEl>
                                          <p:spTgt spid="94210">
                                            <p:txEl>
                                              <p:pRg st="20" end="20"/>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94210">
                                            <p:txEl>
                                              <p:pRg st="21" end="21"/>
                                            </p:txEl>
                                          </p:spTgt>
                                        </p:tgtEl>
                                        <p:attrNameLst>
                                          <p:attrName>style.visibility</p:attrName>
                                        </p:attrNameLst>
                                      </p:cBhvr>
                                      <p:to>
                                        <p:strVal val="visible"/>
                                      </p:to>
                                    </p:set>
                                    <p:animEffect transition="in" filter="blinds(horizontal)">
                                      <p:cBhvr>
                                        <p:cTn id="69" dur="500"/>
                                        <p:tgtEl>
                                          <p:spTgt spid="94210">
                                            <p:txEl>
                                              <p:pRg st="21" end="21"/>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94210">
                                            <p:txEl>
                                              <p:pRg st="22" end="22"/>
                                            </p:txEl>
                                          </p:spTgt>
                                        </p:tgtEl>
                                        <p:attrNameLst>
                                          <p:attrName>style.visibility</p:attrName>
                                        </p:attrNameLst>
                                      </p:cBhvr>
                                      <p:to>
                                        <p:strVal val="visible"/>
                                      </p:to>
                                    </p:set>
                                    <p:animEffect transition="in" filter="blinds(horizontal)">
                                      <p:cBhvr>
                                        <p:cTn id="72" dur="500"/>
                                        <p:tgtEl>
                                          <p:spTgt spid="94210">
                                            <p:txEl>
                                              <p:pRg st="22" end="22"/>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94210">
                                            <p:txEl>
                                              <p:pRg st="23" end="23"/>
                                            </p:txEl>
                                          </p:spTgt>
                                        </p:tgtEl>
                                        <p:attrNameLst>
                                          <p:attrName>style.visibility</p:attrName>
                                        </p:attrNameLst>
                                      </p:cBhvr>
                                      <p:to>
                                        <p:strVal val="visible"/>
                                      </p:to>
                                    </p:set>
                                    <p:animEffect transition="in" filter="blinds(horizontal)">
                                      <p:cBhvr>
                                        <p:cTn id="75" dur="500"/>
                                        <p:tgtEl>
                                          <p:spTgt spid="94210">
                                            <p:txEl>
                                              <p:pRg st="23" end="23"/>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94210">
                                            <p:txEl>
                                              <p:pRg st="24" end="24"/>
                                            </p:txEl>
                                          </p:spTgt>
                                        </p:tgtEl>
                                        <p:attrNameLst>
                                          <p:attrName>style.visibility</p:attrName>
                                        </p:attrNameLst>
                                      </p:cBhvr>
                                      <p:to>
                                        <p:strVal val="visible"/>
                                      </p:to>
                                    </p:set>
                                    <p:animEffect transition="in" filter="blinds(horizontal)">
                                      <p:cBhvr>
                                        <p:cTn id="78" dur="500"/>
                                        <p:tgtEl>
                                          <p:spTgt spid="94210">
                                            <p:txEl>
                                              <p:pRg st="24" end="24"/>
                                            </p:txEl>
                                          </p:spTgt>
                                        </p:tgtEl>
                                      </p:cBhvr>
                                    </p:animEffect>
                                  </p:childTnLst>
                                </p:cTn>
                              </p:par>
                              <p:par>
                                <p:cTn id="79" presetID="3" presetClass="entr" presetSubtype="10" fill="hold" nodeType="withEffect">
                                  <p:stCondLst>
                                    <p:cond delay="0"/>
                                  </p:stCondLst>
                                  <p:childTnLst>
                                    <p:set>
                                      <p:cBhvr>
                                        <p:cTn id="80" dur="1" fill="hold">
                                          <p:stCondLst>
                                            <p:cond delay="0"/>
                                          </p:stCondLst>
                                        </p:cTn>
                                        <p:tgtEl>
                                          <p:spTgt spid="94210">
                                            <p:txEl>
                                              <p:pRg st="25" end="25"/>
                                            </p:txEl>
                                          </p:spTgt>
                                        </p:tgtEl>
                                        <p:attrNameLst>
                                          <p:attrName>style.visibility</p:attrName>
                                        </p:attrNameLst>
                                      </p:cBhvr>
                                      <p:to>
                                        <p:strVal val="visible"/>
                                      </p:to>
                                    </p:set>
                                    <p:animEffect transition="in" filter="blinds(horizontal)">
                                      <p:cBhvr>
                                        <p:cTn id="81" dur="500"/>
                                        <p:tgtEl>
                                          <p:spTgt spid="94210">
                                            <p:txEl>
                                              <p:pRg st="25" end="25"/>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94210">
                                            <p:txEl>
                                              <p:pRg st="26" end="26"/>
                                            </p:txEl>
                                          </p:spTgt>
                                        </p:tgtEl>
                                        <p:attrNameLst>
                                          <p:attrName>style.visibility</p:attrName>
                                        </p:attrNameLst>
                                      </p:cBhvr>
                                      <p:to>
                                        <p:strVal val="visible"/>
                                      </p:to>
                                    </p:set>
                                    <p:animEffect transition="in" filter="blinds(horizontal)">
                                      <p:cBhvr>
                                        <p:cTn id="84" dur="500"/>
                                        <p:tgtEl>
                                          <p:spTgt spid="94210">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1905000"/>
            <a:ext cx="8229600" cy="3908762"/>
          </a:xfrm>
          <a:prstGeom prst="rect">
            <a:avLst/>
          </a:prstGeom>
          <a:noFill/>
          <a:ln w="9525">
            <a:noFill/>
            <a:miter lim="800000"/>
            <a:headEnd/>
            <a:tailEnd/>
          </a:ln>
          <a:effectLst/>
        </p:spPr>
        <p:txBody>
          <a:bodyPr wrap="square">
            <a:spAutoFit/>
          </a:bodyPr>
          <a:lstStyle/>
          <a:p>
            <a:pPr algn="r" rtl="1">
              <a:buFont typeface="Wingdings" pitchFamily="2" charset="2"/>
              <a:buChar char="v"/>
            </a:pPr>
            <a:r>
              <a:rPr lang="fa-IR" sz="2000" b="1" dirty="0">
                <a:solidFill>
                  <a:srgbClr val="0070C0"/>
                </a:solidFill>
              </a:rPr>
              <a:t> </a:t>
            </a:r>
            <a:r>
              <a:rPr lang="ar-SA" sz="2000" b="1" dirty="0">
                <a:solidFill>
                  <a:srgbClr val="0070C0"/>
                </a:solidFill>
              </a:rPr>
              <a:t>نقاط قوت برنامه : </a:t>
            </a:r>
            <a:endParaRPr lang="en-US" sz="2000" b="1" dirty="0">
              <a:solidFill>
                <a:srgbClr val="0070C0"/>
              </a:solidFill>
            </a:endParaRPr>
          </a:p>
          <a:p>
            <a:pPr lvl="1" algn="r" rtl="1">
              <a:buFont typeface="Wingdings" pitchFamily="2" charset="2"/>
              <a:buChar char="ü"/>
            </a:pPr>
            <a:r>
              <a:rPr lang="ar-SA" sz="1600" dirty="0"/>
              <a:t>حمایت وزارت متبوعه از اجرای برنامه  </a:t>
            </a:r>
            <a:endParaRPr lang="en-US" sz="1600" dirty="0"/>
          </a:p>
          <a:p>
            <a:pPr lvl="1" algn="r" rtl="1">
              <a:buFont typeface="Wingdings" pitchFamily="2" charset="2"/>
              <a:buChar char="ü"/>
            </a:pPr>
            <a:r>
              <a:rPr lang="ar-SA" sz="1600" dirty="0"/>
              <a:t>وجود گروه‌هاي آموزش سلامت در دانشگاه علوم پزشكي</a:t>
            </a:r>
            <a:endParaRPr lang="en-US" sz="1600" dirty="0"/>
          </a:p>
          <a:p>
            <a:pPr lvl="1" algn="r" rtl="1">
              <a:buFont typeface="Wingdings" pitchFamily="2" charset="2"/>
              <a:buChar char="ü"/>
            </a:pPr>
            <a:r>
              <a:rPr lang="ar-SA" sz="1600" dirty="0"/>
              <a:t>حمایت هیئت رئیسه  دانشگاه علوم پزشكي از برنامه</a:t>
            </a:r>
            <a:endParaRPr lang="en-US" sz="1600" dirty="0"/>
          </a:p>
          <a:p>
            <a:pPr lvl="1" algn="r" rtl="1">
              <a:buFont typeface="Wingdings" pitchFamily="2" charset="2"/>
              <a:buChar char="ü"/>
            </a:pPr>
            <a:r>
              <a:rPr lang="ar-SA" sz="1600" dirty="0"/>
              <a:t>وجود سیستم پزشك خانواده و نظام ارجاع در شبکه</a:t>
            </a:r>
            <a:endParaRPr lang="en-US" sz="1600" dirty="0"/>
          </a:p>
          <a:p>
            <a:pPr lvl="1" algn="r" rtl="1">
              <a:buFont typeface="Wingdings" pitchFamily="2" charset="2"/>
              <a:buChar char="ü"/>
            </a:pPr>
            <a:r>
              <a:rPr lang="ar-SA" sz="1600" dirty="0"/>
              <a:t>وجود كارشناسان توانمند در امر آموزش</a:t>
            </a:r>
            <a:endParaRPr lang="fa-IR" sz="1600" dirty="0"/>
          </a:p>
          <a:p>
            <a:pPr lvl="1" algn="r" rtl="1"/>
            <a:endParaRPr lang="en-US" sz="1600" dirty="0"/>
          </a:p>
          <a:p>
            <a:pPr algn="r" rtl="1">
              <a:buFont typeface="Wingdings" pitchFamily="2" charset="2"/>
              <a:buChar char="v"/>
            </a:pPr>
            <a:r>
              <a:rPr lang="ar-SA" sz="2000" b="1" dirty="0">
                <a:solidFill>
                  <a:srgbClr val="0070C0"/>
                </a:solidFill>
              </a:rPr>
              <a:t> نقاط ضعف برنامه: </a:t>
            </a:r>
            <a:endParaRPr lang="en-US" sz="2000" b="1" dirty="0">
              <a:solidFill>
                <a:srgbClr val="0070C0"/>
              </a:solidFill>
            </a:endParaRPr>
          </a:p>
          <a:p>
            <a:pPr lvl="1" algn="r" rtl="1">
              <a:buFont typeface="Wingdings" pitchFamily="2" charset="2"/>
              <a:buChar char="ü"/>
            </a:pPr>
            <a:r>
              <a:rPr lang="ar-SA" sz="1600" dirty="0"/>
              <a:t>كمبود منابع مالي و انساني</a:t>
            </a:r>
            <a:endParaRPr lang="en-US" sz="1600" dirty="0"/>
          </a:p>
          <a:p>
            <a:pPr lvl="1" algn="r" rtl="1">
              <a:buFont typeface="Wingdings" pitchFamily="2" charset="2"/>
              <a:buChar char="ü"/>
            </a:pPr>
            <a:r>
              <a:rPr lang="ar-SA" sz="1600" dirty="0"/>
              <a:t>دسترسي ناكافي به شاخص‌هاي مرتبط با كنترل سرطان </a:t>
            </a:r>
            <a:endParaRPr lang="fa-IR" sz="1600" dirty="0"/>
          </a:p>
          <a:p>
            <a:pPr lvl="1" algn="r" rtl="1">
              <a:buFont typeface="Wingdings" pitchFamily="2" charset="2"/>
              <a:buChar char="ü"/>
            </a:pPr>
            <a:r>
              <a:rPr lang="ar-SA" sz="1600" dirty="0"/>
              <a:t>عدم شناخت كافي از وضعيت كنوني كنترل سرطان</a:t>
            </a:r>
            <a:endParaRPr lang="en-US" sz="1600" dirty="0"/>
          </a:p>
          <a:p>
            <a:pPr lvl="1" algn="r" rtl="1">
              <a:buFont typeface="Wingdings" pitchFamily="2" charset="2"/>
              <a:buChar char="ü"/>
            </a:pPr>
            <a:r>
              <a:rPr lang="ar-SA" sz="1600" dirty="0"/>
              <a:t>عدم وجود استانداردهاي مناسب آموزشي</a:t>
            </a:r>
            <a:endParaRPr lang="en-US" sz="1600" dirty="0"/>
          </a:p>
          <a:p>
            <a:pPr lvl="1" algn="r" rtl="1">
              <a:buFont typeface="Wingdings" pitchFamily="2" charset="2"/>
              <a:buChar char="ü"/>
            </a:pPr>
            <a:r>
              <a:rPr lang="ar-SA" sz="1600" dirty="0"/>
              <a:t>انگيزش ناكافي پرسنل</a:t>
            </a:r>
            <a:endParaRPr lang="en-US" sz="1600" dirty="0"/>
          </a:p>
          <a:p>
            <a:pPr lvl="1" algn="r" rtl="1">
              <a:buFont typeface="Wingdings" pitchFamily="2" charset="2"/>
              <a:buChar char="ü"/>
            </a:pPr>
            <a:r>
              <a:rPr lang="ar-SA" sz="1600" dirty="0"/>
              <a:t>مشكلات اداري و برخي ناهماهنگيها</a:t>
            </a:r>
            <a:endParaRPr lang="en-US" sz="1600" dirty="0"/>
          </a:p>
          <a:p>
            <a:pPr lvl="1" algn="r" rtl="1">
              <a:buFont typeface="Wingdings" pitchFamily="2" charset="2"/>
              <a:buChar char="ü"/>
            </a:pPr>
            <a:r>
              <a:rPr lang="ar-SA" sz="1600" dirty="0"/>
              <a:t>کمبود پزشکان متخصص</a:t>
            </a:r>
            <a:endParaRPr lang="en-US" sz="1600" dirty="0"/>
          </a:p>
        </p:txBody>
      </p:sp>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blinds(horizontal)">
                                      <p:cBhvr>
                                        <p:cTn id="7" dur="500"/>
                                        <p:tgtEl>
                                          <p:spTgt spid="942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4210">
                                            <p:txEl>
                                              <p:pRg st="1" end="1"/>
                                            </p:txEl>
                                          </p:spTgt>
                                        </p:tgtEl>
                                        <p:attrNameLst>
                                          <p:attrName>style.visibility</p:attrName>
                                        </p:attrNameLst>
                                      </p:cBhvr>
                                      <p:to>
                                        <p:strVal val="visible"/>
                                      </p:to>
                                    </p:set>
                                    <p:animEffect transition="in" filter="blinds(horizontal)">
                                      <p:cBhvr>
                                        <p:cTn id="10" dur="500"/>
                                        <p:tgtEl>
                                          <p:spTgt spid="9421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4210">
                                            <p:txEl>
                                              <p:pRg st="2" end="2"/>
                                            </p:txEl>
                                          </p:spTgt>
                                        </p:tgtEl>
                                        <p:attrNameLst>
                                          <p:attrName>style.visibility</p:attrName>
                                        </p:attrNameLst>
                                      </p:cBhvr>
                                      <p:to>
                                        <p:strVal val="visible"/>
                                      </p:to>
                                    </p:set>
                                    <p:animEffect transition="in" filter="blinds(horizontal)">
                                      <p:cBhvr>
                                        <p:cTn id="13" dur="500"/>
                                        <p:tgtEl>
                                          <p:spTgt spid="9421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16" dur="500"/>
                                        <p:tgtEl>
                                          <p:spTgt spid="9421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4210">
                                            <p:txEl>
                                              <p:pRg st="4" end="4"/>
                                            </p:txEl>
                                          </p:spTgt>
                                        </p:tgtEl>
                                        <p:attrNameLst>
                                          <p:attrName>style.visibility</p:attrName>
                                        </p:attrNameLst>
                                      </p:cBhvr>
                                      <p:to>
                                        <p:strVal val="visible"/>
                                      </p:to>
                                    </p:set>
                                    <p:animEffect transition="in" filter="blinds(horizontal)">
                                      <p:cBhvr>
                                        <p:cTn id="19" dur="500"/>
                                        <p:tgtEl>
                                          <p:spTgt spid="9421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4210">
                                            <p:txEl>
                                              <p:pRg st="5" end="5"/>
                                            </p:txEl>
                                          </p:spTgt>
                                        </p:tgtEl>
                                        <p:attrNameLst>
                                          <p:attrName>style.visibility</p:attrName>
                                        </p:attrNameLst>
                                      </p:cBhvr>
                                      <p:to>
                                        <p:strVal val="visible"/>
                                      </p:to>
                                    </p:set>
                                    <p:animEffect transition="in" filter="blinds(horizontal)">
                                      <p:cBhvr>
                                        <p:cTn id="22" dur="500"/>
                                        <p:tgtEl>
                                          <p:spTgt spid="942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4210">
                                            <p:txEl>
                                              <p:pRg st="7" end="7"/>
                                            </p:txEl>
                                          </p:spTgt>
                                        </p:tgtEl>
                                        <p:attrNameLst>
                                          <p:attrName>style.visibility</p:attrName>
                                        </p:attrNameLst>
                                      </p:cBhvr>
                                      <p:to>
                                        <p:strVal val="visible"/>
                                      </p:to>
                                    </p:set>
                                    <p:animEffect transition="in" filter="blinds(horizontal)">
                                      <p:cBhvr>
                                        <p:cTn id="27" dur="500"/>
                                        <p:tgtEl>
                                          <p:spTgt spid="94210">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4210">
                                            <p:txEl>
                                              <p:pRg st="8" end="8"/>
                                            </p:txEl>
                                          </p:spTgt>
                                        </p:tgtEl>
                                        <p:attrNameLst>
                                          <p:attrName>style.visibility</p:attrName>
                                        </p:attrNameLst>
                                      </p:cBhvr>
                                      <p:to>
                                        <p:strVal val="visible"/>
                                      </p:to>
                                    </p:set>
                                    <p:animEffect transition="in" filter="blinds(horizontal)">
                                      <p:cBhvr>
                                        <p:cTn id="30" dur="500"/>
                                        <p:tgtEl>
                                          <p:spTgt spid="94210">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4210">
                                            <p:txEl>
                                              <p:pRg st="9" end="9"/>
                                            </p:txEl>
                                          </p:spTgt>
                                        </p:tgtEl>
                                        <p:attrNameLst>
                                          <p:attrName>style.visibility</p:attrName>
                                        </p:attrNameLst>
                                      </p:cBhvr>
                                      <p:to>
                                        <p:strVal val="visible"/>
                                      </p:to>
                                    </p:set>
                                    <p:animEffect transition="in" filter="blinds(horizontal)">
                                      <p:cBhvr>
                                        <p:cTn id="33" dur="500"/>
                                        <p:tgtEl>
                                          <p:spTgt spid="94210">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94210">
                                            <p:txEl>
                                              <p:pRg st="10" end="10"/>
                                            </p:txEl>
                                          </p:spTgt>
                                        </p:tgtEl>
                                        <p:attrNameLst>
                                          <p:attrName>style.visibility</p:attrName>
                                        </p:attrNameLst>
                                      </p:cBhvr>
                                      <p:to>
                                        <p:strVal val="visible"/>
                                      </p:to>
                                    </p:set>
                                    <p:animEffect transition="in" filter="blinds(horizontal)">
                                      <p:cBhvr>
                                        <p:cTn id="36" dur="500"/>
                                        <p:tgtEl>
                                          <p:spTgt spid="94210">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94210">
                                            <p:txEl>
                                              <p:pRg st="11" end="11"/>
                                            </p:txEl>
                                          </p:spTgt>
                                        </p:tgtEl>
                                        <p:attrNameLst>
                                          <p:attrName>style.visibility</p:attrName>
                                        </p:attrNameLst>
                                      </p:cBhvr>
                                      <p:to>
                                        <p:strVal val="visible"/>
                                      </p:to>
                                    </p:set>
                                    <p:animEffect transition="in" filter="blinds(horizontal)">
                                      <p:cBhvr>
                                        <p:cTn id="39" dur="500"/>
                                        <p:tgtEl>
                                          <p:spTgt spid="94210">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4210">
                                            <p:txEl>
                                              <p:pRg st="12" end="12"/>
                                            </p:txEl>
                                          </p:spTgt>
                                        </p:tgtEl>
                                        <p:attrNameLst>
                                          <p:attrName>style.visibility</p:attrName>
                                        </p:attrNameLst>
                                      </p:cBhvr>
                                      <p:to>
                                        <p:strVal val="visible"/>
                                      </p:to>
                                    </p:set>
                                    <p:animEffect transition="in" filter="blinds(horizontal)">
                                      <p:cBhvr>
                                        <p:cTn id="42" dur="500"/>
                                        <p:tgtEl>
                                          <p:spTgt spid="94210">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4210">
                                            <p:txEl>
                                              <p:pRg st="13" end="13"/>
                                            </p:txEl>
                                          </p:spTgt>
                                        </p:tgtEl>
                                        <p:attrNameLst>
                                          <p:attrName>style.visibility</p:attrName>
                                        </p:attrNameLst>
                                      </p:cBhvr>
                                      <p:to>
                                        <p:strVal val="visible"/>
                                      </p:to>
                                    </p:set>
                                    <p:animEffect transition="in" filter="blinds(horizontal)">
                                      <p:cBhvr>
                                        <p:cTn id="45" dur="500"/>
                                        <p:tgtEl>
                                          <p:spTgt spid="94210">
                                            <p:txEl>
                                              <p:pRg st="13" end="1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4210">
                                            <p:txEl>
                                              <p:pRg st="14" end="14"/>
                                            </p:txEl>
                                          </p:spTgt>
                                        </p:tgtEl>
                                        <p:attrNameLst>
                                          <p:attrName>style.visibility</p:attrName>
                                        </p:attrNameLst>
                                      </p:cBhvr>
                                      <p:to>
                                        <p:strVal val="visible"/>
                                      </p:to>
                                    </p:set>
                                    <p:animEffect transition="in" filter="blinds(horizontal)">
                                      <p:cBhvr>
                                        <p:cTn id="48" dur="500"/>
                                        <p:tgtEl>
                                          <p:spTgt spid="942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1828800"/>
            <a:ext cx="8229600" cy="3847207"/>
          </a:xfrm>
          <a:prstGeom prst="rect">
            <a:avLst/>
          </a:prstGeom>
          <a:noFill/>
          <a:ln w="9525">
            <a:noFill/>
            <a:miter lim="800000"/>
            <a:headEnd/>
            <a:tailEnd/>
          </a:ln>
          <a:effectLst/>
        </p:spPr>
        <p:txBody>
          <a:bodyPr wrap="square">
            <a:spAutoFit/>
          </a:bodyPr>
          <a:lstStyle/>
          <a:p>
            <a:pPr algn="r" rtl="1">
              <a:buFont typeface="Wingdings" pitchFamily="2" charset="2"/>
              <a:buChar char="v"/>
            </a:pPr>
            <a:r>
              <a:rPr lang="fa-IR" sz="1800" b="1" dirty="0">
                <a:solidFill>
                  <a:srgbClr val="0070C0"/>
                </a:solidFill>
              </a:rPr>
              <a:t> </a:t>
            </a:r>
            <a:r>
              <a:rPr lang="ar-SA" sz="1800" b="1" dirty="0">
                <a:solidFill>
                  <a:srgbClr val="0070C0"/>
                </a:solidFill>
              </a:rPr>
              <a:t>فرصتهای برنامه : </a:t>
            </a:r>
            <a:endParaRPr lang="en-US" sz="1800" b="1" dirty="0">
              <a:solidFill>
                <a:srgbClr val="0070C0"/>
              </a:solidFill>
            </a:endParaRPr>
          </a:p>
          <a:p>
            <a:pPr lvl="1" algn="r" rtl="1">
              <a:buFont typeface="Wingdings" pitchFamily="2" charset="2"/>
              <a:buChar char="ü"/>
            </a:pPr>
            <a:r>
              <a:rPr lang="ar-SA" sz="1600" dirty="0"/>
              <a:t>تمايل دولت در توانمندسازي مردم</a:t>
            </a:r>
            <a:endParaRPr lang="en-US" sz="1600" dirty="0"/>
          </a:p>
          <a:p>
            <a:pPr lvl="1" algn="r" rtl="1">
              <a:buFont typeface="Wingdings" pitchFamily="2" charset="2"/>
              <a:buChar char="ü"/>
            </a:pPr>
            <a:r>
              <a:rPr lang="ar-SA" sz="1600" dirty="0"/>
              <a:t>ارزشهاي ديني و ملي تاييد كننده سلامت </a:t>
            </a:r>
            <a:endParaRPr lang="en-US" sz="1600" dirty="0"/>
          </a:p>
          <a:p>
            <a:pPr lvl="1" algn="r" rtl="1">
              <a:buFont typeface="Wingdings" pitchFamily="2" charset="2"/>
              <a:buChar char="ü"/>
            </a:pPr>
            <a:r>
              <a:rPr lang="ar-SA" sz="1600" dirty="0"/>
              <a:t>وجود گروههاي خيریه  و سازمانهای مردم نهاد ( </a:t>
            </a:r>
            <a:r>
              <a:rPr lang="en-US" sz="1600" dirty="0"/>
              <a:t>NGO</a:t>
            </a:r>
            <a:r>
              <a:rPr lang="ar-SA" sz="1600" dirty="0"/>
              <a:t> های) علاقمند در حوزه آموزش سلامت</a:t>
            </a:r>
            <a:endParaRPr lang="en-US" sz="1600" dirty="0"/>
          </a:p>
          <a:p>
            <a:pPr lvl="1" algn="r" rtl="1">
              <a:buFont typeface="Wingdings" pitchFamily="2" charset="2"/>
              <a:buChar char="ü"/>
            </a:pPr>
            <a:r>
              <a:rPr lang="ar-SA" sz="1600" dirty="0"/>
              <a:t>همكاري رسانه‌ها در راستاي توانمندسازي و ارتقاي سلامت</a:t>
            </a:r>
            <a:endParaRPr lang="en-US" sz="1600" dirty="0"/>
          </a:p>
          <a:p>
            <a:pPr lvl="1" algn="r" rtl="1">
              <a:buFont typeface="Wingdings" pitchFamily="2" charset="2"/>
              <a:buChar char="ü"/>
            </a:pPr>
            <a:r>
              <a:rPr lang="ar-SA" sz="1600" dirty="0"/>
              <a:t>همكاري خوب سازمانهاي ديگر از جمله آموزش و پرورش، تربيت بدني و ....</a:t>
            </a:r>
            <a:endParaRPr lang="fa-IR" sz="1600" dirty="0"/>
          </a:p>
          <a:p>
            <a:pPr lvl="1" algn="r" rtl="1"/>
            <a:endParaRPr lang="en-US" sz="1600" dirty="0"/>
          </a:p>
          <a:p>
            <a:pPr algn="r" rtl="1">
              <a:buFont typeface="Wingdings" pitchFamily="2" charset="2"/>
              <a:buChar char="v"/>
            </a:pPr>
            <a:r>
              <a:rPr lang="fa-IR" sz="1800" b="1" dirty="0">
                <a:solidFill>
                  <a:srgbClr val="0070C0"/>
                </a:solidFill>
              </a:rPr>
              <a:t> </a:t>
            </a:r>
            <a:r>
              <a:rPr lang="ar-SA" sz="1800" b="1" dirty="0">
                <a:solidFill>
                  <a:srgbClr val="0070C0"/>
                </a:solidFill>
              </a:rPr>
              <a:t>تهديدهای برنامه :</a:t>
            </a:r>
            <a:endParaRPr lang="en-US" sz="1800" b="1" dirty="0">
              <a:solidFill>
                <a:srgbClr val="0070C0"/>
              </a:solidFill>
            </a:endParaRPr>
          </a:p>
          <a:p>
            <a:pPr lvl="1" algn="r" rtl="1">
              <a:buFont typeface="Wingdings" pitchFamily="2" charset="2"/>
              <a:buChar char="ü"/>
            </a:pPr>
            <a:r>
              <a:rPr lang="ar-SA" sz="1600" dirty="0"/>
              <a:t>آگاهي و سواد بهداشتي پايين جامعه در كنترل سرطان</a:t>
            </a:r>
            <a:endParaRPr lang="en-US" sz="1600" dirty="0"/>
          </a:p>
          <a:p>
            <a:pPr lvl="1" algn="r" rtl="1">
              <a:buFont typeface="Wingdings" pitchFamily="2" charset="2"/>
              <a:buChar char="ü"/>
            </a:pPr>
            <a:r>
              <a:rPr lang="ar-SA" sz="1600" dirty="0"/>
              <a:t>توجه ناكافي به مسايل سلامت در گروه‌هاي آسيب‌پذير ازجمله زنان،</a:t>
            </a:r>
            <a:r>
              <a:rPr lang="fa-IR" sz="1600" dirty="0"/>
              <a:t> </a:t>
            </a:r>
            <a:r>
              <a:rPr lang="ar-SA" sz="1600" dirty="0"/>
              <a:t>كودكان و نوجوانان</a:t>
            </a:r>
            <a:endParaRPr lang="en-US" sz="1600" dirty="0"/>
          </a:p>
          <a:p>
            <a:pPr lvl="1" algn="r" rtl="1">
              <a:buFont typeface="Wingdings" pitchFamily="2" charset="2"/>
              <a:buChar char="ü"/>
            </a:pPr>
            <a:r>
              <a:rPr lang="ar-SA" sz="1600" dirty="0"/>
              <a:t>فراساختاري و چند‌بخشي بودن توانمندسازي مردم در كنترل سرطان</a:t>
            </a:r>
            <a:endParaRPr lang="en-US" sz="1600" dirty="0"/>
          </a:p>
          <a:p>
            <a:pPr lvl="1" algn="r" rtl="1">
              <a:buFont typeface="Wingdings" pitchFamily="2" charset="2"/>
              <a:buChar char="ü"/>
            </a:pPr>
            <a:r>
              <a:rPr lang="ar-SA" sz="1600" dirty="0"/>
              <a:t>عادات تغذيه‌اي و رفتاري نامناسب در جامعه</a:t>
            </a:r>
            <a:endParaRPr lang="en-US" sz="1600" dirty="0"/>
          </a:p>
          <a:p>
            <a:pPr lvl="1" algn="r" rtl="1">
              <a:buFont typeface="Wingdings" pitchFamily="2" charset="2"/>
              <a:buChar char="ü"/>
            </a:pPr>
            <a:r>
              <a:rPr lang="ar-SA" sz="1600" dirty="0"/>
              <a:t>عدم پوشش بيمه‌اي در امر آموزش سلامت در نظام بيمه‌اي كشور در بخش‌هاي خصوصي</a:t>
            </a:r>
            <a:endParaRPr lang="en-US" sz="1600" dirty="0"/>
          </a:p>
          <a:p>
            <a:pPr lvl="1" algn="r" rtl="1">
              <a:buFont typeface="Wingdings" pitchFamily="2" charset="2"/>
              <a:buChar char="ü"/>
            </a:pPr>
            <a:r>
              <a:rPr lang="ar-SA" sz="1600" dirty="0"/>
              <a:t>عدم وجود ساختار مناسب برای پشتیبانی موارد نیاز بیماران تشخیص داده شده </a:t>
            </a:r>
            <a:endParaRPr lang="en-US" sz="1600" dirty="0"/>
          </a:p>
          <a:p>
            <a:pPr lvl="1" algn="r" rtl="1">
              <a:buFont typeface="Wingdings" pitchFamily="2" charset="2"/>
              <a:buChar char="ü"/>
            </a:pPr>
            <a:r>
              <a:rPr lang="ar-SA" sz="1600" dirty="0"/>
              <a:t>عدم وجود ساختار مصوب برای واحد کنترل سرطان</a:t>
            </a:r>
            <a:endParaRPr lang="en-US" sz="1600" dirty="0"/>
          </a:p>
        </p:txBody>
      </p:sp>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blinds(horizontal)">
                                      <p:cBhvr>
                                        <p:cTn id="7" dur="500"/>
                                        <p:tgtEl>
                                          <p:spTgt spid="942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4210">
                                            <p:txEl>
                                              <p:pRg st="1" end="1"/>
                                            </p:txEl>
                                          </p:spTgt>
                                        </p:tgtEl>
                                        <p:attrNameLst>
                                          <p:attrName>style.visibility</p:attrName>
                                        </p:attrNameLst>
                                      </p:cBhvr>
                                      <p:to>
                                        <p:strVal val="visible"/>
                                      </p:to>
                                    </p:set>
                                    <p:animEffect transition="in" filter="blinds(horizontal)">
                                      <p:cBhvr>
                                        <p:cTn id="10" dur="500"/>
                                        <p:tgtEl>
                                          <p:spTgt spid="9421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4210">
                                            <p:txEl>
                                              <p:pRg st="2" end="2"/>
                                            </p:txEl>
                                          </p:spTgt>
                                        </p:tgtEl>
                                        <p:attrNameLst>
                                          <p:attrName>style.visibility</p:attrName>
                                        </p:attrNameLst>
                                      </p:cBhvr>
                                      <p:to>
                                        <p:strVal val="visible"/>
                                      </p:to>
                                    </p:set>
                                    <p:animEffect transition="in" filter="blinds(horizontal)">
                                      <p:cBhvr>
                                        <p:cTn id="13" dur="500"/>
                                        <p:tgtEl>
                                          <p:spTgt spid="9421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16" dur="500"/>
                                        <p:tgtEl>
                                          <p:spTgt spid="9421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4210">
                                            <p:txEl>
                                              <p:pRg st="4" end="4"/>
                                            </p:txEl>
                                          </p:spTgt>
                                        </p:tgtEl>
                                        <p:attrNameLst>
                                          <p:attrName>style.visibility</p:attrName>
                                        </p:attrNameLst>
                                      </p:cBhvr>
                                      <p:to>
                                        <p:strVal val="visible"/>
                                      </p:to>
                                    </p:set>
                                    <p:animEffect transition="in" filter="blinds(horizontal)">
                                      <p:cBhvr>
                                        <p:cTn id="19" dur="500"/>
                                        <p:tgtEl>
                                          <p:spTgt spid="9421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4210">
                                            <p:txEl>
                                              <p:pRg st="5" end="5"/>
                                            </p:txEl>
                                          </p:spTgt>
                                        </p:tgtEl>
                                        <p:attrNameLst>
                                          <p:attrName>style.visibility</p:attrName>
                                        </p:attrNameLst>
                                      </p:cBhvr>
                                      <p:to>
                                        <p:strVal val="visible"/>
                                      </p:to>
                                    </p:set>
                                    <p:animEffect transition="in" filter="blinds(horizontal)">
                                      <p:cBhvr>
                                        <p:cTn id="22" dur="500"/>
                                        <p:tgtEl>
                                          <p:spTgt spid="942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4210">
                                            <p:txEl>
                                              <p:pRg st="7" end="7"/>
                                            </p:txEl>
                                          </p:spTgt>
                                        </p:tgtEl>
                                        <p:attrNameLst>
                                          <p:attrName>style.visibility</p:attrName>
                                        </p:attrNameLst>
                                      </p:cBhvr>
                                      <p:to>
                                        <p:strVal val="visible"/>
                                      </p:to>
                                    </p:set>
                                    <p:animEffect transition="in" filter="blinds(horizontal)">
                                      <p:cBhvr>
                                        <p:cTn id="27" dur="500"/>
                                        <p:tgtEl>
                                          <p:spTgt spid="94210">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4210">
                                            <p:txEl>
                                              <p:pRg st="8" end="8"/>
                                            </p:txEl>
                                          </p:spTgt>
                                        </p:tgtEl>
                                        <p:attrNameLst>
                                          <p:attrName>style.visibility</p:attrName>
                                        </p:attrNameLst>
                                      </p:cBhvr>
                                      <p:to>
                                        <p:strVal val="visible"/>
                                      </p:to>
                                    </p:set>
                                    <p:animEffect transition="in" filter="blinds(horizontal)">
                                      <p:cBhvr>
                                        <p:cTn id="30" dur="500"/>
                                        <p:tgtEl>
                                          <p:spTgt spid="94210">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4210">
                                            <p:txEl>
                                              <p:pRg st="9" end="9"/>
                                            </p:txEl>
                                          </p:spTgt>
                                        </p:tgtEl>
                                        <p:attrNameLst>
                                          <p:attrName>style.visibility</p:attrName>
                                        </p:attrNameLst>
                                      </p:cBhvr>
                                      <p:to>
                                        <p:strVal val="visible"/>
                                      </p:to>
                                    </p:set>
                                    <p:animEffect transition="in" filter="blinds(horizontal)">
                                      <p:cBhvr>
                                        <p:cTn id="33" dur="500"/>
                                        <p:tgtEl>
                                          <p:spTgt spid="94210">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94210">
                                            <p:txEl>
                                              <p:pRg st="10" end="10"/>
                                            </p:txEl>
                                          </p:spTgt>
                                        </p:tgtEl>
                                        <p:attrNameLst>
                                          <p:attrName>style.visibility</p:attrName>
                                        </p:attrNameLst>
                                      </p:cBhvr>
                                      <p:to>
                                        <p:strVal val="visible"/>
                                      </p:to>
                                    </p:set>
                                    <p:animEffect transition="in" filter="blinds(horizontal)">
                                      <p:cBhvr>
                                        <p:cTn id="36" dur="500"/>
                                        <p:tgtEl>
                                          <p:spTgt spid="94210">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94210">
                                            <p:txEl>
                                              <p:pRg st="11" end="11"/>
                                            </p:txEl>
                                          </p:spTgt>
                                        </p:tgtEl>
                                        <p:attrNameLst>
                                          <p:attrName>style.visibility</p:attrName>
                                        </p:attrNameLst>
                                      </p:cBhvr>
                                      <p:to>
                                        <p:strVal val="visible"/>
                                      </p:to>
                                    </p:set>
                                    <p:animEffect transition="in" filter="blinds(horizontal)">
                                      <p:cBhvr>
                                        <p:cTn id="39" dur="500"/>
                                        <p:tgtEl>
                                          <p:spTgt spid="94210">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4210">
                                            <p:txEl>
                                              <p:pRg st="12" end="12"/>
                                            </p:txEl>
                                          </p:spTgt>
                                        </p:tgtEl>
                                        <p:attrNameLst>
                                          <p:attrName>style.visibility</p:attrName>
                                        </p:attrNameLst>
                                      </p:cBhvr>
                                      <p:to>
                                        <p:strVal val="visible"/>
                                      </p:to>
                                    </p:set>
                                    <p:animEffect transition="in" filter="blinds(horizontal)">
                                      <p:cBhvr>
                                        <p:cTn id="42" dur="500"/>
                                        <p:tgtEl>
                                          <p:spTgt spid="94210">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4210">
                                            <p:txEl>
                                              <p:pRg st="13" end="13"/>
                                            </p:txEl>
                                          </p:spTgt>
                                        </p:tgtEl>
                                        <p:attrNameLst>
                                          <p:attrName>style.visibility</p:attrName>
                                        </p:attrNameLst>
                                      </p:cBhvr>
                                      <p:to>
                                        <p:strVal val="visible"/>
                                      </p:to>
                                    </p:set>
                                    <p:animEffect transition="in" filter="blinds(horizontal)">
                                      <p:cBhvr>
                                        <p:cTn id="45" dur="500"/>
                                        <p:tgtEl>
                                          <p:spTgt spid="94210">
                                            <p:txEl>
                                              <p:pRg st="13" end="1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4210">
                                            <p:txEl>
                                              <p:pRg st="14" end="14"/>
                                            </p:txEl>
                                          </p:spTgt>
                                        </p:tgtEl>
                                        <p:attrNameLst>
                                          <p:attrName>style.visibility</p:attrName>
                                        </p:attrNameLst>
                                      </p:cBhvr>
                                      <p:to>
                                        <p:strVal val="visible"/>
                                      </p:to>
                                    </p:set>
                                    <p:animEffect transition="in" filter="blinds(horizontal)">
                                      <p:cBhvr>
                                        <p:cTn id="48" dur="500"/>
                                        <p:tgtEl>
                                          <p:spTgt spid="942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2049" name="Rectangle 1"/>
          <p:cNvSpPr>
            <a:spLocks noChangeArrowheads="1"/>
          </p:cNvSpPr>
          <p:nvPr/>
        </p:nvSpPr>
        <p:spPr bwMode="auto">
          <a:xfrm>
            <a:off x="381000" y="1905000"/>
            <a:ext cx="8382000" cy="3046988"/>
          </a:xfrm>
          <a:prstGeom prst="rect">
            <a:avLst/>
          </a:prstGeom>
          <a:noFill/>
          <a:ln w="9525">
            <a:noFill/>
            <a:miter lim="800000"/>
            <a:headEnd/>
            <a:tailEnd/>
          </a:ln>
          <a:effectLst/>
        </p:spPr>
        <p:txBody>
          <a:bodyPr vert="horz" wrap="square" lIns="36501" tIns="45720" rIns="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q"/>
              <a:tabLst/>
            </a:pPr>
            <a:r>
              <a:rPr kumimoji="0" lang="fa-IR" b="1" i="0" u="none" strike="noStrike" cap="none" normalizeH="0" baseline="0" dirty="0">
                <a:ln>
                  <a:noFill/>
                </a:ln>
                <a:solidFill>
                  <a:srgbClr val="0070C0"/>
                </a:solidFill>
                <a:effectLst/>
                <a:latin typeface="Times New Roman" pitchFamily="18" charset="0"/>
                <a:cs typeface="Times New Roman" pitchFamily="18" charset="0"/>
              </a:rPr>
              <a:t> ا</a:t>
            </a:r>
            <a:r>
              <a:rPr kumimoji="0" lang="fa-IR" b="1" i="0" u="none" strike="noStrike" cap="none" normalizeH="0" baseline="0" dirty="0" bmk="">
                <a:ln>
                  <a:noFill/>
                </a:ln>
                <a:solidFill>
                  <a:srgbClr val="0070C0"/>
                </a:solidFill>
                <a:effectLst/>
                <a:latin typeface="Times New Roman" pitchFamily="18" charset="0"/>
                <a:cs typeface="Times New Roman" pitchFamily="18" charset="0"/>
              </a:rPr>
              <a:t>ستراتژیها</a:t>
            </a:r>
            <a:r>
              <a:rPr kumimoji="0" lang="fa-IR" sz="1400" b="1" i="0" u="none" strike="noStrike" cap="none" normalizeH="0" baseline="0" dirty="0" bmk="">
                <a:ln>
                  <a:noFill/>
                </a:ln>
                <a:solidFill>
                  <a:srgbClr val="0070C0"/>
                </a:solidFill>
                <a:effectLst/>
                <a:latin typeface="Times New Roman" pitchFamily="18" charset="0"/>
                <a:cs typeface="Times New Roman" pitchFamily="18" charset="0"/>
              </a:rPr>
              <a:t>:</a:t>
            </a:r>
            <a:r>
              <a:rPr kumimoji="0" lang="fa-IR" sz="1400" b="1" i="0" u="none" strike="noStrike" cap="none" normalizeH="0" baseline="0" dirty="0">
                <a:ln>
                  <a:noFill/>
                </a:ln>
                <a:solidFill>
                  <a:srgbClr val="0070C0"/>
                </a:solidFill>
                <a:effectLst/>
                <a:latin typeface="Times New Roman" pitchFamily="18" charset="0"/>
                <a:cs typeface="Times New Roman" pitchFamily="18" charset="0"/>
              </a:rPr>
              <a:t> </a:t>
            </a:r>
            <a:endParaRPr kumimoji="0" lang="en-US" sz="1400" b="1" i="0" u="none" strike="noStrike" cap="none" normalizeH="0" baseline="0" dirty="0">
              <a:ln>
                <a:noFill/>
              </a:ln>
              <a:solidFill>
                <a:srgbClr val="0070C0"/>
              </a:solidFill>
              <a:effectLst/>
              <a:latin typeface="Cambria"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tabLst/>
            </a:pPr>
            <a:r>
              <a:rPr kumimoji="0" lang="fa-I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براي نيل به اين اهداف دانشگاه علوم پزشکی اردبیل در برنامه کنترل سرطان ، استراتژيهائي را پيش بيني كرده  و در منطقه مورد نظر بمورد اجرا قرارخواهد داد كه شامل موارد ذيل است : </a:t>
            </a:r>
            <a:endParaRPr kumimoji="0" lang="en-US" sz="1600" b="0" i="0" u="none" strike="noStrike" cap="none" normalizeH="0" baseline="0" dirty="0">
              <a:ln>
                <a:noFill/>
              </a:ln>
              <a:solidFill>
                <a:schemeClr val="tx1"/>
              </a:solidFill>
              <a:effectLst/>
              <a:latin typeface="+mn-lt"/>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b="1" i="0" u="none" strike="noStrike" cap="none" normalizeH="0" baseline="0" dirty="0">
                <a:ln>
                  <a:noFill/>
                </a:ln>
                <a:solidFill>
                  <a:schemeClr val="tx1"/>
                </a:solidFill>
                <a:effectLst/>
                <a:latin typeface="+mn-lt"/>
                <a:ea typeface="Times New Roman" pitchFamily="18" charset="0"/>
                <a:cs typeface="Arial" pitchFamily="34" charset="0"/>
              </a:rPr>
              <a:t> بستر سازي</a:t>
            </a:r>
            <a:endParaRPr kumimoji="0" lang="en-US" sz="2000" b="0" i="0" u="none" strike="noStrike" cap="none" normalizeH="0" baseline="0" dirty="0">
              <a:ln>
                <a:noFill/>
              </a:ln>
              <a:solidFill>
                <a:schemeClr val="tx1"/>
              </a:solidFill>
              <a:effectLst/>
              <a:latin typeface="+mn-lt"/>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b="1" i="0" u="none" strike="noStrike" cap="none" normalizeH="0" baseline="0" dirty="0">
                <a:ln>
                  <a:noFill/>
                </a:ln>
                <a:solidFill>
                  <a:schemeClr val="tx1"/>
                </a:solidFill>
                <a:effectLst/>
                <a:latin typeface="+mn-lt"/>
                <a:ea typeface="Times New Roman" pitchFamily="18" charset="0"/>
                <a:cs typeface="Arial" pitchFamily="34" charset="0"/>
              </a:rPr>
              <a:t> پيشگيري نوع اول (حساس سازي و آموزش گروههای هدف جامعه – پزشکان و پيراپزشکان )</a:t>
            </a:r>
            <a:endParaRPr kumimoji="0" lang="en-US" sz="2000" b="0" i="0" u="none" strike="noStrike" cap="none" normalizeH="0" baseline="0" dirty="0">
              <a:ln>
                <a:noFill/>
              </a:ln>
              <a:solidFill>
                <a:schemeClr val="tx1"/>
              </a:solidFill>
              <a:effectLst/>
              <a:latin typeface="+mn-lt"/>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b="1" i="0" u="none" strike="noStrike" cap="none" normalizeH="0" baseline="0" dirty="0">
                <a:ln>
                  <a:noFill/>
                </a:ln>
                <a:solidFill>
                  <a:schemeClr val="tx1"/>
                </a:solidFill>
                <a:effectLst/>
                <a:latin typeface="+mn-lt"/>
                <a:ea typeface="Times New Roman" pitchFamily="18" charset="0"/>
                <a:cs typeface="Arial" pitchFamily="34" charset="0"/>
              </a:rPr>
              <a:t> پيشگيري نوع دوم (تشخيص در مراحل اوليه و درمان مناسب بیماران)</a:t>
            </a:r>
            <a:endParaRPr kumimoji="0" lang="en-US" sz="2000" b="0" i="0" u="none" strike="noStrike" cap="none" normalizeH="0" baseline="0" dirty="0">
              <a:ln>
                <a:noFill/>
              </a:ln>
              <a:solidFill>
                <a:schemeClr val="tx1"/>
              </a:solidFill>
              <a:effectLst/>
              <a:latin typeface="+mn-lt"/>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b="1" i="0" u="none" strike="noStrike" cap="none" normalizeH="0" baseline="0" dirty="0">
                <a:ln>
                  <a:noFill/>
                </a:ln>
                <a:solidFill>
                  <a:schemeClr val="tx1"/>
                </a:solidFill>
                <a:effectLst/>
                <a:latin typeface="+mn-lt"/>
                <a:ea typeface="Times New Roman" pitchFamily="18" charset="0"/>
                <a:cs typeface="Arial" pitchFamily="34" charset="0"/>
              </a:rPr>
              <a:t> پيشگيري نوع سوم (ارتقا کيفي زندگي با کنترل درد و ارائه مشاوره رواني و حمايت از بيماران)</a:t>
            </a:r>
            <a:endParaRPr kumimoji="0" lang="fa-IR" sz="2000" b="0" i="0" u="none" strike="noStrike" cap="none" normalizeH="0" baseline="0" dirty="0">
              <a:ln>
                <a:noFill/>
              </a:ln>
              <a:solidFill>
                <a:schemeClr val="tx1"/>
              </a:solidFill>
              <a:effectLst/>
              <a:latin typeface="+mn-lt"/>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xEl>
                                              <p:pRg st="2" end="2"/>
                                            </p:txEl>
                                          </p:spTgt>
                                        </p:tgtEl>
                                        <p:attrNameLst>
                                          <p:attrName>style.visibility</p:attrName>
                                        </p:attrNameLst>
                                      </p:cBhvr>
                                      <p:to>
                                        <p:strVal val="visible"/>
                                      </p:to>
                                    </p:set>
                                    <p:animEffect transition="in" filter="blinds(horizontal)">
                                      <p:cBhvr>
                                        <p:cTn id="7" dur="500"/>
                                        <p:tgtEl>
                                          <p:spTgt spid="204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9">
                                            <p:txEl>
                                              <p:pRg st="3" end="3"/>
                                            </p:txEl>
                                          </p:spTgt>
                                        </p:tgtEl>
                                        <p:attrNameLst>
                                          <p:attrName>style.visibility</p:attrName>
                                        </p:attrNameLst>
                                      </p:cBhvr>
                                      <p:to>
                                        <p:strVal val="visible"/>
                                      </p:to>
                                    </p:set>
                                    <p:animEffect transition="in" filter="blinds(horizontal)">
                                      <p:cBhvr>
                                        <p:cTn id="12" dur="500"/>
                                        <p:tgtEl>
                                          <p:spTgt spid="204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9">
                                            <p:txEl>
                                              <p:pRg st="4" end="4"/>
                                            </p:txEl>
                                          </p:spTgt>
                                        </p:tgtEl>
                                        <p:attrNameLst>
                                          <p:attrName>style.visibility</p:attrName>
                                        </p:attrNameLst>
                                      </p:cBhvr>
                                      <p:to>
                                        <p:strVal val="visible"/>
                                      </p:to>
                                    </p:set>
                                    <p:animEffect transition="in" filter="blinds(horizontal)">
                                      <p:cBhvr>
                                        <p:cTn id="17" dur="500"/>
                                        <p:tgtEl>
                                          <p:spTgt spid="204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9">
                                            <p:txEl>
                                              <p:pRg st="5" end="5"/>
                                            </p:txEl>
                                          </p:spTgt>
                                        </p:tgtEl>
                                        <p:attrNameLst>
                                          <p:attrName>style.visibility</p:attrName>
                                        </p:attrNameLst>
                                      </p:cBhvr>
                                      <p:to>
                                        <p:strVal val="visible"/>
                                      </p:to>
                                    </p:set>
                                    <p:animEffect transition="in" filter="blinds(horizontal)">
                                      <p:cBhvr>
                                        <p:cTn id="22" dur="500"/>
                                        <p:tgtEl>
                                          <p:spTgt spid="20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
        <p:nvSpPr>
          <p:cNvPr id="59497" name="Rectangle 105"/>
          <p:cNvSpPr>
            <a:spLocks noChangeArrowheads="1"/>
          </p:cNvSpPr>
          <p:nvPr/>
        </p:nvSpPr>
        <p:spPr bwMode="auto">
          <a:xfrm>
            <a:off x="0" y="525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Zar" pitchFamily="2" charset="-78"/>
              </a:rPr>
              <a:t/>
            </a:r>
            <a:br>
              <a:rPr kumimoji="0" lang="en-US" sz="1200" b="0" i="0" u="none" strike="noStrike" cap="none" normalizeH="0" baseline="0">
                <a:ln>
                  <a:noFill/>
                </a:ln>
                <a:solidFill>
                  <a:schemeClr val="tx1"/>
                </a:solidFill>
                <a:effectLst/>
                <a:latin typeface="Arial" pitchFamily="34" charset="0"/>
                <a:ea typeface="Times New Roman" pitchFamily="18" charset="0"/>
                <a:cs typeface="Zar" pitchFamily="2" charset="-78"/>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873" name="Rectangle 1"/>
          <p:cNvSpPr>
            <a:spLocks noChangeArrowheads="1"/>
          </p:cNvSpPr>
          <p:nvPr/>
        </p:nvSpPr>
        <p:spPr bwMode="auto">
          <a:xfrm>
            <a:off x="304800" y="1600200"/>
            <a:ext cx="8610600" cy="5232202"/>
          </a:xfrm>
          <a:prstGeom prst="rect">
            <a:avLst/>
          </a:prstGeom>
          <a:noFill/>
          <a:ln w="9525">
            <a:noFill/>
            <a:miter lim="800000"/>
            <a:headEnd/>
            <a:tailEnd/>
          </a:ln>
          <a:effectLst/>
        </p:spPr>
        <p:txBody>
          <a:bodyPr vert="horz" wrap="square" lIns="36501" tIns="45720" rIns="91440" bIns="45720" numCol="1" anchor="ctr" anchorCtr="0" compatLnSpc="1">
            <a:prstTxWarp prst="textNoShape">
              <a:avLst/>
            </a:prstTxWarp>
            <a:spAutoFit/>
          </a:bodyPr>
          <a:lstStyle/>
          <a:p>
            <a:pPr algn="r" rtl="1">
              <a:buFont typeface="Wingdings" pitchFamily="2" charset="2"/>
              <a:buChar char="q"/>
            </a:pPr>
            <a:r>
              <a:rPr lang="fa-IR" dirty="0">
                <a:solidFill>
                  <a:srgbClr val="0070C0"/>
                </a:solidFill>
              </a:rPr>
              <a:t> جمع بندی:</a:t>
            </a:r>
          </a:p>
          <a:p>
            <a:pPr algn="r" rtl="1">
              <a:buFont typeface="Wingdings" pitchFamily="2" charset="2"/>
              <a:buChar char="v"/>
            </a:pPr>
            <a:r>
              <a:rPr lang="fa-IR" dirty="0"/>
              <a:t> تدوین برنامه کنترل سرطان با توجه به شرایط منطقه از اولویتهای بهداشتی است.</a:t>
            </a:r>
          </a:p>
          <a:p>
            <a:pPr algn="r" rtl="1">
              <a:buFont typeface="Wingdings" pitchFamily="2" charset="2"/>
              <a:buChar char="v"/>
            </a:pPr>
            <a:r>
              <a:rPr lang="fa-IR" dirty="0"/>
              <a:t> این برنامه برای کنترل ٥سرطان شایع زنان و مردان در استان اردبیل تدوین شده است.</a:t>
            </a:r>
          </a:p>
          <a:p>
            <a:pPr algn="r" rtl="1">
              <a:buFont typeface="Wingdings" pitchFamily="2" charset="2"/>
              <a:buChar char="v"/>
            </a:pPr>
            <a:r>
              <a:rPr lang="fa-IR" dirty="0"/>
              <a:t> سرطانهای شایع زنان: معده – مری – پستان - </a:t>
            </a:r>
            <a:r>
              <a:rPr lang="en-US" dirty="0"/>
              <a:t>CNS</a:t>
            </a:r>
            <a:r>
              <a:rPr lang="fa-IR" dirty="0"/>
              <a:t> – کولورکتال </a:t>
            </a:r>
          </a:p>
          <a:p>
            <a:pPr algn="r" rtl="1">
              <a:buFont typeface="Wingdings" pitchFamily="2" charset="2"/>
              <a:buChar char="v"/>
            </a:pPr>
            <a:r>
              <a:rPr lang="fa-IR" dirty="0"/>
              <a:t> سرطانهای شایع مردان: معده – مری – مثانه -</a:t>
            </a:r>
            <a:r>
              <a:rPr lang="en-US" dirty="0"/>
              <a:t> </a:t>
            </a:r>
            <a:r>
              <a:rPr lang="fa-IR" dirty="0"/>
              <a:t>کولورکتال –</a:t>
            </a:r>
            <a:r>
              <a:rPr lang="en-US" dirty="0"/>
              <a:t> </a:t>
            </a:r>
            <a:r>
              <a:rPr lang="fa-IR" dirty="0"/>
              <a:t>ریه</a:t>
            </a:r>
          </a:p>
          <a:p>
            <a:pPr algn="r" rtl="1">
              <a:buFont typeface="Wingdings" pitchFamily="2" charset="2"/>
              <a:buChar char="v"/>
            </a:pPr>
            <a:r>
              <a:rPr lang="fa-IR" dirty="0"/>
              <a:t> استراتژیهای مورد نظر: </a:t>
            </a:r>
          </a:p>
          <a:p>
            <a:pPr marL="914400" lvl="1" indent="-457200" algn="r" rtl="1">
              <a:buFont typeface="+mj-lt"/>
              <a:buAutoNum type="arabicParenR"/>
            </a:pPr>
            <a:r>
              <a:rPr lang="fa-IR" sz="2000" dirty="0"/>
              <a:t>استراتژی اول: بستر سازی</a:t>
            </a:r>
          </a:p>
          <a:p>
            <a:pPr marL="914400" lvl="1" indent="-457200" algn="r" rtl="1">
              <a:buFont typeface="+mj-lt"/>
              <a:buAutoNum type="arabicParenR"/>
            </a:pPr>
            <a:r>
              <a:rPr lang="fa-IR" sz="2000" dirty="0"/>
              <a:t>استراتژی دوم: پیشگیری نوع اول</a:t>
            </a:r>
          </a:p>
          <a:p>
            <a:pPr marL="914400" lvl="1" indent="-457200" algn="r" rtl="1">
              <a:buFont typeface="+mj-lt"/>
              <a:buAutoNum type="arabicParenR"/>
            </a:pPr>
            <a:r>
              <a:rPr lang="fa-IR" sz="2000" dirty="0"/>
              <a:t>استراتژی سوم: پیشگیری نوع دوم </a:t>
            </a:r>
          </a:p>
          <a:p>
            <a:pPr marL="914400" lvl="1" indent="-457200" algn="r" rtl="1">
              <a:buFont typeface="+mj-lt"/>
              <a:buAutoNum type="arabicParenR"/>
            </a:pPr>
            <a:r>
              <a:rPr lang="fa-IR" sz="2000" dirty="0"/>
              <a:t>استراتژی چهارم: پیشگیری نوع سوم </a:t>
            </a:r>
            <a:r>
              <a:rPr lang="en-US" dirty="0"/>
              <a:t> </a:t>
            </a:r>
            <a:endParaRPr lang="en-AU" dirty="0"/>
          </a:p>
          <a:p>
            <a:pPr algn="r" rtl="1">
              <a:buFont typeface="Wingdings" pitchFamily="2" charset="2"/>
              <a:buChar char="v"/>
            </a:pPr>
            <a:r>
              <a:rPr lang="fa-IR" dirty="0"/>
              <a:t> </a:t>
            </a:r>
            <a:r>
              <a:rPr lang="ar-SA" dirty="0"/>
              <a:t>طول مدت برنامه : ٥ سال  </a:t>
            </a:r>
            <a:endParaRPr lang="fa-IR" dirty="0"/>
          </a:p>
          <a:p>
            <a:pPr algn="r" rtl="1">
              <a:buFont typeface="Wingdings" pitchFamily="2" charset="2"/>
              <a:buChar char="v"/>
            </a:pPr>
            <a:r>
              <a:rPr lang="fa-IR" dirty="0"/>
              <a:t>منطقه مورد عمل: شهرستان اردبیل</a:t>
            </a:r>
            <a:endParaRPr lang="en-AU" dirty="0"/>
          </a:p>
          <a:p>
            <a:pPr lvl="0" algn="r" rtl="1">
              <a:buFont typeface="Wingdings" pitchFamily="2" charset="2"/>
              <a:buChar char="ü"/>
            </a:pPr>
            <a:endParaRPr lang="en-AU" sz="1600" dirty="0"/>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3">
                                            <p:txEl>
                                              <p:pRg st="1" end="1"/>
                                            </p:txEl>
                                          </p:spTgt>
                                        </p:tgtEl>
                                        <p:attrNameLst>
                                          <p:attrName>style.visibility</p:attrName>
                                        </p:attrNameLst>
                                      </p:cBhvr>
                                      <p:to>
                                        <p:strVal val="visible"/>
                                      </p:to>
                                    </p:set>
                                    <p:animEffect transition="in" filter="blinds(horizontal)">
                                      <p:cBhvr>
                                        <p:cTn id="7" dur="500"/>
                                        <p:tgtEl>
                                          <p:spTgt spid="798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3">
                                            <p:txEl>
                                              <p:pRg st="2" end="2"/>
                                            </p:txEl>
                                          </p:spTgt>
                                        </p:tgtEl>
                                        <p:attrNameLst>
                                          <p:attrName>style.visibility</p:attrName>
                                        </p:attrNameLst>
                                      </p:cBhvr>
                                      <p:to>
                                        <p:strVal val="visible"/>
                                      </p:to>
                                    </p:set>
                                    <p:animEffect transition="in" filter="blinds(horizontal)">
                                      <p:cBhvr>
                                        <p:cTn id="12" dur="500"/>
                                        <p:tgtEl>
                                          <p:spTgt spid="798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9873">
                                            <p:txEl>
                                              <p:pRg st="3" end="3"/>
                                            </p:txEl>
                                          </p:spTgt>
                                        </p:tgtEl>
                                        <p:attrNameLst>
                                          <p:attrName>style.visibility</p:attrName>
                                        </p:attrNameLst>
                                      </p:cBhvr>
                                      <p:to>
                                        <p:strVal val="visible"/>
                                      </p:to>
                                    </p:set>
                                    <p:animEffect transition="in" filter="blinds(horizontal)">
                                      <p:cBhvr>
                                        <p:cTn id="17" dur="500"/>
                                        <p:tgtEl>
                                          <p:spTgt spid="7987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9873">
                                            <p:txEl>
                                              <p:pRg st="4" end="4"/>
                                            </p:txEl>
                                          </p:spTgt>
                                        </p:tgtEl>
                                        <p:attrNameLst>
                                          <p:attrName>style.visibility</p:attrName>
                                        </p:attrNameLst>
                                      </p:cBhvr>
                                      <p:to>
                                        <p:strVal val="visible"/>
                                      </p:to>
                                    </p:set>
                                    <p:animEffect transition="in" filter="blinds(horizontal)">
                                      <p:cBhvr>
                                        <p:cTn id="22" dur="500"/>
                                        <p:tgtEl>
                                          <p:spTgt spid="7987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9873">
                                            <p:txEl>
                                              <p:pRg st="5" end="5"/>
                                            </p:txEl>
                                          </p:spTgt>
                                        </p:tgtEl>
                                        <p:attrNameLst>
                                          <p:attrName>style.visibility</p:attrName>
                                        </p:attrNameLst>
                                      </p:cBhvr>
                                      <p:to>
                                        <p:strVal val="visible"/>
                                      </p:to>
                                    </p:set>
                                    <p:animEffect transition="in" filter="blinds(horizontal)">
                                      <p:cBhvr>
                                        <p:cTn id="27" dur="500"/>
                                        <p:tgtEl>
                                          <p:spTgt spid="7987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9873">
                                            <p:txEl>
                                              <p:pRg st="6" end="6"/>
                                            </p:txEl>
                                          </p:spTgt>
                                        </p:tgtEl>
                                        <p:attrNameLst>
                                          <p:attrName>style.visibility</p:attrName>
                                        </p:attrNameLst>
                                      </p:cBhvr>
                                      <p:to>
                                        <p:strVal val="visible"/>
                                      </p:to>
                                    </p:set>
                                    <p:animEffect transition="in" filter="blinds(horizontal)">
                                      <p:cBhvr>
                                        <p:cTn id="32" dur="500"/>
                                        <p:tgtEl>
                                          <p:spTgt spid="7987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9873">
                                            <p:txEl>
                                              <p:pRg st="7" end="7"/>
                                            </p:txEl>
                                          </p:spTgt>
                                        </p:tgtEl>
                                        <p:attrNameLst>
                                          <p:attrName>style.visibility</p:attrName>
                                        </p:attrNameLst>
                                      </p:cBhvr>
                                      <p:to>
                                        <p:strVal val="visible"/>
                                      </p:to>
                                    </p:set>
                                    <p:animEffect transition="in" filter="blinds(horizontal)">
                                      <p:cBhvr>
                                        <p:cTn id="37" dur="500"/>
                                        <p:tgtEl>
                                          <p:spTgt spid="7987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9873">
                                            <p:txEl>
                                              <p:pRg st="8" end="8"/>
                                            </p:txEl>
                                          </p:spTgt>
                                        </p:tgtEl>
                                        <p:attrNameLst>
                                          <p:attrName>style.visibility</p:attrName>
                                        </p:attrNameLst>
                                      </p:cBhvr>
                                      <p:to>
                                        <p:strVal val="visible"/>
                                      </p:to>
                                    </p:set>
                                    <p:animEffect transition="in" filter="blinds(horizontal)">
                                      <p:cBhvr>
                                        <p:cTn id="42" dur="500"/>
                                        <p:tgtEl>
                                          <p:spTgt spid="7987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9873">
                                            <p:txEl>
                                              <p:pRg st="9" end="9"/>
                                            </p:txEl>
                                          </p:spTgt>
                                        </p:tgtEl>
                                        <p:attrNameLst>
                                          <p:attrName>style.visibility</p:attrName>
                                        </p:attrNameLst>
                                      </p:cBhvr>
                                      <p:to>
                                        <p:strVal val="visible"/>
                                      </p:to>
                                    </p:set>
                                    <p:animEffect transition="in" filter="blinds(horizontal)">
                                      <p:cBhvr>
                                        <p:cTn id="47" dur="500"/>
                                        <p:tgtEl>
                                          <p:spTgt spid="7987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9873">
                                            <p:txEl>
                                              <p:pRg st="10" end="10"/>
                                            </p:txEl>
                                          </p:spTgt>
                                        </p:tgtEl>
                                        <p:attrNameLst>
                                          <p:attrName>style.visibility</p:attrName>
                                        </p:attrNameLst>
                                      </p:cBhvr>
                                      <p:to>
                                        <p:strVal val="visible"/>
                                      </p:to>
                                    </p:set>
                                    <p:animEffect transition="in" filter="blinds(horizontal)">
                                      <p:cBhvr>
                                        <p:cTn id="52" dur="500"/>
                                        <p:tgtEl>
                                          <p:spTgt spid="7987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9873">
                                            <p:txEl>
                                              <p:pRg st="11" end="11"/>
                                            </p:txEl>
                                          </p:spTgt>
                                        </p:tgtEl>
                                        <p:attrNameLst>
                                          <p:attrName>style.visibility</p:attrName>
                                        </p:attrNameLst>
                                      </p:cBhvr>
                                      <p:to>
                                        <p:strVal val="visible"/>
                                      </p:to>
                                    </p:set>
                                    <p:animEffect transition="in" filter="blinds(horizontal)">
                                      <p:cBhvr>
                                        <p:cTn id="57" dur="500"/>
                                        <p:tgtEl>
                                          <p:spTgt spid="7987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balan1.jpg"/>
          <p:cNvPicPr>
            <a:picLocks noChangeAspect="1"/>
          </p:cNvPicPr>
          <p:nvPr/>
        </p:nvPicPr>
        <p:blipFill>
          <a:blip r:embed="rId3"/>
          <a:stretch>
            <a:fillRect/>
          </a:stretch>
        </p:blipFill>
        <p:spPr>
          <a:xfrm>
            <a:off x="1447800" y="1828800"/>
            <a:ext cx="6422572"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4211" name="Text Box 3"/>
          <p:cNvSpPr txBox="1">
            <a:spLocks noChangeArrowheads="1"/>
          </p:cNvSpPr>
          <p:nvPr/>
        </p:nvSpPr>
        <p:spPr bwMode="auto">
          <a:xfrm>
            <a:off x="609600" y="6096000"/>
            <a:ext cx="6781800" cy="457200"/>
          </a:xfrm>
          <a:prstGeom prst="rect">
            <a:avLst/>
          </a:prstGeom>
          <a:noFill/>
          <a:ln w="9525">
            <a:noFill/>
            <a:miter lim="800000"/>
            <a:headEnd/>
            <a:tailEnd/>
          </a:ln>
          <a:effectLst/>
        </p:spPr>
        <p:txBody>
          <a:bodyPr>
            <a:spAutoFit/>
          </a:bodyPr>
          <a:lstStyle/>
          <a:p>
            <a:pPr>
              <a:spcBef>
                <a:spcPct val="50000"/>
              </a:spcBef>
            </a:pPr>
            <a:endParaRPr lang="en-AU"/>
          </a:p>
        </p:txBody>
      </p:sp>
      <p:sp>
        <p:nvSpPr>
          <p:cNvPr id="7"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8" name="Picture 6"/>
          <p:cNvPicPr>
            <a:picLocks noChangeAspect="1" noChangeArrowheads="1"/>
          </p:cNvPicPr>
          <p:nvPr/>
        </p:nvPicPr>
        <p:blipFill>
          <a:blip r:embed="rId4"/>
          <a:srcRect/>
          <a:stretch>
            <a:fillRect/>
          </a:stretch>
        </p:blipFill>
        <p:spPr bwMode="auto">
          <a:xfrm>
            <a:off x="6934200" y="152400"/>
            <a:ext cx="2209800" cy="1262577"/>
          </a:xfrm>
          <a:prstGeom prst="rect">
            <a:avLst/>
          </a:prstGeom>
          <a:noFill/>
        </p:spPr>
      </p:pic>
      <p:sp>
        <p:nvSpPr>
          <p:cNvPr id="59497" name="Rectangle 105"/>
          <p:cNvSpPr>
            <a:spLocks noChangeArrowheads="1"/>
          </p:cNvSpPr>
          <p:nvPr/>
        </p:nvSpPr>
        <p:spPr bwMode="auto">
          <a:xfrm>
            <a:off x="0" y="525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Zar" pitchFamily="2" charset="-78"/>
              </a:rPr>
              <a:t/>
            </a:r>
            <a:br>
              <a:rPr kumimoji="0" lang="en-US" sz="1200" b="0" i="0" u="none" strike="noStrike" cap="none" normalizeH="0" baseline="0">
                <a:ln>
                  <a:noFill/>
                </a:ln>
                <a:solidFill>
                  <a:schemeClr val="tx1"/>
                </a:solidFill>
                <a:effectLst/>
                <a:latin typeface="Arial" pitchFamily="34" charset="0"/>
                <a:ea typeface="Times New Roman" pitchFamily="18" charset="0"/>
                <a:cs typeface="Zar" pitchFamily="2" charset="-78"/>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9873" name="Rectangle 1"/>
          <p:cNvSpPr>
            <a:spLocks noChangeArrowheads="1"/>
          </p:cNvSpPr>
          <p:nvPr/>
        </p:nvSpPr>
        <p:spPr bwMode="auto">
          <a:xfrm>
            <a:off x="304800" y="1600200"/>
            <a:ext cx="8610600" cy="984885"/>
          </a:xfrm>
          <a:prstGeom prst="rect">
            <a:avLst/>
          </a:prstGeom>
          <a:noFill/>
          <a:ln w="9525">
            <a:noFill/>
            <a:miter lim="800000"/>
            <a:headEnd/>
            <a:tailEnd/>
          </a:ln>
          <a:effectLst/>
        </p:spPr>
        <p:txBody>
          <a:bodyPr vert="horz" wrap="square" lIns="36501" tIns="45720" rIns="91440" bIns="45720" numCol="1" anchor="ctr" anchorCtr="0" compatLnSpc="1">
            <a:prstTxWarp prst="textNoShape">
              <a:avLst/>
            </a:prstTxWarp>
            <a:spAutoFit/>
          </a:bodyPr>
          <a:lstStyle/>
          <a:p>
            <a:pPr algn="r" rtl="1"/>
            <a:endParaRPr lang="en-AU" dirty="0"/>
          </a:p>
          <a:p>
            <a:pPr lvl="0" algn="r" rtl="1">
              <a:buFont typeface="Wingdings" pitchFamily="2" charset="2"/>
              <a:buChar char="ü"/>
            </a:pPr>
            <a:endParaRPr lang="en-AU" sz="1600" dirty="0"/>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Box 9"/>
          <p:cNvSpPr txBox="1"/>
          <p:nvPr/>
        </p:nvSpPr>
        <p:spPr>
          <a:xfrm>
            <a:off x="838200" y="6172200"/>
            <a:ext cx="3352800" cy="461665"/>
          </a:xfrm>
          <a:prstGeom prst="rect">
            <a:avLst/>
          </a:prstGeom>
          <a:noFill/>
        </p:spPr>
        <p:txBody>
          <a:bodyPr wrap="square" rtlCol="0">
            <a:spAutoFit/>
          </a:bodyPr>
          <a:lstStyle/>
          <a:p>
            <a:pPr algn="ctr"/>
            <a:r>
              <a:rPr lang="fa-IR" dirty="0">
                <a:solidFill>
                  <a:srgbClr val="FFC000"/>
                </a:solidFill>
                <a:effectLst>
                  <a:outerShdw blurRad="38100" dist="38100" dir="2700000" algn="tl">
                    <a:srgbClr val="000000">
                      <a:alpha val="43137"/>
                    </a:srgbClr>
                  </a:outerShdw>
                </a:effectLst>
              </a:rPr>
              <a:t>متشکرم</a:t>
            </a:r>
            <a:endParaRPr lang="en-US" dirty="0">
              <a:solidFill>
                <a:srgbClr val="FFC000"/>
              </a:solidFill>
              <a:effectLst>
                <a:outerShdw blurRad="38100" dist="38100" dir="2700000" algn="tl">
                  <a:srgbClr val="000000">
                    <a:alpha val="43137"/>
                  </a:srgbClr>
                </a:outerShdw>
              </a:effectLs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79873">
                                            <p:txEl>
                                              <p:pRg st="0" end="0"/>
                                            </p:txEl>
                                          </p:spTgt>
                                        </p:tgtEl>
                                        <p:attrNameLst>
                                          <p:attrName>style.visibility</p:attrName>
                                        </p:attrNameLst>
                                      </p:cBhvr>
                                      <p:to>
                                        <p:strVal val="visible"/>
                                      </p:to>
                                    </p:set>
                                    <p:animEffect transition="in" filter="blinds(horizontal)">
                                      <p:cBhvr>
                                        <p:cTn id="7" dur="500"/>
                                        <p:tgtEl>
                                          <p:spTgt spid="79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AU"/>
          </a:p>
        </p:txBody>
      </p:sp>
      <p:sp>
        <p:nvSpPr>
          <p:cNvPr id="91139" name="Rectangle 3"/>
          <p:cNvSpPr>
            <a:spLocks noGrp="1" noChangeArrowheads="1"/>
          </p:cNvSpPr>
          <p:nvPr>
            <p:ph type="body" idx="1"/>
          </p:nvPr>
        </p:nvSpPr>
        <p:spPr>
          <a:xfrm>
            <a:off x="304800" y="1524000"/>
            <a:ext cx="8534400" cy="4572000"/>
          </a:xfrm>
        </p:spPr>
        <p:txBody>
          <a:bodyPr/>
          <a:lstStyle/>
          <a:p>
            <a:pPr algn="r" rtl="1">
              <a:lnSpc>
                <a:spcPct val="90000"/>
              </a:lnSpc>
              <a:buClr>
                <a:schemeClr val="hlink"/>
              </a:buClr>
              <a:buSzPct val="65000"/>
              <a:buFont typeface="Wingdings" pitchFamily="2" charset="2"/>
              <a:buChar char="q"/>
            </a:pPr>
            <a:r>
              <a:rPr lang="fa-IR" dirty="0">
                <a:solidFill>
                  <a:srgbClr val="0070C0"/>
                </a:solidFill>
                <a:cs typeface="Times New Roman" pitchFamily="18" charset="0"/>
              </a:rPr>
              <a:t> وضعیت سرطان در دنیا</a:t>
            </a:r>
          </a:p>
          <a:p>
            <a:pPr lvl="1" algn="r" rtl="1">
              <a:lnSpc>
                <a:spcPct val="150000"/>
              </a:lnSpc>
              <a:buClr>
                <a:schemeClr val="hlink"/>
              </a:buClr>
              <a:buSzPct val="100000"/>
              <a:buFont typeface="Wingdings" pitchFamily="2" charset="2"/>
              <a:buChar char="v"/>
            </a:pPr>
            <a:r>
              <a:rPr lang="fa-IR" sz="1900" dirty="0"/>
              <a:t> سرطا ن دومین عامل شایع مرگ ومیر در کشورهای توسعه یافته و سومین عامل مرگ در میان جمعیت بالغین در کشورهای در حال توسعه میباشد</a:t>
            </a:r>
          </a:p>
          <a:p>
            <a:pPr lvl="1" algn="r" rtl="1">
              <a:lnSpc>
                <a:spcPct val="150000"/>
              </a:lnSpc>
              <a:buClr>
                <a:schemeClr val="hlink"/>
              </a:buClr>
              <a:buSzPct val="100000"/>
              <a:buFont typeface="Wingdings" pitchFamily="2" charset="2"/>
              <a:buChar char="v"/>
            </a:pPr>
            <a:r>
              <a:rPr lang="fa-IR" sz="1900" dirty="0"/>
              <a:t> درحال حاضر ٢٤٫٦ میلیون نفر در دنیا با سرطا ن زندگی میکنند</a:t>
            </a:r>
          </a:p>
          <a:p>
            <a:pPr lvl="1" algn="r" rtl="1">
              <a:lnSpc>
                <a:spcPct val="150000"/>
              </a:lnSpc>
              <a:buClr>
                <a:schemeClr val="hlink"/>
              </a:buClr>
              <a:buSzPct val="100000"/>
              <a:buFont typeface="Wingdings" pitchFamily="2" charset="2"/>
              <a:buChar char="v"/>
            </a:pPr>
            <a:r>
              <a:rPr lang="fa-IR" sz="1900" dirty="0">
                <a:cs typeface="Times New Roman" pitchFamily="18" charset="0"/>
              </a:rPr>
              <a:t> </a:t>
            </a:r>
            <a:r>
              <a:rPr lang="fa-IR" sz="1900" dirty="0"/>
              <a:t>طي سال  (٢٠٢٢)  ١٩٫٩میلیون مورد جدید سرطا ن در جهان تشخیص  داده شده است که تا سال ٢٠۳٠ به حدود ۳٠ میلیون نفر خواهد رسید.</a:t>
            </a:r>
          </a:p>
          <a:p>
            <a:pPr lvl="1" algn="r" rtl="1">
              <a:lnSpc>
                <a:spcPct val="150000"/>
              </a:lnSpc>
              <a:buClr>
                <a:schemeClr val="hlink"/>
              </a:buClr>
              <a:buSzPct val="100000"/>
              <a:buFont typeface="Wingdings" pitchFamily="2" charset="2"/>
              <a:buChar char="v"/>
            </a:pPr>
            <a:r>
              <a:rPr lang="fa-IR" sz="1900" dirty="0">
                <a:cs typeface="Times New Roman" pitchFamily="18" charset="0"/>
              </a:rPr>
              <a:t> </a:t>
            </a:r>
            <a:r>
              <a:rPr lang="fa-IR" sz="1900" dirty="0"/>
              <a:t>سال ٢٠٢٢ ، ٩٫٩٦ میلیون نفر در دنیا بر اثر سرطان فوت کرده اند که در مجموع ١٦٪ از کل علل مرگ در دنیا را بخود اختصاص داده است.</a:t>
            </a:r>
          </a:p>
          <a:p>
            <a:pPr lvl="1" algn="r" rtl="1">
              <a:lnSpc>
                <a:spcPct val="150000"/>
              </a:lnSpc>
              <a:buClr>
                <a:schemeClr val="hlink"/>
              </a:buClr>
              <a:buSzPct val="100000"/>
              <a:buFont typeface="Wingdings" pitchFamily="2" charset="2"/>
              <a:buChar char="v"/>
            </a:pPr>
            <a:r>
              <a:rPr lang="fa-IR" sz="1900" dirty="0"/>
              <a:t>. برآورد میشود در طی ٢٠ سال آینده تعداد مرگهای ناشی از سرطان به ١۳ میلیون نفر در سال افزایش یابد </a:t>
            </a:r>
          </a:p>
          <a:p>
            <a:pPr lvl="1" algn="r" rtl="1">
              <a:lnSpc>
                <a:spcPct val="90000"/>
              </a:lnSpc>
              <a:buClr>
                <a:schemeClr val="hlink"/>
              </a:buClr>
              <a:buSzPct val="65000"/>
              <a:buFont typeface="Wingdings" pitchFamily="2" charset="2"/>
              <a:buChar char="n"/>
            </a:pPr>
            <a:endParaRPr lang="en-US" sz="2000" dirty="0"/>
          </a:p>
          <a:p>
            <a:pPr lvl="1" algn="r" rtl="1">
              <a:lnSpc>
                <a:spcPct val="90000"/>
              </a:lnSpc>
              <a:buClr>
                <a:schemeClr val="hlink"/>
              </a:buClr>
              <a:buSzPct val="65000"/>
              <a:buFont typeface="Wingdings" pitchFamily="2" charset="2"/>
              <a:buChar char="n"/>
            </a:pPr>
            <a:endParaRPr lang="fa-IR" sz="1900" dirty="0">
              <a:cs typeface="Times New Roman" pitchFamily="18" charset="0"/>
            </a:endParaRPr>
          </a:p>
        </p:txBody>
      </p:sp>
      <p:sp>
        <p:nvSpPr>
          <p:cNvPr id="5"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6"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extLst>
      <p:ext uri="{BB962C8B-B14F-4D97-AF65-F5344CB8AC3E}">
        <p14:creationId xmlns:p14="http://schemas.microsoft.com/office/powerpoint/2010/main" val="2746274102"/>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7" dur="500"/>
                                        <p:tgtEl>
                                          <p:spTgt spid="91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17" dur="500"/>
                                        <p:tgtEl>
                                          <p:spTgt spid="91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2" dur="500"/>
                                        <p:tgtEl>
                                          <p:spTgt spid="911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27" dur="5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AU"/>
          </a:p>
        </p:txBody>
      </p:sp>
      <p:sp>
        <p:nvSpPr>
          <p:cNvPr id="91139" name="Rectangle 3"/>
          <p:cNvSpPr>
            <a:spLocks noGrp="1" noChangeArrowheads="1"/>
          </p:cNvSpPr>
          <p:nvPr>
            <p:ph type="body" idx="1"/>
          </p:nvPr>
        </p:nvSpPr>
        <p:spPr>
          <a:xfrm>
            <a:off x="304800" y="1524000"/>
            <a:ext cx="8534400" cy="4572000"/>
          </a:xfrm>
        </p:spPr>
        <p:txBody>
          <a:bodyPr/>
          <a:lstStyle/>
          <a:p>
            <a:pPr algn="r" rtl="1">
              <a:lnSpc>
                <a:spcPct val="90000"/>
              </a:lnSpc>
              <a:buClr>
                <a:schemeClr val="hlink"/>
              </a:buClr>
              <a:buSzPct val="65000"/>
              <a:buFont typeface="Wingdings" pitchFamily="2" charset="2"/>
              <a:buChar char="q"/>
            </a:pPr>
            <a:r>
              <a:rPr lang="fa-IR" dirty="0">
                <a:solidFill>
                  <a:srgbClr val="0070C0"/>
                </a:solidFill>
                <a:cs typeface="Times New Roman" pitchFamily="18" charset="0"/>
              </a:rPr>
              <a:t> وضعیت سرطان در دنیا</a:t>
            </a:r>
          </a:p>
          <a:p>
            <a:pPr lvl="1" algn="r" rtl="1">
              <a:buClr>
                <a:schemeClr val="hlink"/>
              </a:buClr>
              <a:buSzPct val="100000"/>
              <a:buFont typeface="Wingdings" pitchFamily="2" charset="2"/>
              <a:buChar char="v"/>
            </a:pPr>
            <a:r>
              <a:rPr lang="fa-IR" sz="1900" dirty="0"/>
              <a:t> </a:t>
            </a:r>
            <a:r>
              <a:rPr lang="ar-SA" sz="1900" b="1" dirty="0">
                <a:solidFill>
                  <a:srgbClr val="7A7A7A"/>
                </a:solidFill>
                <a:ea typeface="Times New Roman" panose="02020603050405020304" pitchFamily="18" charset="0"/>
                <a:cs typeface="Arial" panose="020B0604020202020204" pitchFamily="34" charset="0"/>
              </a:rPr>
              <a:t>در جهان، حدود یکی از شش مرگ رخ داده ناشی از سرطان است </a:t>
            </a:r>
            <a:endParaRPr lang="fa-IR" sz="1900" b="1" dirty="0">
              <a:solidFill>
                <a:srgbClr val="7A7A7A"/>
              </a:solidFill>
              <a:ea typeface="Times New Roman" panose="02020603050405020304" pitchFamily="18" charset="0"/>
              <a:cs typeface="Arial" panose="020B0604020202020204" pitchFamily="34" charset="0"/>
            </a:endParaRPr>
          </a:p>
          <a:p>
            <a:pPr lvl="1" algn="r" rtl="1">
              <a:buClr>
                <a:schemeClr val="hlink"/>
              </a:buClr>
              <a:buSzPct val="100000"/>
              <a:buFont typeface="Wingdings" pitchFamily="2" charset="2"/>
              <a:buChar char="v"/>
            </a:pPr>
            <a:r>
              <a:rPr lang="ar-SA" sz="1900" b="1" dirty="0">
                <a:solidFill>
                  <a:srgbClr val="7A7A7A"/>
                </a:solidFill>
                <a:ea typeface="Times New Roman" panose="02020603050405020304" pitchFamily="18" charset="0"/>
                <a:cs typeface="Arial" panose="020B0604020202020204" pitchFamily="34" charset="0"/>
              </a:rPr>
              <a:t>شایع ترین سرطان ها عبارتند از</a:t>
            </a:r>
            <a:endParaRPr lang="fa-IR" sz="1900" dirty="0"/>
          </a:p>
          <a:p>
            <a:pPr lvl="1" algn="r" rtl="1">
              <a:lnSpc>
                <a:spcPct val="150000"/>
              </a:lnSpc>
              <a:buClr>
                <a:schemeClr val="hlink"/>
              </a:buClr>
              <a:buSzPct val="100000"/>
              <a:buFont typeface="Wingdings" pitchFamily="2" charset="2"/>
              <a:buChar char="v"/>
            </a:pPr>
            <a:r>
              <a:rPr lang="fa-IR" sz="1900" dirty="0"/>
              <a:t> </a:t>
            </a:r>
            <a:r>
              <a:rPr lang="ar-SA" sz="1900" b="1" dirty="0">
                <a:solidFill>
                  <a:srgbClr val="7A7A7A"/>
                </a:solidFill>
                <a:ea typeface="Times New Roman" panose="02020603050405020304" pitchFamily="18" charset="0"/>
                <a:cs typeface="Arial" panose="020B0604020202020204" pitchFamily="34" charset="0"/>
              </a:rPr>
              <a:t>ریه (2،09 میلیون مورد)، پستان (2،09 میلیون مورد)، کولورکتال (1.80 میلیون مورد)، پروستات (1.28 میلیون مورد)، سرطان پوست (غیر ملانوم) (1.04 میلیون مورد)، معده (1.03 میلیون مورد)</a:t>
            </a:r>
            <a:endParaRPr lang="x-none" sz="1900" b="1" dirty="0">
              <a:solidFill>
                <a:srgbClr val="7A7A7A"/>
              </a:solidFill>
              <a:ea typeface="Calibri" panose="020F0502020204030204" pitchFamily="34" charset="0"/>
              <a:cs typeface="Arial" panose="020B0604020202020204" pitchFamily="34" charset="0"/>
            </a:endParaRPr>
          </a:p>
          <a:p>
            <a:pPr lvl="1" algn="r" rtl="1">
              <a:buClr>
                <a:schemeClr val="hlink"/>
              </a:buClr>
              <a:buSzPct val="100000"/>
              <a:buFont typeface="Wingdings" pitchFamily="2" charset="2"/>
              <a:buChar char="v"/>
            </a:pPr>
            <a:r>
              <a:rPr lang="fa-IR" sz="1900" dirty="0">
                <a:cs typeface="Times New Roman" pitchFamily="18" charset="0"/>
              </a:rPr>
              <a:t> </a:t>
            </a:r>
            <a:r>
              <a:rPr lang="ar-SA" sz="1900" b="1" dirty="0">
                <a:solidFill>
                  <a:srgbClr val="7A7A7A"/>
                </a:solidFill>
                <a:ea typeface="Times New Roman" panose="02020603050405020304" pitchFamily="18" charset="0"/>
                <a:cs typeface="Arial" panose="020B0604020202020204" pitchFamily="34" charset="0"/>
              </a:rPr>
              <a:t>شايعترين علل مرگ توسط سرطان عبارتند از</a:t>
            </a:r>
            <a:endParaRPr lang="fa-IR" sz="1900" dirty="0"/>
          </a:p>
          <a:p>
            <a:pPr lvl="1" algn="r" rtl="1">
              <a:lnSpc>
                <a:spcPct val="150000"/>
              </a:lnSpc>
              <a:buClr>
                <a:schemeClr val="hlink"/>
              </a:buClr>
              <a:buSzPct val="100000"/>
              <a:buFont typeface="Wingdings" pitchFamily="2" charset="2"/>
              <a:buChar char="v"/>
            </a:pPr>
            <a:r>
              <a:rPr lang="fa-IR" sz="1900" dirty="0">
                <a:cs typeface="Times New Roman" pitchFamily="18" charset="0"/>
              </a:rPr>
              <a:t> </a:t>
            </a:r>
            <a:r>
              <a:rPr lang="ar-SA" sz="1900" b="1" dirty="0">
                <a:solidFill>
                  <a:srgbClr val="7A7A7A"/>
                </a:solidFill>
                <a:ea typeface="Times New Roman" panose="02020603050405020304" pitchFamily="18" charset="0"/>
                <a:cs typeface="Arial" panose="020B0604020202020204" pitchFamily="34" charset="0"/>
              </a:rPr>
              <a:t>سرطان های: ریه (1،76 میلیون مرگ)، کولورکتال (862000 مرگ و میر)، معده (783 هزار مرگ)، کبد (782000 مرگ و میر)، پستان (627000 مرگ و میر)</a:t>
            </a:r>
            <a:endParaRPr lang="fa-IR" sz="1900" dirty="0"/>
          </a:p>
          <a:p>
            <a:pPr lvl="1" algn="r" rtl="1">
              <a:buClr>
                <a:schemeClr val="hlink"/>
              </a:buClr>
              <a:buSzPct val="100000"/>
              <a:buFont typeface="Wingdings" pitchFamily="2" charset="2"/>
              <a:buChar char="v"/>
            </a:pPr>
            <a:r>
              <a:rPr lang="fa-IR" sz="1900" dirty="0"/>
              <a:t>هزینه در سال ٢٠٠٠ حدود ١٨٠ ميليارد دلار بوده كه ٦٠ ميليارد دلار بصورت هزينه هاي مستقيم ناشي ازبیماری و١٢٠ ميليارد دلار بصورت غير مستقيم ناشي از مرگ و ناتواني بوده است</a:t>
            </a:r>
          </a:p>
          <a:p>
            <a:pPr lvl="1" algn="r" rtl="1">
              <a:lnSpc>
                <a:spcPct val="90000"/>
              </a:lnSpc>
              <a:buClr>
                <a:schemeClr val="hlink"/>
              </a:buClr>
              <a:buSzPct val="65000"/>
              <a:buFont typeface="Wingdings" pitchFamily="2" charset="2"/>
              <a:buChar char="n"/>
            </a:pPr>
            <a:endParaRPr lang="en-US" sz="2000" dirty="0"/>
          </a:p>
          <a:p>
            <a:pPr lvl="1" algn="r" rtl="1">
              <a:lnSpc>
                <a:spcPct val="90000"/>
              </a:lnSpc>
              <a:buClr>
                <a:schemeClr val="hlink"/>
              </a:buClr>
              <a:buSzPct val="65000"/>
              <a:buFont typeface="Wingdings" pitchFamily="2" charset="2"/>
              <a:buChar char="n"/>
            </a:pPr>
            <a:endParaRPr lang="fa-IR" sz="1900" dirty="0">
              <a:cs typeface="Times New Roman" pitchFamily="18" charset="0"/>
            </a:endParaRPr>
          </a:p>
        </p:txBody>
      </p:sp>
      <p:sp>
        <p:nvSpPr>
          <p:cNvPr id="5"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6"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extLst>
      <p:ext uri="{BB962C8B-B14F-4D97-AF65-F5344CB8AC3E}">
        <p14:creationId xmlns:p14="http://schemas.microsoft.com/office/powerpoint/2010/main" val="2058110727"/>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7" dur="500"/>
                                        <p:tgtEl>
                                          <p:spTgt spid="91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17" dur="500"/>
                                        <p:tgtEl>
                                          <p:spTgt spid="91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2" dur="500"/>
                                        <p:tgtEl>
                                          <p:spTgt spid="911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27" dur="500"/>
                                        <p:tgtEl>
                                          <p:spTgt spid="911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1139">
                                            <p:txEl>
                                              <p:pRg st="6" end="6"/>
                                            </p:txEl>
                                          </p:spTgt>
                                        </p:tgtEl>
                                        <p:attrNameLst>
                                          <p:attrName>style.visibility</p:attrName>
                                        </p:attrNameLst>
                                      </p:cBhvr>
                                      <p:to>
                                        <p:strVal val="visible"/>
                                      </p:to>
                                    </p:set>
                                    <p:animEffect transition="in" filter="blinds(horizontal)">
                                      <p:cBhvr>
                                        <p:cTn id="32"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AU"/>
          </a:p>
        </p:txBody>
      </p:sp>
      <p:sp>
        <p:nvSpPr>
          <p:cNvPr id="91139" name="Rectangle 3"/>
          <p:cNvSpPr>
            <a:spLocks noGrp="1" noChangeArrowheads="1"/>
          </p:cNvSpPr>
          <p:nvPr>
            <p:ph type="body" idx="1"/>
          </p:nvPr>
        </p:nvSpPr>
        <p:spPr>
          <a:xfrm>
            <a:off x="304800" y="1524000"/>
            <a:ext cx="8534400" cy="4572000"/>
          </a:xfrm>
        </p:spPr>
        <p:txBody>
          <a:bodyPr>
            <a:normAutofit fontScale="92500" lnSpcReduction="10000"/>
          </a:bodyPr>
          <a:lstStyle/>
          <a:p>
            <a:pPr algn="r" rtl="1">
              <a:lnSpc>
                <a:spcPct val="90000"/>
              </a:lnSpc>
              <a:buClr>
                <a:schemeClr val="hlink"/>
              </a:buClr>
              <a:buSzPct val="65000"/>
              <a:buFont typeface="Wingdings" pitchFamily="2" charset="2"/>
              <a:buChar char="q"/>
            </a:pPr>
            <a:r>
              <a:rPr lang="fa-IR" dirty="0">
                <a:solidFill>
                  <a:srgbClr val="0070C0"/>
                </a:solidFill>
                <a:cs typeface="Times New Roman" pitchFamily="18" charset="0"/>
              </a:rPr>
              <a:t> وضعیت سرطان در دنیا</a:t>
            </a:r>
          </a:p>
          <a:p>
            <a:pPr lvl="1" algn="r" rtl="1">
              <a:buClr>
                <a:schemeClr val="hlink"/>
              </a:buClr>
              <a:buSzPct val="100000"/>
              <a:buFont typeface="Wingdings" pitchFamily="2" charset="2"/>
              <a:buChar char="v"/>
            </a:pPr>
            <a:r>
              <a:rPr lang="fa-IR" sz="1900" dirty="0"/>
              <a:t> </a:t>
            </a:r>
            <a:r>
              <a:rPr lang="ar-SA" sz="2000" b="1" dirty="0">
                <a:solidFill>
                  <a:srgbClr val="7A7A7A"/>
                </a:solidFill>
                <a:latin typeface="Calibri" panose="020F0502020204030204" pitchFamily="34" charset="0"/>
                <a:ea typeface="Times New Roman" panose="02020603050405020304" pitchFamily="18" charset="0"/>
              </a:rPr>
              <a:t>تقریبا 70 درصد مرگ و میر ناشی از سرطان در کشورهای کم درآمد و متوسط درآمد وجود دارد</a:t>
            </a:r>
            <a:r>
              <a:rPr lang="x-none" sz="2000" b="1" dirty="0">
                <a:solidFill>
                  <a:srgbClr val="7A7A7A"/>
                </a:solidFill>
                <a:latin typeface="Arial" panose="020B0604020202020204" pitchFamily="34" charset="0"/>
                <a:ea typeface="Times New Roman" panose="02020603050405020304" pitchFamily="18" charset="0"/>
              </a:rPr>
              <a:t>.</a:t>
            </a:r>
            <a:endParaRPr lang="x-none" sz="2000" b="1" dirty="0">
              <a:solidFill>
                <a:srgbClr val="7A7A7A"/>
              </a:solidFill>
              <a:latin typeface="Calibri" panose="020F0502020204030204" pitchFamily="34" charset="0"/>
              <a:ea typeface="Calibri" panose="020F0502020204030204" pitchFamily="34" charset="0"/>
            </a:endParaRPr>
          </a:p>
          <a:p>
            <a:pPr lvl="1" algn="r" rtl="1">
              <a:buClr>
                <a:schemeClr val="hlink"/>
              </a:buClr>
              <a:buSzPct val="100000"/>
              <a:buFont typeface="Wingdings" pitchFamily="2" charset="2"/>
              <a:buChar char="v"/>
            </a:pPr>
            <a:r>
              <a:rPr lang="ar-SA" sz="2000" b="1" dirty="0">
                <a:solidFill>
                  <a:srgbClr val="7A7A7A"/>
                </a:solidFill>
                <a:latin typeface="Calibri" panose="020F0502020204030204" pitchFamily="34" charset="0"/>
                <a:ea typeface="Times New Roman" panose="02020603050405020304" pitchFamily="18" charset="0"/>
              </a:rPr>
              <a:t>حدود یک سوم مرگ و میر ناشی از سرطان به علت 5 خطر عمده رفتاری و رژیم غذایی است: شاخص توده بدنی بالا، مصرف میوه و سبزی کم، عدم فعالیت فیزیکی، مصرف دخانیات و مصرف الکل</a:t>
            </a:r>
            <a:r>
              <a:rPr lang="x-none" sz="2000" b="1" dirty="0">
                <a:solidFill>
                  <a:srgbClr val="7A7A7A"/>
                </a:solidFill>
                <a:latin typeface="Arial" panose="020B0604020202020204" pitchFamily="34" charset="0"/>
                <a:ea typeface="Times New Roman" panose="02020603050405020304" pitchFamily="18" charset="0"/>
              </a:rPr>
              <a:t>.</a:t>
            </a:r>
            <a:endParaRPr lang="x-none" sz="2000" b="1" dirty="0">
              <a:solidFill>
                <a:srgbClr val="7A7A7A"/>
              </a:solidFill>
              <a:latin typeface="Calibri" panose="020F0502020204030204" pitchFamily="34" charset="0"/>
              <a:ea typeface="Calibri" panose="020F0502020204030204" pitchFamily="34" charset="0"/>
            </a:endParaRPr>
          </a:p>
          <a:p>
            <a:pPr lvl="1" algn="r" rtl="1">
              <a:buClr>
                <a:schemeClr val="hlink"/>
              </a:buClr>
              <a:buSzPct val="100000"/>
              <a:buFont typeface="Wingdings" pitchFamily="2" charset="2"/>
              <a:buChar char="v"/>
            </a:pPr>
            <a:r>
              <a:rPr lang="ar-SA" sz="2000" b="1" dirty="0">
                <a:solidFill>
                  <a:srgbClr val="7A7A7A"/>
                </a:solidFill>
                <a:latin typeface="Calibri" panose="020F0502020204030204" pitchFamily="34" charset="0"/>
                <a:ea typeface="Times New Roman" panose="02020603050405020304" pitchFamily="18" charset="0"/>
              </a:rPr>
              <a:t>استفاده از دخانیات مهمترین عامل خطر برای سرطان است و باعث نزدیک به 22٪ مرگ و میر های  ناشی از سرطان است </a:t>
            </a:r>
            <a:endParaRPr lang="fa-IR" sz="2000" b="1" dirty="0">
              <a:solidFill>
                <a:srgbClr val="7A7A7A"/>
              </a:solidFill>
              <a:latin typeface="Calibri" panose="020F0502020204030204" pitchFamily="34" charset="0"/>
              <a:ea typeface="Times New Roman" panose="02020603050405020304" pitchFamily="18" charset="0"/>
            </a:endParaRPr>
          </a:p>
          <a:p>
            <a:pPr lvl="1" algn="r" rtl="1">
              <a:buClr>
                <a:schemeClr val="hlink"/>
              </a:buClr>
              <a:buSzPct val="100000"/>
              <a:buFont typeface="Wingdings" pitchFamily="2" charset="2"/>
              <a:buChar char="v"/>
            </a:pPr>
            <a:r>
              <a:rPr lang="ar-SA" sz="2000" b="1" dirty="0">
                <a:solidFill>
                  <a:srgbClr val="7A7A7A"/>
                </a:solidFill>
                <a:latin typeface="Calibri" panose="020F0502020204030204" pitchFamily="34" charset="0"/>
                <a:ea typeface="Times New Roman" panose="02020603050405020304" pitchFamily="18" charset="0"/>
              </a:rPr>
              <a:t>در سال 2017، تنها 26 درصد از کشورهای کم درآمد گزارش دادند که خدمات پاتولوژی در بخش دولتی در دسترس عموم قرار دارد. در حالی که این رقم در کشورهای با درآمد بالا به بیش از 90 درصد می رسد </a:t>
            </a:r>
            <a:endParaRPr lang="fa-IR" sz="2000" b="1" dirty="0">
              <a:solidFill>
                <a:srgbClr val="7A7A7A"/>
              </a:solidFill>
              <a:latin typeface="Calibri" panose="020F0502020204030204" pitchFamily="34" charset="0"/>
              <a:ea typeface="Times New Roman" panose="02020603050405020304" pitchFamily="18" charset="0"/>
            </a:endParaRPr>
          </a:p>
          <a:p>
            <a:pPr lvl="1" algn="r" rtl="1">
              <a:buClr>
                <a:schemeClr val="hlink"/>
              </a:buClr>
              <a:buSzPct val="100000"/>
              <a:buFont typeface="Wingdings" pitchFamily="2" charset="2"/>
              <a:buChar char="v"/>
            </a:pPr>
            <a:r>
              <a:rPr lang="ar-SA" sz="2000" b="1" dirty="0">
                <a:solidFill>
                  <a:srgbClr val="7A7A7A"/>
                </a:solidFill>
                <a:latin typeface="Calibri" panose="020F0502020204030204" pitchFamily="34" charset="0"/>
                <a:ea typeface="Times New Roman" panose="02020603050405020304" pitchFamily="18" charset="0"/>
              </a:rPr>
              <a:t>تأثیر اقتصادی سرطان قابل توجه و در حال افزایش است. کل هزینه اقتصادی سالانه سرطان در سال 2010 در حدود 1.16 تریلیون دلار تخمین زده شد</a:t>
            </a:r>
            <a:r>
              <a:rPr lang="x-none" sz="2000" b="1" dirty="0">
                <a:solidFill>
                  <a:srgbClr val="7A7A7A"/>
                </a:solidFill>
                <a:latin typeface="Arial" panose="020B0604020202020204" pitchFamily="34" charset="0"/>
                <a:ea typeface="Times New Roman" panose="02020603050405020304" pitchFamily="18" charset="0"/>
              </a:rPr>
              <a:t>.</a:t>
            </a:r>
            <a:endParaRPr lang="x-none" sz="2000" b="1" dirty="0">
              <a:solidFill>
                <a:srgbClr val="7A7A7A"/>
              </a:solidFill>
              <a:latin typeface="Calibri" panose="020F0502020204030204" pitchFamily="34" charset="0"/>
              <a:ea typeface="Calibri" panose="020F0502020204030204" pitchFamily="34" charset="0"/>
            </a:endParaRPr>
          </a:p>
          <a:p>
            <a:pPr lvl="1" algn="r" rtl="1">
              <a:buClr>
                <a:schemeClr val="hlink"/>
              </a:buClr>
              <a:buSzPct val="100000"/>
              <a:buFont typeface="Wingdings" pitchFamily="2" charset="2"/>
              <a:buChar char="v"/>
            </a:pPr>
            <a:r>
              <a:rPr lang="ar-SA" sz="1900" b="1" dirty="0">
                <a:solidFill>
                  <a:srgbClr val="7A7A7A"/>
                </a:solidFill>
                <a:ea typeface="Times New Roman" panose="02020603050405020304" pitchFamily="18" charset="0"/>
                <a:cs typeface="Arial" panose="020B0604020202020204" pitchFamily="34" charset="0"/>
              </a:rPr>
              <a:t> </a:t>
            </a:r>
            <a:r>
              <a:rPr lang="ar-SA" sz="2000" b="1" dirty="0">
                <a:solidFill>
                  <a:srgbClr val="7A7A7A"/>
                </a:solidFill>
                <a:ea typeface="Times New Roman" panose="02020603050405020304" pitchFamily="18" charset="0"/>
              </a:rPr>
              <a:t>فقط 1 کشور از 5 کشور با درآمد پایین و متوسط، اطلاعات لازم برای انجام سیاست های ضد سرطان را دارا هستند</a:t>
            </a:r>
            <a:r>
              <a:rPr lang="x-none" sz="2000" b="1" dirty="0">
                <a:solidFill>
                  <a:srgbClr val="7A7A7A"/>
                </a:solidFill>
                <a:latin typeface="Arial" panose="020B0604020202020204" pitchFamily="34" charset="0"/>
                <a:ea typeface="Times New Roman" panose="02020603050405020304" pitchFamily="18" charset="0"/>
              </a:rPr>
              <a:t>.</a:t>
            </a:r>
            <a:endParaRPr lang="en-US" sz="2000" dirty="0"/>
          </a:p>
          <a:p>
            <a:pPr lvl="1" algn="r" rtl="1">
              <a:lnSpc>
                <a:spcPct val="90000"/>
              </a:lnSpc>
              <a:buClr>
                <a:schemeClr val="hlink"/>
              </a:buClr>
              <a:buSzPct val="65000"/>
              <a:buFont typeface="Wingdings" pitchFamily="2" charset="2"/>
              <a:buChar char="n"/>
            </a:pPr>
            <a:endParaRPr lang="fa-IR" sz="1900" dirty="0">
              <a:cs typeface="Times New Roman" pitchFamily="18" charset="0"/>
            </a:endParaRPr>
          </a:p>
        </p:txBody>
      </p:sp>
      <p:sp>
        <p:nvSpPr>
          <p:cNvPr id="5"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6"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extLst>
      <p:ext uri="{BB962C8B-B14F-4D97-AF65-F5344CB8AC3E}">
        <p14:creationId xmlns:p14="http://schemas.microsoft.com/office/powerpoint/2010/main" val="2056062707"/>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7" dur="500"/>
                                        <p:tgtEl>
                                          <p:spTgt spid="91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12" dur="500"/>
                                        <p:tgtEl>
                                          <p:spTgt spid="911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17" dur="500"/>
                                        <p:tgtEl>
                                          <p:spTgt spid="911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blinds(horizontal)">
                                      <p:cBhvr>
                                        <p:cTn id="22" dur="500"/>
                                        <p:tgtEl>
                                          <p:spTgt spid="911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27" dur="500"/>
                                        <p:tgtEl>
                                          <p:spTgt spid="911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32"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153400" cy="4779770"/>
          </a:xfrm>
          <a:prstGeom prst="rect">
            <a:avLst/>
          </a:prstGeom>
        </p:spPr>
        <p:txBody>
          <a:bodyPr wrap="square">
            <a:spAutoFit/>
          </a:bodyPr>
          <a:lstStyle/>
          <a:p>
            <a:pPr algn="r" rtl="1">
              <a:lnSpc>
                <a:spcPct val="90000"/>
              </a:lnSpc>
              <a:spcBef>
                <a:spcPct val="20000"/>
              </a:spcBef>
              <a:buClr>
                <a:schemeClr val="hlink"/>
              </a:buClr>
              <a:buSzPct val="65000"/>
              <a:buFont typeface="Wingdings" pitchFamily="2" charset="2"/>
              <a:buChar char="q"/>
            </a:pPr>
            <a:r>
              <a:rPr lang="fa-IR" dirty="0">
                <a:solidFill>
                  <a:srgbClr val="0070C0"/>
                </a:solidFill>
                <a:cs typeface="Times New Roman" pitchFamily="18" charset="0"/>
              </a:rPr>
              <a:t> وضعیت سرطان درایران</a:t>
            </a:r>
          </a:p>
          <a:p>
            <a:pPr lvl="1" algn="r" rtl="1">
              <a:spcBef>
                <a:spcPts val="600"/>
              </a:spcBef>
              <a:spcAft>
                <a:spcPts val="600"/>
              </a:spcAft>
              <a:buClr>
                <a:schemeClr val="hlink"/>
              </a:buClr>
              <a:buSzPct val="90000"/>
              <a:buFont typeface="Wingdings" pitchFamily="2" charset="2"/>
              <a:buChar char="v"/>
            </a:pPr>
            <a:r>
              <a:rPr lang="fa-IR" sz="1900" dirty="0"/>
              <a:t> سرطان سومین علت شایع مرگ پس از بیماریهای قلبی عروقی وسوانح وحوادث میباشد</a:t>
            </a:r>
            <a:r>
              <a:rPr lang="en-US" sz="1900" dirty="0"/>
              <a:t>.</a:t>
            </a:r>
            <a:endParaRPr lang="fa-IR" sz="1900" dirty="0"/>
          </a:p>
          <a:p>
            <a:pPr lvl="1" algn="r" rtl="1">
              <a:spcBef>
                <a:spcPts val="600"/>
              </a:spcBef>
              <a:spcAft>
                <a:spcPts val="600"/>
              </a:spcAft>
              <a:buClr>
                <a:schemeClr val="hlink"/>
              </a:buClr>
              <a:buSzPct val="90000"/>
              <a:buFont typeface="Wingdings" pitchFamily="2" charset="2"/>
              <a:buChar char="v"/>
            </a:pPr>
            <a:r>
              <a:rPr lang="fa-IR" sz="1900" dirty="0"/>
              <a:t> شایعترین سرطانها در کل جمعیت طبق گزارش کشوری مرکز مدیریت بیماریها در سال ١٣٨٢ شامل سرطانهای پوست ، معده ،پستان ، کولورکتال ، مثانه و مری بوده است</a:t>
            </a:r>
          </a:p>
          <a:p>
            <a:pPr lvl="1" algn="r" rtl="1">
              <a:spcBef>
                <a:spcPts val="600"/>
              </a:spcBef>
              <a:spcAft>
                <a:spcPts val="600"/>
              </a:spcAft>
              <a:buClr>
                <a:schemeClr val="hlink"/>
              </a:buClr>
              <a:buSzPct val="90000"/>
              <a:buFont typeface="Wingdings" pitchFamily="2" charset="2"/>
              <a:buChar char="v"/>
            </a:pPr>
            <a:r>
              <a:rPr lang="fa-IR" sz="1900" dirty="0"/>
              <a:t> </a:t>
            </a:r>
            <a:r>
              <a:rPr lang="ar-SA" sz="1900" dirty="0"/>
              <a:t>سرطانهاي معده، مري، كولوركتال، مثانه و ريه پنج سرطان شايع در مردان ميباشد</a:t>
            </a:r>
            <a:endParaRPr lang="fa-IR" sz="1900" dirty="0"/>
          </a:p>
          <a:p>
            <a:pPr lvl="1" algn="r" rtl="1">
              <a:spcBef>
                <a:spcPts val="600"/>
              </a:spcBef>
              <a:spcAft>
                <a:spcPts val="600"/>
              </a:spcAft>
              <a:buClr>
                <a:schemeClr val="hlink"/>
              </a:buClr>
              <a:buSzPct val="90000"/>
              <a:buFont typeface="Wingdings" pitchFamily="2" charset="2"/>
              <a:buChar char="v"/>
            </a:pPr>
            <a:r>
              <a:rPr lang="fa-IR" sz="1900" dirty="0"/>
              <a:t> </a:t>
            </a:r>
            <a:r>
              <a:rPr lang="ar-SA" sz="1900" dirty="0"/>
              <a:t>سرطان</a:t>
            </a:r>
            <a:r>
              <a:rPr lang="fa-IR" sz="1900" dirty="0"/>
              <a:t>های</a:t>
            </a:r>
            <a:r>
              <a:rPr lang="ar-SA" sz="1900" dirty="0"/>
              <a:t> شايع در زنان شامل سرطانهاي معده، مري، پستان، كولوركتال و سرويكس ميباشند. </a:t>
            </a:r>
            <a:endParaRPr lang="fa-IR" sz="1900" dirty="0"/>
          </a:p>
          <a:p>
            <a:pPr lvl="1" algn="r" rtl="1">
              <a:spcBef>
                <a:spcPts val="600"/>
              </a:spcBef>
              <a:spcAft>
                <a:spcPts val="600"/>
              </a:spcAft>
              <a:buClr>
                <a:schemeClr val="hlink"/>
              </a:buClr>
              <a:buSzPct val="90000"/>
              <a:buFont typeface="Wingdings" pitchFamily="2" charset="2"/>
              <a:buChar char="v"/>
            </a:pPr>
            <a:r>
              <a:rPr lang="fa-IR" sz="1900" dirty="0">
                <a:cs typeface="Times New Roman" pitchFamily="18" charset="0"/>
              </a:rPr>
              <a:t> </a:t>
            </a:r>
            <a:r>
              <a:rPr lang="ar-SA" sz="1900" dirty="0"/>
              <a:t>سه سرطان دستگاه گوارش (معده، مري و كولوركتال) جزو سرطانهاي شايع هر دو جنس ميباشند</a:t>
            </a:r>
            <a:r>
              <a:rPr lang="fa-IR" sz="1900" dirty="0"/>
              <a:t>.</a:t>
            </a:r>
          </a:p>
          <a:p>
            <a:pPr lvl="1" algn="r" rtl="1">
              <a:spcBef>
                <a:spcPts val="600"/>
              </a:spcBef>
              <a:spcAft>
                <a:spcPts val="600"/>
              </a:spcAft>
              <a:buClr>
                <a:schemeClr val="hlink"/>
              </a:buClr>
              <a:buSzPct val="90000"/>
              <a:buFont typeface="Wingdings" pitchFamily="2" charset="2"/>
              <a:buChar char="v"/>
            </a:pPr>
            <a:r>
              <a:rPr lang="fa-IR" sz="1900" dirty="0">
                <a:cs typeface="Times New Roman" pitchFamily="18" charset="0"/>
              </a:rPr>
              <a:t> </a:t>
            </a:r>
            <a:r>
              <a:rPr lang="ar-SA" sz="1900" dirty="0"/>
              <a:t>ميزان شيوع سرطانها با توجه به استانها متغير ميباشد بنحوي كه سرطان معده كه داراي كمترين ميزان در جنوب ايران ميباشد در شمالغرب ايران بخصوص در استان اردبيل دارای بالاترين ميزان مي باشد كه اين ميزان يكي از بالاترين ميزانهاي گزارش شده در دنيا براي سرطان معده است.</a:t>
            </a:r>
            <a:endParaRPr lang="fa-IR" sz="1900" dirty="0"/>
          </a:p>
        </p:txBody>
      </p:sp>
      <p:sp>
        <p:nvSpPr>
          <p:cNvPr id="3" name="Text Box 5"/>
          <p:cNvSpPr txBox="1">
            <a:spLocks noChangeArrowheads="1"/>
          </p:cNvSpPr>
          <p:nvPr/>
        </p:nvSpPr>
        <p:spPr bwMode="auto">
          <a:xfrm>
            <a:off x="0" y="0"/>
            <a:ext cx="9144000" cy="1477328"/>
          </a:xfrm>
          <a:prstGeom prst="rect">
            <a:avLst/>
          </a:prstGeom>
          <a:solidFill>
            <a:srgbClr val="FF9900"/>
          </a:solidFill>
          <a:ln w="9525">
            <a:noFill/>
            <a:miter lim="800000"/>
            <a:headEnd/>
            <a:tailEnd/>
          </a:ln>
          <a:effectLst/>
        </p:spPr>
        <p:txBody>
          <a:bodyPr>
            <a:spAutoFit/>
          </a:bodyPr>
          <a:lstStyle/>
          <a:p>
            <a:pPr algn="ctr">
              <a:spcBef>
                <a:spcPct val="50000"/>
              </a:spcBef>
            </a:pPr>
            <a:endParaRPr lang="en-US" dirty="0"/>
          </a:p>
          <a:p>
            <a:pPr algn="ctr">
              <a:spcBef>
                <a:spcPct val="50000"/>
              </a:spcBef>
            </a:pPr>
            <a:r>
              <a:rPr lang="en-US" dirty="0">
                <a:solidFill>
                  <a:schemeClr val="bg2"/>
                </a:solidFill>
                <a:effectLst>
                  <a:outerShdw blurRad="38100" dist="38100" dir="2700000" algn="tl">
                    <a:srgbClr val="000000"/>
                  </a:outerShdw>
                </a:effectLst>
                <a:cs typeface="Times New Roman" pitchFamily="18" charset="0"/>
              </a:rPr>
              <a:t>Ardabil Cancer Control plan</a:t>
            </a:r>
          </a:p>
          <a:p>
            <a:pPr algn="ctr">
              <a:spcBef>
                <a:spcPct val="50000"/>
              </a:spcBef>
            </a:pPr>
            <a:endParaRPr lang="en-US" sz="2000" dirty="0">
              <a:solidFill>
                <a:schemeClr val="bg2"/>
              </a:solidFill>
              <a:effectLst>
                <a:outerShdw blurRad="38100" dist="38100" dir="2700000" algn="tl">
                  <a:srgbClr val="000000"/>
                </a:outerShdw>
              </a:effectLst>
            </a:endParaRPr>
          </a:p>
        </p:txBody>
      </p:sp>
      <p:pic>
        <p:nvPicPr>
          <p:cNvPr id="4" name="Picture 6"/>
          <p:cNvPicPr>
            <a:picLocks noChangeAspect="1" noChangeArrowheads="1"/>
          </p:cNvPicPr>
          <p:nvPr/>
        </p:nvPicPr>
        <p:blipFill>
          <a:blip r:embed="rId3"/>
          <a:srcRect/>
          <a:stretch>
            <a:fillRect/>
          </a:stretch>
        </p:blipFill>
        <p:spPr bwMode="auto">
          <a:xfrm>
            <a:off x="6934200" y="152400"/>
            <a:ext cx="2209800" cy="1262577"/>
          </a:xfrm>
          <a:prstGeom prst="rect">
            <a:avLst/>
          </a:prstGeom>
          <a:noFill/>
        </p:spPr>
      </p:pic>
    </p:spTree>
    <p:extLst>
      <p:ext uri="{BB962C8B-B14F-4D97-AF65-F5344CB8AC3E}">
        <p14:creationId xmlns:p14="http://schemas.microsoft.com/office/powerpoint/2010/main" val="943737642"/>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3970</TotalTime>
  <Words>2703</Words>
  <Application>Microsoft Office PowerPoint</Application>
  <PresentationFormat>On-screen Show (4:3)</PresentationFormat>
  <Paragraphs>348</Paragraphs>
  <Slides>55</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vt:lpstr>
      <vt:lpstr>Times New Roman</vt:lpstr>
      <vt:lpstr>Wingdings</vt:lpstr>
      <vt:lpstr>Zar</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Farhad</dc:creator>
  <cp:lastModifiedBy>aylin</cp:lastModifiedBy>
  <cp:revision>144</cp:revision>
  <dcterms:created xsi:type="dcterms:W3CDTF">2004-06-09T05:10:19Z</dcterms:created>
  <dcterms:modified xsi:type="dcterms:W3CDTF">2025-10-12T05:49:56Z</dcterms:modified>
</cp:coreProperties>
</file>