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4" r:id="rId2"/>
    <p:sldMasterId id="2147483726" r:id="rId3"/>
    <p:sldMasterId id="2147483739" r:id="rId4"/>
  </p:sldMasterIdLst>
  <p:notesMasterIdLst>
    <p:notesMasterId r:id="rId77"/>
  </p:notesMasterIdLst>
  <p:sldIdLst>
    <p:sldId id="257" r:id="rId5"/>
    <p:sldId id="258" r:id="rId6"/>
    <p:sldId id="298" r:id="rId7"/>
    <p:sldId id="299" r:id="rId8"/>
    <p:sldId id="297" r:id="rId9"/>
    <p:sldId id="259" r:id="rId10"/>
    <p:sldId id="300" r:id="rId11"/>
    <p:sldId id="301" r:id="rId12"/>
    <p:sldId id="302" r:id="rId13"/>
    <p:sldId id="303" r:id="rId14"/>
    <p:sldId id="260" r:id="rId15"/>
    <p:sldId id="261" r:id="rId16"/>
    <p:sldId id="262" r:id="rId17"/>
    <p:sldId id="335" r:id="rId18"/>
    <p:sldId id="336" r:id="rId19"/>
    <p:sldId id="263" r:id="rId20"/>
    <p:sldId id="264" r:id="rId21"/>
    <p:sldId id="265" r:id="rId22"/>
    <p:sldId id="266" r:id="rId23"/>
    <p:sldId id="304" r:id="rId24"/>
    <p:sldId id="305" r:id="rId25"/>
    <p:sldId id="308" r:id="rId26"/>
    <p:sldId id="270" r:id="rId27"/>
    <p:sldId id="271" r:id="rId28"/>
    <p:sldId id="272" r:id="rId29"/>
    <p:sldId id="273" r:id="rId30"/>
    <p:sldId id="310" r:id="rId31"/>
    <p:sldId id="311" r:id="rId32"/>
    <p:sldId id="312" r:id="rId33"/>
    <p:sldId id="313" r:id="rId34"/>
    <p:sldId id="314" r:id="rId35"/>
    <p:sldId id="340" r:id="rId36"/>
    <p:sldId id="341" r:id="rId37"/>
    <p:sldId id="342" r:id="rId38"/>
    <p:sldId id="343" r:id="rId39"/>
    <p:sldId id="344" r:id="rId40"/>
    <p:sldId id="345" r:id="rId41"/>
    <p:sldId id="275" r:id="rId42"/>
    <p:sldId id="339" r:id="rId43"/>
    <p:sldId id="276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316" r:id="rId52"/>
    <p:sldId id="319" r:id="rId53"/>
    <p:sldId id="320" r:id="rId54"/>
    <p:sldId id="321" r:id="rId55"/>
    <p:sldId id="322" r:id="rId56"/>
    <p:sldId id="288" r:id="rId57"/>
    <p:sldId id="289" r:id="rId58"/>
    <p:sldId id="323" r:id="rId59"/>
    <p:sldId id="290" r:id="rId60"/>
    <p:sldId id="324" r:id="rId61"/>
    <p:sldId id="291" r:id="rId62"/>
    <p:sldId id="292" r:id="rId63"/>
    <p:sldId id="325" r:id="rId64"/>
    <p:sldId id="293" r:id="rId65"/>
    <p:sldId id="294" r:id="rId66"/>
    <p:sldId id="295" r:id="rId67"/>
    <p:sldId id="328" r:id="rId68"/>
    <p:sldId id="329" r:id="rId69"/>
    <p:sldId id="296" r:id="rId70"/>
    <p:sldId id="330" r:id="rId71"/>
    <p:sldId id="331" r:id="rId72"/>
    <p:sldId id="332" r:id="rId73"/>
    <p:sldId id="333" r:id="rId74"/>
    <p:sldId id="334" r:id="rId75"/>
    <p:sldId id="34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5A4B-F909-4BAF-9FEA-487925A2B0E2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CBCB-2F20-4922-A73F-E80C5F488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721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92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131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41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465138"/>
            <a:ext cx="48545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729" y="918270"/>
            <a:ext cx="8228542" cy="5207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3B037E-C160-49F2-ADE4-BCC6ADD05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1713E8-3A85-4614-8004-4D71CB5EA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DC13-3C99-4264-8326-C1B36E2770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2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38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8B762A-8D49-4419-A208-B94E28FD875A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910C8F-5D48-4F34-AA8F-91607C684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izziness-and-balance.com/images/bppv-otoconia-cd.gif" TargetMode="Externa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izziness-and-balance.com/disorders/bppv/epley/firs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715000" cy="468214"/>
          </a:xfrm>
          <a:noFill/>
          <a:ln/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Dizziness and Vertigo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55989" y="2514600"/>
            <a:ext cx="6892396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/>
          </a:bodyPr>
          <a:lstStyle/>
          <a:p>
            <a:pPr marL="268090" indent="-268090" algn="ctr" defTabSz="855663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4000" dirty="0" smtClean="0"/>
              <a:t>V. </a:t>
            </a:r>
            <a:r>
              <a:rPr lang="en-US" sz="4000" dirty="0" err="1" smtClean="0"/>
              <a:t>Abbasi</a:t>
            </a:r>
            <a:r>
              <a:rPr lang="en-US" sz="4000" dirty="0" smtClean="0"/>
              <a:t>, </a:t>
            </a:r>
            <a:r>
              <a:rPr lang="en-US" sz="4000" dirty="0"/>
              <a:t>M.D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4100" name="Picture 4" descr="dizz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43375"/>
            <a:ext cx="1984375" cy="2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9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334000"/>
          </a:xfrm>
        </p:spPr>
        <p:txBody>
          <a:bodyPr/>
          <a:lstStyle/>
          <a:p>
            <a:r>
              <a:rPr lang="en-US" sz="2800" dirty="0" err="1"/>
              <a:t>Nystagmus</a:t>
            </a:r>
            <a:endParaRPr lang="en-US" sz="2800" dirty="0"/>
          </a:p>
          <a:p>
            <a:pPr lvl="1"/>
            <a:r>
              <a:rPr lang="en-US" sz="2400" dirty="0"/>
              <a:t>Rhythmic slow and fast eye movement</a:t>
            </a:r>
          </a:p>
          <a:p>
            <a:pPr lvl="2"/>
            <a:r>
              <a:rPr lang="en-US" sz="2000" dirty="0"/>
              <a:t>Direction named by fast component </a:t>
            </a:r>
          </a:p>
          <a:p>
            <a:pPr lvl="2"/>
            <a:r>
              <a:rPr lang="en-US" sz="2000" dirty="0"/>
              <a:t>Slow component due to vestibular or brainstem activity</a:t>
            </a:r>
          </a:p>
          <a:p>
            <a:pPr lvl="2"/>
            <a:r>
              <a:rPr lang="en-US" sz="2000" dirty="0"/>
              <a:t>Slow component usually </a:t>
            </a:r>
            <a:r>
              <a:rPr lang="en-US" sz="2000" dirty="0" err="1"/>
              <a:t>ipsilateral</a:t>
            </a:r>
            <a:r>
              <a:rPr lang="en-US" sz="2000" dirty="0"/>
              <a:t> to diseased structure</a:t>
            </a:r>
          </a:p>
          <a:p>
            <a:pPr lvl="2"/>
            <a:r>
              <a:rPr lang="en-US" sz="2000" dirty="0"/>
              <a:t>Fast component due to cortical correction</a:t>
            </a:r>
          </a:p>
          <a:p>
            <a:r>
              <a:rPr lang="en-US" sz="2800" dirty="0"/>
              <a:t>Physiologic Vertigo</a:t>
            </a:r>
          </a:p>
          <a:p>
            <a:pPr lvl="1"/>
            <a:r>
              <a:rPr lang="en-US" sz="2400" dirty="0"/>
              <a:t>“motion sickness”</a:t>
            </a:r>
          </a:p>
          <a:p>
            <a:pPr lvl="1"/>
            <a:r>
              <a:rPr lang="en-US" sz="2400" dirty="0"/>
              <a:t>A mismatch between visual, proprioceptive and vestibular inputs</a:t>
            </a:r>
          </a:p>
          <a:p>
            <a:pPr lvl="1"/>
            <a:r>
              <a:rPr lang="en-US" sz="2400" dirty="0"/>
              <a:t>Not a diseased </a:t>
            </a:r>
            <a:r>
              <a:rPr lang="en-US" sz="2400" dirty="0" err="1"/>
              <a:t>cochleovestibular</a:t>
            </a:r>
            <a:r>
              <a:rPr lang="en-US" sz="2400" dirty="0"/>
              <a:t> system or CNS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Vertigo and Dizziness</a:t>
            </a:r>
          </a:p>
        </p:txBody>
      </p:sp>
    </p:spTree>
    <p:extLst>
      <p:ext uri="{BB962C8B-B14F-4D97-AF65-F5344CB8AC3E}">
        <p14:creationId xmlns:p14="http://schemas.microsoft.com/office/powerpoint/2010/main" val="967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0" y="714375"/>
            <a:ext cx="4804833" cy="91380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Otologic Symptoms in the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Dizzy Patient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5501" y="2071687"/>
            <a:ext cx="7268104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3200"/>
              <a:t> </a:t>
            </a:r>
            <a:r>
              <a:rPr lang="en-US" sz="2100"/>
              <a:t>Hearing Loss:  progressive, sudden        SNHL,congenital, fluctuating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100"/>
              <a:t>      Tinnitus: continuous or episodic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100"/>
              <a:t>	   Aural fullness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100"/>
              <a:t>		  Ear pain, or chronic drainage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100"/>
              <a:t>       History of ear surgeries/infection</a:t>
            </a:r>
          </a:p>
        </p:txBody>
      </p:sp>
      <p:pic>
        <p:nvPicPr>
          <p:cNvPr id="110596" name="Picture 4" descr="Tinn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857501"/>
            <a:ext cx="1524000" cy="30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0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0" y="357188"/>
            <a:ext cx="7400396" cy="476250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Focal Neurological Symptoms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444501" y="1500188"/>
            <a:ext cx="7585604" cy="4433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Vertigo if secondary to cerebrovascular insufficiency is indicative of posterior circulatory problems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Visual loss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Loss of consciousness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Numbness especially if on one side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Weakness especially if on one side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Incoordination as if </a:t>
            </a:r>
            <a:r>
              <a:rPr lang="en-US" sz="2100" dirty="0" smtClean="0"/>
              <a:t>drunk</a:t>
            </a:r>
            <a:endParaRPr lang="en-US" sz="2100" dirty="0"/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Difficulty swallowing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sz="2100" dirty="0"/>
              <a:t>Slurring of the speech</a:t>
            </a:r>
          </a:p>
          <a:p>
            <a:pPr marL="727869" lvl="1" indent="-300038" defTabSz="855663">
              <a:lnSpc>
                <a:spcPct val="80000"/>
              </a:lnSpc>
              <a:spcBef>
                <a:spcPct val="45000"/>
              </a:spcBef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3128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20761" y="714375"/>
            <a:ext cx="3259667" cy="91380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Evaluation of the 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Dizzy Patient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698500" y="1928813"/>
            <a:ext cx="7429500" cy="46479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727869" lvl="1" indent="-300038" algn="ctr" defTabSz="855663">
              <a:spcBef>
                <a:spcPct val="45000"/>
              </a:spcBef>
              <a:buNone/>
            </a:pPr>
            <a:endParaRPr lang="en-US" sz="2100"/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500"/>
              <a:t>Family History: 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500"/>
              <a:t>      Hearing Loss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500"/>
              <a:t>      Vertigo Spells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500"/>
              <a:t>      Headaches or visual auras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r>
              <a:rPr lang="en-US" sz="2500"/>
              <a:t>      Gait ataxia or imbalance </a:t>
            </a:r>
          </a:p>
          <a:p>
            <a:pPr marL="727869" lvl="1" indent="-300038" defTabSz="855663">
              <a:spcBef>
                <a:spcPct val="45000"/>
              </a:spcBef>
              <a:buNone/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401204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5638800"/>
          </a:xfrm>
        </p:spPr>
        <p:txBody>
          <a:bodyPr>
            <a:normAutofit/>
          </a:bodyPr>
          <a:lstStyle/>
          <a:p>
            <a:r>
              <a:rPr lang="en-US"/>
              <a:t>Is it true vertigo?</a:t>
            </a:r>
          </a:p>
          <a:p>
            <a:r>
              <a:rPr lang="en-US"/>
              <a:t>Autonomic symptoms?</a:t>
            </a:r>
          </a:p>
          <a:p>
            <a:r>
              <a:rPr lang="en-US"/>
              <a:t>Pattern of onset and duration</a:t>
            </a:r>
          </a:p>
          <a:p>
            <a:r>
              <a:rPr lang="en-US"/>
              <a:t>Auditory disturbances?</a:t>
            </a:r>
          </a:p>
          <a:p>
            <a:r>
              <a:rPr lang="en-US"/>
              <a:t>Neurologic disturbances?</a:t>
            </a:r>
          </a:p>
          <a:p>
            <a:r>
              <a:rPr lang="en-US"/>
              <a:t>Was there syncope?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4038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Unusual eye movements?</a:t>
            </a:r>
          </a:p>
          <a:p>
            <a:pPr>
              <a:lnSpc>
                <a:spcPct val="90000"/>
              </a:lnSpc>
            </a:pPr>
            <a:r>
              <a:rPr lang="en-US"/>
              <a:t>Any past head or neck trauma?</a:t>
            </a:r>
          </a:p>
          <a:p>
            <a:pPr>
              <a:lnSpc>
                <a:spcPct val="90000"/>
              </a:lnSpc>
            </a:pPr>
            <a:r>
              <a:rPr lang="en-US"/>
              <a:t>Past medical history?</a:t>
            </a:r>
          </a:p>
          <a:p>
            <a:pPr>
              <a:lnSpc>
                <a:spcPct val="90000"/>
              </a:lnSpc>
            </a:pPr>
            <a:r>
              <a:rPr lang="en-US"/>
              <a:t>Previous symptoms?</a:t>
            </a:r>
          </a:p>
          <a:p>
            <a:pPr>
              <a:lnSpc>
                <a:spcPct val="90000"/>
              </a:lnSpc>
            </a:pPr>
            <a:r>
              <a:rPr lang="en-US"/>
              <a:t>Prescribed and OTC medications?</a:t>
            </a:r>
          </a:p>
          <a:p>
            <a:pPr>
              <a:lnSpc>
                <a:spcPct val="90000"/>
              </a:lnSpc>
            </a:pPr>
            <a:r>
              <a:rPr lang="en-US"/>
              <a:t>Drug and alcohol intake?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/>
              <a:t>Vertigo-History</a:t>
            </a:r>
          </a:p>
        </p:txBody>
      </p:sp>
    </p:spTree>
    <p:extLst>
      <p:ext uri="{BB962C8B-B14F-4D97-AF65-F5344CB8AC3E}">
        <p14:creationId xmlns:p14="http://schemas.microsoft.com/office/powerpoint/2010/main" val="3145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4648200" cy="5334000"/>
          </a:xfrm>
        </p:spPr>
        <p:txBody>
          <a:bodyPr/>
          <a:lstStyle/>
          <a:p>
            <a:r>
              <a:rPr lang="en-US" sz="2400"/>
              <a:t>Cerumen/FB in EAC</a:t>
            </a:r>
          </a:p>
          <a:p>
            <a:r>
              <a:rPr lang="en-US" sz="2400"/>
              <a:t>Otitis media</a:t>
            </a:r>
          </a:p>
          <a:p>
            <a:r>
              <a:rPr lang="en-US" sz="2400"/>
              <a:t>Pneumatic otoscopy</a:t>
            </a:r>
          </a:p>
          <a:p>
            <a:r>
              <a:rPr lang="en-US" sz="2400"/>
              <a:t>Tympanosclerosis or TM perforation</a:t>
            </a:r>
          </a:p>
          <a:p>
            <a:r>
              <a:rPr lang="en-US" sz="2400"/>
              <a:t>Nystagmus</a:t>
            </a:r>
          </a:p>
          <a:p>
            <a:r>
              <a:rPr lang="en-US" sz="2400"/>
              <a:t>Fundoscopic exam </a:t>
            </a:r>
          </a:p>
          <a:p>
            <a:r>
              <a:rPr lang="en-US" sz="2400"/>
              <a:t>Pupillary abnormalities</a:t>
            </a:r>
          </a:p>
          <a:p>
            <a:r>
              <a:rPr lang="en-US" sz="2400"/>
              <a:t>Extraocular muscles</a:t>
            </a:r>
          </a:p>
          <a:p>
            <a:r>
              <a:rPr lang="en-US" sz="2400"/>
              <a:t>Cranial nerves</a:t>
            </a:r>
          </a:p>
          <a:p>
            <a:r>
              <a:rPr lang="en-US" sz="2400"/>
              <a:t>Internuclear ophthalmoplegia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14800" y="914400"/>
            <a:ext cx="5029200" cy="5181600"/>
          </a:xfrm>
        </p:spPr>
        <p:txBody>
          <a:bodyPr/>
          <a:lstStyle/>
          <a:p>
            <a:endParaRPr lang="en-US" sz="2400"/>
          </a:p>
          <a:p>
            <a:r>
              <a:rPr lang="en-US" sz="2400"/>
              <a:t>Auscultate for carotid bruits</a:t>
            </a:r>
          </a:p>
          <a:p>
            <a:r>
              <a:rPr lang="en-US" sz="2400"/>
              <a:t>Orthostatic vital signs</a:t>
            </a:r>
          </a:p>
          <a:p>
            <a:r>
              <a:rPr lang="en-US" sz="2400"/>
              <a:t>BP and pulse in both arms</a:t>
            </a:r>
          </a:p>
          <a:p>
            <a:r>
              <a:rPr lang="en-US" sz="2400"/>
              <a:t>Dix-Hallpike maneuver</a:t>
            </a:r>
          </a:p>
          <a:p>
            <a:r>
              <a:rPr lang="en-US" sz="2400"/>
              <a:t>Gross hearing</a:t>
            </a:r>
          </a:p>
          <a:p>
            <a:r>
              <a:rPr lang="en-US" sz="2400"/>
              <a:t>Weber-Rinne test</a:t>
            </a:r>
          </a:p>
          <a:p>
            <a:r>
              <a:rPr lang="en-US" sz="2400"/>
              <a:t>External auditory canal vesicles</a:t>
            </a:r>
          </a:p>
          <a:p>
            <a:r>
              <a:rPr lang="en-US" sz="2400"/>
              <a:t>Muscle strength</a:t>
            </a:r>
          </a:p>
          <a:p>
            <a:r>
              <a:rPr lang="en-US" sz="2400"/>
              <a:t>Gait and Cerebellar function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Vertigo-Physical Exam</a:t>
            </a:r>
          </a:p>
        </p:txBody>
      </p:sp>
    </p:spTree>
    <p:extLst>
      <p:ext uri="{BB962C8B-B14F-4D97-AF65-F5344CB8AC3E}">
        <p14:creationId xmlns:p14="http://schemas.microsoft.com/office/powerpoint/2010/main" val="2331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28" y="714375"/>
            <a:ext cx="6392333" cy="4762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Nystagmus: Features of Peripheral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6001" y="1500188"/>
            <a:ext cx="7585604" cy="4433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400050" indent="-400050" defTabSz="855663">
              <a:buNone/>
            </a:pPr>
            <a:r>
              <a:rPr lang="en-US" sz="2300"/>
              <a:t>Spontaneous nystagmus from imbalance of signals from the right and left vestibular periphery</a:t>
            </a:r>
          </a:p>
          <a:p>
            <a:pPr marL="400050" indent="-400050" defTabSz="855663">
              <a:buNone/>
            </a:pPr>
            <a:r>
              <a:rPr lang="en-US" sz="2300"/>
              <a:t>The resulting nystagmus is a combined torsional, horizontal.  </a:t>
            </a:r>
          </a:p>
          <a:p>
            <a:pPr marL="400050" indent="-400050" defTabSz="855663">
              <a:buNone/>
            </a:pPr>
            <a:r>
              <a:rPr lang="en-US" sz="2300"/>
              <a:t>Alexander’s law: Increased frequency and amplitude of nystagmus with gaze in  direction of fast component, reverse effect with gaze opposite to the fast component.</a:t>
            </a:r>
          </a:p>
          <a:p>
            <a:pPr marL="400050" indent="-400050" defTabSz="855663">
              <a:buNone/>
            </a:pPr>
            <a:r>
              <a:rPr lang="en-US" sz="2300"/>
              <a:t>Inhibited by fixation</a:t>
            </a:r>
          </a:p>
        </p:txBody>
      </p:sp>
    </p:spTree>
    <p:extLst>
      <p:ext uri="{BB962C8B-B14F-4D97-AF65-F5344CB8AC3E}">
        <p14:creationId xmlns:p14="http://schemas.microsoft.com/office/powerpoint/2010/main" val="28016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285750"/>
            <a:ext cx="5715000" cy="4762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Features of Central Nystagmus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89001" y="1357313"/>
            <a:ext cx="7649104" cy="40764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400050" indent="-400050" defTabSz="855663">
              <a:buNone/>
            </a:pPr>
            <a:r>
              <a:rPr lang="en-US" sz="2300"/>
              <a:t>Prominent with and without fixation </a:t>
            </a:r>
          </a:p>
          <a:p>
            <a:pPr marL="400050" indent="-400050" defTabSz="855663">
              <a:buNone/>
            </a:pPr>
            <a:r>
              <a:rPr lang="en-US" sz="2300"/>
              <a:t>Can be purely vertical (always central), horizontal, or torsional, of have some combination  </a:t>
            </a:r>
          </a:p>
          <a:p>
            <a:pPr marL="400050" indent="-400050" defTabSz="855663">
              <a:buNone/>
            </a:pPr>
            <a:r>
              <a:rPr lang="en-US" sz="2300"/>
              <a:t>The rule is if the nystagmus is vertical (upbeat or downbeat), it is central i.e. not coming from the inner ear</a:t>
            </a:r>
          </a:p>
          <a:p>
            <a:pPr marL="400050" indent="-400050" defTabSz="855663">
              <a:buNone/>
            </a:pPr>
            <a:r>
              <a:rPr lang="en-US" sz="2300"/>
              <a:t>Cerebellar: spontaneous downbeat with vertical amplitude increasing with horizontal gaze deviation</a:t>
            </a:r>
          </a:p>
          <a:p>
            <a:pPr marL="400050" indent="-400050" defTabSz="855663">
              <a:buNone/>
            </a:pPr>
            <a:r>
              <a:rPr lang="en-US" sz="2300"/>
              <a:t>	or brought out when placed in supine position  </a:t>
            </a:r>
          </a:p>
        </p:txBody>
      </p:sp>
    </p:spTree>
    <p:extLst>
      <p:ext uri="{BB962C8B-B14F-4D97-AF65-F5344CB8AC3E}">
        <p14:creationId xmlns:p14="http://schemas.microsoft.com/office/powerpoint/2010/main" val="208960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3871"/>
            <a:ext cx="6921500" cy="91380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Bedside Tests of Vestibular Function: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Dynamic Visual Acuity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2313100"/>
            <a:ext cx="7585604" cy="4433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/>
          </a:bodyPr>
          <a:lstStyle/>
          <a:p>
            <a:pPr marL="400050" indent="-400050" defTabSz="855663">
              <a:buNone/>
            </a:pPr>
            <a:r>
              <a:rPr lang="en-US" dirty="0" err="1"/>
              <a:t>Oscillopsia</a:t>
            </a:r>
            <a:r>
              <a:rPr lang="en-US" dirty="0"/>
              <a:t> : perception of environment jumping up and down when walking.  </a:t>
            </a:r>
          </a:p>
          <a:p>
            <a:pPr marL="400050" indent="-400050" defTabSz="855663">
              <a:buNone/>
            </a:pPr>
            <a:r>
              <a:rPr lang="en-US" dirty="0"/>
              <a:t>Ask the patient: “Can you read the print on the cans while walking down the grocery store aisle?”</a:t>
            </a:r>
          </a:p>
          <a:p>
            <a:pPr marL="400050" indent="-400050" defTabSz="855663">
              <a:buNone/>
            </a:pPr>
            <a:r>
              <a:rPr lang="en-US" dirty="0"/>
              <a:t>May be a sign of bilateral loss of VOR function  </a:t>
            </a:r>
          </a:p>
          <a:p>
            <a:pPr marL="400050" indent="-400050" defTabSz="855663">
              <a:buNone/>
            </a:pPr>
            <a:r>
              <a:rPr lang="en-US" dirty="0"/>
              <a:t>Horizontal passive rotation at 2 Hz. Normal is loss of 1 line of </a:t>
            </a:r>
            <a:r>
              <a:rPr lang="en-US" dirty="0" err="1"/>
              <a:t>Snellen</a:t>
            </a:r>
            <a:r>
              <a:rPr lang="en-US" dirty="0"/>
              <a:t> acuity card, bilateral vestibular loss will lose 5 lines. </a:t>
            </a:r>
          </a:p>
        </p:txBody>
      </p:sp>
      <p:pic>
        <p:nvPicPr>
          <p:cNvPr id="89092" name="Picture 4" descr="sne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84" y="0"/>
            <a:ext cx="163051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78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1265" y="0"/>
            <a:ext cx="5724261" cy="815578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Bedside Tests of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800" dirty="0"/>
              <a:t>Horizontal VOR: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Head Thrust Test</a:t>
            </a:r>
          </a:p>
        </p:txBody>
      </p:sp>
      <p:sp>
        <p:nvSpPr>
          <p:cNvPr id="90115" name="Rectangle 2051"/>
          <p:cNvSpPr>
            <a:spLocks noGrp="1" noChangeArrowheads="1"/>
          </p:cNvSpPr>
          <p:nvPr>
            <p:ph idx="1"/>
          </p:nvPr>
        </p:nvSpPr>
        <p:spPr bwMode="auto">
          <a:xfrm>
            <a:off x="0" y="2424410"/>
            <a:ext cx="7585604" cy="4433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400050" indent="-400050" defTabSz="855663">
              <a:lnSpc>
                <a:spcPct val="80000"/>
              </a:lnSpc>
              <a:buNone/>
            </a:pPr>
            <a:r>
              <a:rPr lang="en-US" dirty="0"/>
              <a:t>Rapid, high-acceleration head thrust with patient fixating on examiner’s nose</a:t>
            </a:r>
          </a:p>
          <a:p>
            <a:pPr marL="400050" indent="-400050" defTabSz="855663">
              <a:lnSpc>
                <a:spcPct val="80000"/>
              </a:lnSpc>
              <a:buNone/>
            </a:pPr>
            <a:r>
              <a:rPr lang="en-US" dirty="0"/>
              <a:t>Corrective saccade (catch-up saccade) when head is rotated toward the affected vestibular periphery  is positive</a:t>
            </a:r>
          </a:p>
          <a:p>
            <a:pPr marL="400050" indent="-400050" defTabSz="855663">
              <a:lnSpc>
                <a:spcPct val="80000"/>
              </a:lnSpc>
              <a:buNone/>
            </a:pPr>
            <a:r>
              <a:rPr lang="en-US" dirty="0"/>
              <a:t>Positive in vestibular neuritis, gentamicin ototoxicity (bilateral), idiopathic and autoimmune </a:t>
            </a:r>
            <a:r>
              <a:rPr lang="en-US" dirty="0" err="1"/>
              <a:t>vestibulopathy</a:t>
            </a:r>
            <a:r>
              <a:rPr lang="en-US" dirty="0"/>
              <a:t> </a:t>
            </a:r>
          </a:p>
          <a:p>
            <a:pPr marL="400050" indent="-400050" defTabSz="855663">
              <a:lnSpc>
                <a:spcPct val="80000"/>
              </a:lnSpc>
              <a:buNone/>
            </a:pPr>
            <a:r>
              <a:rPr lang="en-US" dirty="0"/>
              <a:t>May be normal to have slight VOR </a:t>
            </a:r>
            <a:r>
              <a:rPr lang="en-US" dirty="0" err="1"/>
              <a:t>hypometria</a:t>
            </a:r>
            <a:r>
              <a:rPr lang="en-US" dirty="0"/>
              <a:t> bilaterally in older patients</a:t>
            </a:r>
          </a:p>
        </p:txBody>
      </p:sp>
      <p:pic>
        <p:nvPicPr>
          <p:cNvPr id="90116" name="Picture 2052" descr="horizontal canal conn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0"/>
            <a:ext cx="2037907" cy="24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0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438" y="500063"/>
            <a:ext cx="2214563" cy="476250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Dizziness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70001" y="1571626"/>
            <a:ext cx="7585604" cy="4433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defTabSz="855663">
              <a:buFont typeface="Wingdings" pitchFamily="2" charset="2"/>
              <a:buChar char="v"/>
            </a:pPr>
            <a:r>
              <a:rPr lang="en-US" dirty="0"/>
              <a:t>Vertigo: illusion of movement</a:t>
            </a:r>
          </a:p>
          <a:p>
            <a:pPr marL="400050" indent="-400050" defTabSz="855663">
              <a:buNone/>
            </a:pPr>
            <a:endParaRPr lang="en-US" dirty="0"/>
          </a:p>
          <a:p>
            <a:pPr defTabSz="855663">
              <a:buFont typeface="Wingdings" pitchFamily="2" charset="2"/>
              <a:buChar char="v"/>
            </a:pPr>
            <a:r>
              <a:rPr lang="en-US" dirty="0"/>
              <a:t>Ataxia: inability to co-ordinate movements (walking or of extremities), “feel as if drunk”</a:t>
            </a:r>
          </a:p>
          <a:p>
            <a:pPr marL="400050" indent="-400050" defTabSz="855663">
              <a:buNone/>
            </a:pPr>
            <a:endParaRPr lang="en-US" dirty="0"/>
          </a:p>
          <a:p>
            <a:pPr defTabSz="855663">
              <a:buFont typeface="Wingdings" pitchFamily="2" charset="2"/>
              <a:buChar char="v"/>
            </a:pPr>
            <a:r>
              <a:rPr lang="en-US" dirty="0" smtClean="0"/>
              <a:t>Dizziness </a:t>
            </a:r>
            <a:endParaRPr lang="en-US" dirty="0"/>
          </a:p>
          <a:p>
            <a:pPr defTabSz="855663">
              <a:buFont typeface="Courier New" pitchFamily="49" charset="0"/>
              <a:buChar char="o"/>
            </a:pPr>
            <a:r>
              <a:rPr lang="en-US" dirty="0"/>
              <a:t>Non-specific </a:t>
            </a:r>
            <a:r>
              <a:rPr lang="en-US" dirty="0" smtClean="0"/>
              <a:t>term (</a:t>
            </a:r>
            <a:r>
              <a:rPr lang="en-US" dirty="0"/>
              <a:t>lightheadedness, swimming sensation inside of </a:t>
            </a:r>
            <a:r>
              <a:rPr lang="en-US" dirty="0" smtClean="0"/>
              <a:t>head)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Different </a:t>
            </a:r>
            <a:r>
              <a:rPr lang="en-US" dirty="0"/>
              <a:t>meanings to different people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Could mean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dirty="0"/>
              <a:t>Vertigo		- Syncope		- </a:t>
            </a:r>
            <a:r>
              <a:rPr lang="en-US" dirty="0" err="1"/>
              <a:t>Presyncope</a:t>
            </a:r>
            <a:endParaRPr lang="en-US" dirty="0"/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dirty="0"/>
              <a:t>Weak		- Giddiness		- Anxiety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dirty="0"/>
              <a:t>Anemia		- Depression		- Unsteady</a:t>
            </a:r>
          </a:p>
          <a:p>
            <a:pPr marL="400050" indent="-400050" defTabSz="855663">
              <a:buNone/>
            </a:pPr>
            <a:endParaRPr lang="en-US" dirty="0" smtClean="0"/>
          </a:p>
          <a:p>
            <a:pPr marL="400050" indent="-400050" defTabSz="85566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4000"/>
              <a:t>Vertigo-Characteristics</a:t>
            </a:r>
          </a:p>
        </p:txBody>
      </p:sp>
      <p:graphicFrame>
        <p:nvGraphicFramePr>
          <p:cNvPr id="15100" name="Group 764"/>
          <p:cNvGraphicFramePr>
            <a:graphicFrameLocks noGrp="1"/>
          </p:cNvGraphicFramePr>
          <p:nvPr>
            <p:ph type="tbl" idx="1"/>
          </p:nvPr>
        </p:nvGraphicFramePr>
        <p:xfrm>
          <a:off x="304800" y="685800"/>
          <a:ext cx="8610600" cy="5867403"/>
        </p:xfrm>
        <a:graphic>
          <a:graphicData uri="http://schemas.openxmlformats.org/drawingml/2006/table">
            <a:tbl>
              <a:tblPr/>
              <a:tblGrid>
                <a:gridCol w="3429000"/>
                <a:gridCol w="2971800"/>
                <a:gridCol w="22098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Peripheral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Central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Onset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Sudden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Usually slow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Severity of Vertigo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Intense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Usually mild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Pattern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Paroxysmal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Constant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Exac. by movement 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Yes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Variable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Autonomic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Frequent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Variable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Laterality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Unilateral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Uni or bilat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Nystagmus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Horizontorotary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Any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Fatigable/Fixation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Yes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Auditory symptoms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Yes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TM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May be abnormal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Normal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CNS symptoms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Absent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Present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830763"/>
          </a:xfrm>
        </p:spPr>
        <p:txBody>
          <a:bodyPr>
            <a:normAutofit/>
          </a:bodyPr>
          <a:lstStyle/>
          <a:p>
            <a:r>
              <a:rPr lang="en-US"/>
              <a:t>Etiologies of Vertigo</a:t>
            </a:r>
          </a:p>
          <a:p>
            <a:pPr lvl="1"/>
            <a:r>
              <a:rPr lang="en-US" sz="2000"/>
              <a:t>BPPV</a:t>
            </a:r>
          </a:p>
          <a:p>
            <a:pPr lvl="1"/>
            <a:r>
              <a:rPr lang="en-US" sz="2000"/>
              <a:t>Labyrintitis</a:t>
            </a:r>
          </a:p>
          <a:p>
            <a:pPr lvl="2"/>
            <a:r>
              <a:rPr lang="en-US" sz="1800"/>
              <a:t>Acute suppurative</a:t>
            </a:r>
          </a:p>
          <a:p>
            <a:pPr lvl="2"/>
            <a:r>
              <a:rPr lang="en-US" sz="1800"/>
              <a:t>Serous</a:t>
            </a:r>
          </a:p>
          <a:p>
            <a:pPr lvl="2"/>
            <a:r>
              <a:rPr lang="en-US" sz="1800"/>
              <a:t>Toxic</a:t>
            </a:r>
          </a:p>
          <a:p>
            <a:pPr lvl="2"/>
            <a:r>
              <a:rPr lang="en-US" sz="1800"/>
              <a:t>Chronic</a:t>
            </a:r>
          </a:p>
          <a:p>
            <a:pPr lvl="1"/>
            <a:r>
              <a:rPr lang="en-US" sz="2000"/>
              <a:t>Vestibular neuronitis</a:t>
            </a:r>
          </a:p>
          <a:p>
            <a:pPr lvl="1"/>
            <a:r>
              <a:rPr lang="en-US" sz="2000"/>
              <a:t>Vestibular ganglionitis</a:t>
            </a:r>
          </a:p>
          <a:p>
            <a:pPr lvl="1"/>
            <a:r>
              <a:rPr lang="en-US" sz="2000"/>
              <a:t>Ménière’s</a:t>
            </a:r>
          </a:p>
          <a:p>
            <a:pPr lvl="1"/>
            <a:r>
              <a:rPr lang="en-US" sz="2000"/>
              <a:t>Acoustic neuroma</a:t>
            </a:r>
          </a:p>
          <a:p>
            <a:pPr lvl="1"/>
            <a:r>
              <a:rPr lang="en-US" sz="2000"/>
              <a:t>Perilymphatic fistula</a:t>
            </a:r>
          </a:p>
          <a:p>
            <a:pPr lvl="1"/>
            <a:r>
              <a:rPr lang="en-US" sz="2000"/>
              <a:t>Cerumen impaction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38600" y="1295400"/>
            <a:ext cx="4800600" cy="5334000"/>
          </a:xfrm>
        </p:spPr>
        <p:txBody>
          <a:bodyPr>
            <a:normAutofit/>
          </a:bodyPr>
          <a:lstStyle/>
          <a:p>
            <a:pPr lvl="1"/>
            <a:r>
              <a:rPr lang="en-US" sz="2000"/>
              <a:t>CNS infection (TB, Syphillis)</a:t>
            </a:r>
          </a:p>
          <a:p>
            <a:pPr lvl="1"/>
            <a:r>
              <a:rPr lang="en-US" sz="2000"/>
              <a:t>Tumor (Benign or Neoplastic)</a:t>
            </a:r>
          </a:p>
          <a:p>
            <a:pPr lvl="1"/>
            <a:r>
              <a:rPr lang="en-US" sz="2000"/>
              <a:t>Cerebellar infarct</a:t>
            </a:r>
          </a:p>
          <a:p>
            <a:pPr lvl="1"/>
            <a:r>
              <a:rPr lang="en-US" sz="2000"/>
              <a:t>Cerebellar hemorrhage</a:t>
            </a:r>
          </a:p>
          <a:p>
            <a:pPr lvl="1"/>
            <a:r>
              <a:rPr lang="en-US" sz="2000"/>
              <a:t>Vertebrobasilar insufficiency</a:t>
            </a:r>
          </a:p>
          <a:p>
            <a:pPr lvl="1"/>
            <a:r>
              <a:rPr lang="en-US" sz="2000"/>
              <a:t>AICA syndrome</a:t>
            </a:r>
          </a:p>
          <a:p>
            <a:pPr lvl="1"/>
            <a:r>
              <a:rPr lang="en-US" sz="2000"/>
              <a:t>PICA syndrome</a:t>
            </a:r>
          </a:p>
          <a:p>
            <a:pPr lvl="1"/>
            <a:r>
              <a:rPr lang="en-US" sz="2000"/>
              <a:t>Multiple Sclerosis</a:t>
            </a:r>
          </a:p>
          <a:p>
            <a:pPr lvl="1"/>
            <a:r>
              <a:rPr lang="en-US" sz="2000"/>
              <a:t>Basilar artery migraine</a:t>
            </a:r>
          </a:p>
          <a:p>
            <a:pPr lvl="1"/>
            <a:r>
              <a:rPr lang="en-US" sz="2000"/>
              <a:t>Hypothyroidism</a:t>
            </a:r>
          </a:p>
          <a:p>
            <a:pPr lvl="1"/>
            <a:r>
              <a:rPr lang="en-US" sz="2000"/>
              <a:t>Hypoglycemia</a:t>
            </a:r>
          </a:p>
          <a:p>
            <a:pPr lvl="1"/>
            <a:r>
              <a:rPr lang="en-US" sz="2000"/>
              <a:t>Traumatic</a:t>
            </a:r>
          </a:p>
          <a:p>
            <a:pPr lvl="1"/>
            <a:r>
              <a:rPr lang="en-US" sz="2000"/>
              <a:t>Hematologic (Waldenstroms)</a:t>
            </a:r>
          </a:p>
          <a:p>
            <a:pPr lvl="1"/>
            <a:endParaRPr lang="en-US" sz="20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/>
              <a:t>Vertigo-Differential Diagnoses</a:t>
            </a:r>
          </a:p>
        </p:txBody>
      </p:sp>
    </p:spTree>
    <p:extLst>
      <p:ext uri="{BB962C8B-B14F-4D97-AF65-F5344CB8AC3E}">
        <p14:creationId xmlns:p14="http://schemas.microsoft.com/office/powerpoint/2010/main" val="4091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Labyrinthine Disorders</a:t>
            </a:r>
          </a:p>
          <a:p>
            <a:pPr lvl="1"/>
            <a:r>
              <a:rPr lang="en-US"/>
              <a:t>Most common cause of true vertigo</a:t>
            </a:r>
          </a:p>
          <a:p>
            <a:pPr lvl="1"/>
            <a:r>
              <a:rPr lang="en-US"/>
              <a:t>Five entities</a:t>
            </a:r>
          </a:p>
          <a:p>
            <a:pPr lvl="2"/>
            <a:r>
              <a:rPr lang="en-US"/>
              <a:t>Benign paroxysmal positional vertigo (BPPV)</a:t>
            </a:r>
          </a:p>
          <a:p>
            <a:pPr lvl="2"/>
            <a:r>
              <a:rPr lang="en-US"/>
              <a:t>Labyrinthitis</a:t>
            </a:r>
          </a:p>
          <a:p>
            <a:pPr lvl="2"/>
            <a:r>
              <a:rPr lang="en-US"/>
              <a:t>Ménière disease</a:t>
            </a:r>
          </a:p>
          <a:p>
            <a:pPr lvl="2"/>
            <a:r>
              <a:rPr lang="en-US"/>
              <a:t>Vestibular neuronitis</a:t>
            </a:r>
          </a:p>
          <a:p>
            <a:pPr lvl="2"/>
            <a:r>
              <a:rPr lang="en-US"/>
              <a:t>Acoustic Neuroma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Vertigo-Differential</a:t>
            </a:r>
          </a:p>
        </p:txBody>
      </p:sp>
    </p:spTree>
    <p:extLst>
      <p:ext uri="{BB962C8B-B14F-4D97-AF65-F5344CB8AC3E}">
        <p14:creationId xmlns:p14="http://schemas.microsoft.com/office/powerpoint/2010/main" val="2034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0" y="500063"/>
            <a:ext cx="9108281" cy="476250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Benign Paroxysmal Positional Vertigo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7500" y="1357313"/>
            <a:ext cx="8826500" cy="300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err="1"/>
              <a:t>Otolithic</a:t>
            </a:r>
            <a:r>
              <a:rPr lang="en-US" dirty="0"/>
              <a:t> calcium carbonate crystals become loose, and fall into the posterior semicircular canal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Common with head trauma, older age, inner ear disease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One of the most common cause of vertigo seen in </a:t>
            </a:r>
            <a:r>
              <a:rPr lang="en-US" dirty="0" err="1"/>
              <a:t>neurotology</a:t>
            </a:r>
            <a:r>
              <a:rPr lang="en-US" dirty="0"/>
              <a:t> clinics, estimated at 20-30% of patients</a:t>
            </a:r>
          </a:p>
          <a:p>
            <a:pPr marL="333375" indent="-333375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151556" name="Picture 4" descr="bppv diagram of particles in 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57626"/>
            <a:ext cx="2182813" cy="25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7" name="Picture 5" descr="otoco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" y="4242391"/>
            <a:ext cx="1561992" cy="25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0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0" y="500063"/>
            <a:ext cx="9108281" cy="476250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Benign Paroxysmal Positional Vertigo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7500" y="1143001"/>
            <a:ext cx="8826500" cy="3214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Typical complaint: spells of vertigo when turning over in </a:t>
            </a:r>
            <a:r>
              <a:rPr lang="en-US" dirty="0" smtClean="0"/>
              <a:t>bed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hearing loss or </a:t>
            </a:r>
            <a:r>
              <a:rPr lang="en-US" sz="2400" dirty="0" smtClean="0"/>
              <a:t>tinnitus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Usually a single position that elicits </a:t>
            </a:r>
            <a:r>
              <a:rPr lang="en-US" sz="2400" dirty="0" smtClean="0"/>
              <a:t>vertigo </a:t>
            </a:r>
            <a:r>
              <a:rPr lang="en-US" sz="2400" dirty="0" err="1" smtClean="0"/>
              <a:t>Horizontorotary</a:t>
            </a:r>
            <a:r>
              <a:rPr lang="en-US" sz="2400" dirty="0" smtClean="0"/>
              <a:t> </a:t>
            </a:r>
            <a:r>
              <a:rPr lang="en-US" sz="2400" dirty="0" err="1"/>
              <a:t>nystagmus</a:t>
            </a:r>
            <a:r>
              <a:rPr lang="en-US" sz="2400" dirty="0"/>
              <a:t> with crescendo-decrescendo pattern after slight latency </a:t>
            </a:r>
            <a:r>
              <a:rPr lang="en-US" sz="2400" dirty="0" smtClean="0"/>
              <a:t>period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Examine the patient for </a:t>
            </a:r>
            <a:r>
              <a:rPr lang="en-US" dirty="0" err="1"/>
              <a:t>nystagmus</a:t>
            </a:r>
            <a:r>
              <a:rPr lang="en-US" dirty="0"/>
              <a:t> and vertigo in the Dix-</a:t>
            </a:r>
            <a:r>
              <a:rPr lang="en-US" dirty="0" err="1"/>
              <a:t>Hallpike</a:t>
            </a:r>
            <a:r>
              <a:rPr lang="en-US" dirty="0"/>
              <a:t> position : head-hanging R and L</a:t>
            </a:r>
          </a:p>
          <a:p>
            <a:pPr>
              <a:lnSpc>
                <a:spcPct val="80000"/>
              </a:lnSpc>
            </a:pPr>
            <a:r>
              <a:rPr lang="en-US" dirty="0"/>
              <a:t>Vertigo lasts shorter than 1 minute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torsional </a:t>
            </a:r>
            <a:r>
              <a:rPr lang="en-US" dirty="0" err="1"/>
              <a:t>nystagmus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upbeat component</a:t>
            </a:r>
          </a:p>
          <a:p>
            <a:pPr>
              <a:lnSpc>
                <a:spcPct val="80000"/>
              </a:lnSpc>
            </a:pPr>
            <a:r>
              <a:rPr lang="en-US" dirty="0"/>
              <a:t>Brought on only by positional changes</a:t>
            </a:r>
          </a:p>
          <a:p>
            <a:pPr>
              <a:lnSpc>
                <a:spcPct val="80000"/>
              </a:lnSpc>
            </a:pPr>
            <a:r>
              <a:rPr lang="en-US" dirty="0"/>
              <a:t>Latency of few seconds up to 45 sec</a:t>
            </a:r>
          </a:p>
          <a:p>
            <a:pPr>
              <a:lnSpc>
                <a:spcPct val="80000"/>
              </a:lnSpc>
            </a:pPr>
            <a:r>
              <a:rPr lang="en-US" dirty="0"/>
              <a:t>Fatigues with repeated testing</a:t>
            </a:r>
          </a:p>
          <a:p>
            <a:pPr marL="333375" indent="-333375">
              <a:lnSpc>
                <a:spcPct val="80000"/>
              </a:lnSpc>
              <a:buNone/>
            </a:pPr>
            <a:endParaRPr lang="en-US" i="1" dirty="0"/>
          </a:p>
        </p:txBody>
      </p:sp>
      <p:pic>
        <p:nvPicPr>
          <p:cNvPr id="7174" name="Picture 6" descr="dix-hallpike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7999"/>
            <a:ext cx="1903413" cy="35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4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laast-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923336"/>
            <a:ext cx="5867400" cy="570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161771" y="565547"/>
            <a:ext cx="2591222" cy="3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10" tIns="40005" rIns="80010" bIns="40005">
            <a:spAutoFit/>
          </a:bodyPr>
          <a:lstStyle/>
          <a:p>
            <a:r>
              <a:rPr lang="en-US"/>
              <a:t>Modified Epley Maneuver</a:t>
            </a:r>
          </a:p>
        </p:txBody>
      </p:sp>
    </p:spTree>
    <p:extLst>
      <p:ext uri="{BB962C8B-B14F-4D97-AF65-F5344CB8AC3E}">
        <p14:creationId xmlns:p14="http://schemas.microsoft.com/office/powerpoint/2010/main" val="1031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357188"/>
            <a:ext cx="4504532" cy="427137"/>
          </a:xfrm>
        </p:spPr>
        <p:txBody>
          <a:bodyPr wrap="square">
            <a:normAutofit fontScale="90000"/>
          </a:bodyPr>
          <a:lstStyle/>
          <a:p>
            <a:r>
              <a:rPr lang="en-US" sz="2800"/>
              <a:t>Epidemiology of BPPV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dirty="0"/>
              <a:t>Lifetime prevalence of 3.2% in females and 1.6% in males</a:t>
            </a:r>
          </a:p>
          <a:p>
            <a:r>
              <a:rPr lang="en-US" dirty="0"/>
              <a:t>Of 100 unselected elderly patients, a prevalence of 9% was reported</a:t>
            </a:r>
          </a:p>
          <a:p>
            <a:r>
              <a:rPr lang="en-US" dirty="0"/>
              <a:t>Median duration of two weeks</a:t>
            </a:r>
          </a:p>
          <a:p>
            <a:r>
              <a:rPr lang="en-US" dirty="0"/>
              <a:t>Female preponderance likely reflects the association of migraine with BPPV</a:t>
            </a:r>
          </a:p>
          <a:p>
            <a:r>
              <a:rPr lang="en-US" dirty="0"/>
              <a:t>Association of BPPV with hypertension and hyperlipidemia</a:t>
            </a:r>
          </a:p>
          <a:p>
            <a:r>
              <a:rPr lang="en-US" dirty="0"/>
              <a:t>Vascular damage to the inner ear facilitates detachment of the </a:t>
            </a:r>
            <a:r>
              <a:rPr lang="en-US" dirty="0" err="1"/>
              <a:t>otoconia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/>
              <a:t>Otoconia in BPPV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7" name="Picture 7" descr="Ear Ro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Labyrinthitis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/>
              <a:t>Associated hearing loss and tinnitus</a:t>
            </a:r>
          </a:p>
          <a:p>
            <a:r>
              <a:rPr lang="en-US"/>
              <a:t>Involves the cochlear and vestibular systems</a:t>
            </a:r>
          </a:p>
          <a:p>
            <a:r>
              <a:rPr lang="en-US"/>
              <a:t>Abrupt onset</a:t>
            </a:r>
          </a:p>
          <a:p>
            <a:r>
              <a:rPr lang="en-US"/>
              <a:t>Usually continuous</a:t>
            </a:r>
          </a:p>
          <a:p>
            <a:r>
              <a:rPr lang="en-US"/>
              <a:t>Four types of Labyrinthitis</a:t>
            </a:r>
          </a:p>
          <a:p>
            <a:pPr lvl="1"/>
            <a:r>
              <a:rPr lang="en-US"/>
              <a:t>Serous</a:t>
            </a:r>
          </a:p>
          <a:p>
            <a:pPr lvl="1"/>
            <a:r>
              <a:rPr lang="en-US"/>
              <a:t>Acute suppurative</a:t>
            </a:r>
          </a:p>
          <a:p>
            <a:pPr lvl="1"/>
            <a:r>
              <a:rPr lang="en-US"/>
              <a:t>Toxic</a:t>
            </a:r>
          </a:p>
          <a:p>
            <a:pPr lvl="1"/>
            <a:r>
              <a:rPr lang="en-US"/>
              <a:t>Chronic</a:t>
            </a:r>
          </a:p>
        </p:txBody>
      </p:sp>
    </p:spTree>
    <p:extLst>
      <p:ext uri="{BB962C8B-B14F-4D97-AF65-F5344CB8AC3E}">
        <p14:creationId xmlns:p14="http://schemas.microsoft.com/office/powerpoint/2010/main" val="1928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927"/>
            <a:ext cx="5486400" cy="907473"/>
          </a:xfrm>
        </p:spPr>
        <p:txBody>
          <a:bodyPr/>
          <a:lstStyle/>
          <a:p>
            <a:r>
              <a:rPr lang="en-US" dirty="0" err="1"/>
              <a:t>Labyrinthitis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Serous</a:t>
            </a:r>
          </a:p>
          <a:p>
            <a:pPr lvl="1"/>
            <a:r>
              <a:rPr lang="en-US" sz="2400" dirty="0"/>
              <a:t>Adjacent inflammation due to ENT or meningeal infection</a:t>
            </a:r>
          </a:p>
          <a:p>
            <a:pPr lvl="1"/>
            <a:r>
              <a:rPr lang="en-US" sz="2400" dirty="0"/>
              <a:t>Mild to severe vertigo with nausea and vomiting</a:t>
            </a:r>
          </a:p>
          <a:p>
            <a:pPr lvl="1"/>
            <a:r>
              <a:rPr lang="en-US" sz="2400" dirty="0"/>
              <a:t>May have some degree of permanent impairment</a:t>
            </a:r>
          </a:p>
          <a:p>
            <a:endParaRPr lang="en-US" sz="2800" dirty="0"/>
          </a:p>
          <a:p>
            <a:r>
              <a:rPr lang="en-US" sz="2800" dirty="0"/>
              <a:t>Acute </a:t>
            </a:r>
            <a:r>
              <a:rPr lang="en-US" sz="2800" dirty="0" err="1"/>
              <a:t>suppurative</a:t>
            </a:r>
            <a:r>
              <a:rPr lang="en-US" sz="2800" dirty="0"/>
              <a:t> </a:t>
            </a:r>
            <a:r>
              <a:rPr lang="en-US" sz="2800" dirty="0" err="1"/>
              <a:t>labyrinthitis</a:t>
            </a:r>
            <a:endParaRPr lang="en-US" sz="2800" dirty="0"/>
          </a:p>
          <a:p>
            <a:pPr lvl="1"/>
            <a:r>
              <a:rPr lang="en-US" sz="2400" dirty="0"/>
              <a:t>Acute bacterial exudative infection in middle ear</a:t>
            </a:r>
          </a:p>
          <a:p>
            <a:pPr lvl="1"/>
            <a:r>
              <a:rPr lang="en-US" sz="2400" dirty="0"/>
              <a:t>Secondary to otitis media or meningitis</a:t>
            </a:r>
          </a:p>
          <a:p>
            <a:pPr lvl="1"/>
            <a:r>
              <a:rPr lang="en-US" sz="2400" dirty="0"/>
              <a:t>Severe hearing loss and vertigo</a:t>
            </a:r>
          </a:p>
          <a:p>
            <a:pPr lvl="1"/>
            <a:r>
              <a:rPr lang="en-US" sz="2400" dirty="0"/>
              <a:t>Treated with admission and IV antibiotics</a:t>
            </a:r>
          </a:p>
        </p:txBody>
      </p:sp>
    </p:spTree>
    <p:extLst>
      <p:ext uri="{BB962C8B-B14F-4D97-AF65-F5344CB8AC3E}">
        <p14:creationId xmlns:p14="http://schemas.microsoft.com/office/powerpoint/2010/main" val="8068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Syncope</a:t>
            </a:r>
          </a:p>
          <a:p>
            <a:pPr lvl="1"/>
            <a:r>
              <a:rPr lang="en-US" dirty="0"/>
              <a:t>Transient loss of consciousness with loss of postural tone</a:t>
            </a:r>
          </a:p>
          <a:p>
            <a:r>
              <a:rPr lang="en-US" dirty="0" err="1"/>
              <a:t>Presyncope</a:t>
            </a:r>
            <a:endParaRPr lang="en-US" dirty="0"/>
          </a:p>
          <a:p>
            <a:pPr lvl="1"/>
            <a:r>
              <a:rPr lang="en-US" dirty="0"/>
              <a:t>Lightheadedness-an impending loss of consciousness</a:t>
            </a:r>
          </a:p>
          <a:p>
            <a:r>
              <a:rPr lang="en-US" dirty="0"/>
              <a:t>Psychiatric dizziness</a:t>
            </a:r>
          </a:p>
          <a:p>
            <a:pPr lvl="1"/>
            <a:r>
              <a:rPr lang="en-US" dirty="0"/>
              <a:t>Dizziness not related to vestibular dysfunction</a:t>
            </a:r>
          </a:p>
          <a:p>
            <a:r>
              <a:rPr lang="en-US" dirty="0"/>
              <a:t>Disequilibrium</a:t>
            </a:r>
          </a:p>
          <a:p>
            <a:pPr lvl="1"/>
            <a:r>
              <a:rPr lang="en-US" dirty="0"/>
              <a:t>Feeling of unsteadiness, imbalance or sensation of “floating” while walking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/>
              <a:t>Labyrinthitis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Toxic</a:t>
            </a:r>
          </a:p>
          <a:p>
            <a:pPr lvl="1">
              <a:lnSpc>
                <a:spcPct val="90000"/>
              </a:lnSpc>
            </a:pPr>
            <a:r>
              <a:rPr lang="en-US"/>
              <a:t>Due to toxic effects of medications</a:t>
            </a:r>
          </a:p>
          <a:p>
            <a:pPr lvl="1">
              <a:lnSpc>
                <a:spcPct val="90000"/>
              </a:lnSpc>
            </a:pPr>
            <a:r>
              <a:rPr lang="en-US"/>
              <a:t>Still relatively common</a:t>
            </a:r>
          </a:p>
          <a:p>
            <a:pPr lvl="1">
              <a:lnSpc>
                <a:spcPct val="90000"/>
              </a:lnSpc>
            </a:pPr>
            <a:r>
              <a:rPr lang="en-US"/>
              <a:t>Mild tinnitus and high frequency hearing loss</a:t>
            </a:r>
          </a:p>
          <a:p>
            <a:pPr lvl="1">
              <a:lnSpc>
                <a:spcPct val="90000"/>
              </a:lnSpc>
            </a:pPr>
            <a:r>
              <a:rPr lang="en-US"/>
              <a:t>Vertigo in acute phase</a:t>
            </a:r>
          </a:p>
          <a:p>
            <a:pPr lvl="1">
              <a:lnSpc>
                <a:spcPct val="90000"/>
              </a:lnSpc>
            </a:pPr>
            <a:r>
              <a:rPr lang="en-US"/>
              <a:t>Ataxia in the chronic phase</a:t>
            </a:r>
          </a:p>
          <a:p>
            <a:pPr lvl="1">
              <a:lnSpc>
                <a:spcPct val="90000"/>
              </a:lnSpc>
            </a:pPr>
            <a:r>
              <a:rPr lang="en-US"/>
              <a:t>Common etiologies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-Aminoglycosides		-Vancomycin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-Erythromycin		-Barbiturates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-Phenytoin			-Furosemide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-Quinidine			-Salicylates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-Alcohol</a:t>
            </a:r>
          </a:p>
        </p:txBody>
      </p:sp>
    </p:spTree>
    <p:extLst>
      <p:ext uri="{BB962C8B-B14F-4D97-AF65-F5344CB8AC3E}">
        <p14:creationId xmlns:p14="http://schemas.microsoft.com/office/powerpoint/2010/main" val="23948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Labyrinthitis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/>
              <a:t>Chronic</a:t>
            </a:r>
          </a:p>
          <a:p>
            <a:pPr lvl="1"/>
            <a:endParaRPr lang="en-US"/>
          </a:p>
          <a:p>
            <a:pPr lvl="1"/>
            <a:r>
              <a:rPr lang="en-US"/>
              <a:t>Localized inflammatory process of the inner ear due to fistula formation from middle to inner ear</a:t>
            </a:r>
          </a:p>
          <a:p>
            <a:pPr lvl="1"/>
            <a:endParaRPr lang="en-US"/>
          </a:p>
          <a:p>
            <a:pPr lvl="1"/>
            <a:r>
              <a:rPr lang="en-US"/>
              <a:t>Most occur in horizontal semicircular canal</a:t>
            </a:r>
          </a:p>
          <a:p>
            <a:pPr lvl="1"/>
            <a:endParaRPr lang="en-US"/>
          </a:p>
          <a:p>
            <a:pPr lvl="1"/>
            <a:r>
              <a:rPr lang="en-US"/>
              <a:t>Etiology is due to destruction by a cholesteatoma</a:t>
            </a:r>
          </a:p>
        </p:txBody>
      </p:sp>
    </p:spTree>
    <p:extLst>
      <p:ext uri="{BB962C8B-B14F-4D97-AF65-F5344CB8AC3E}">
        <p14:creationId xmlns:p14="http://schemas.microsoft.com/office/powerpoint/2010/main" val="42035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09" y="12405"/>
            <a:ext cx="5246688" cy="572989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Meniere’s Disease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914" y="2441280"/>
            <a:ext cx="7747000" cy="4416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Symptoms: Fluctuating hearing loss, tinnitus, ear fullness, and vertigo.  May have initially only hearing loss or only vertigo spells.</a:t>
            </a:r>
          </a:p>
          <a:p>
            <a:pPr>
              <a:buFontTx/>
              <a:buNone/>
            </a:pPr>
            <a:r>
              <a:rPr lang="en-US" dirty="0"/>
              <a:t>Possibly sudden falls (</a:t>
            </a:r>
            <a:r>
              <a:rPr lang="en-US" dirty="0" err="1"/>
              <a:t>Tumarkin</a:t>
            </a:r>
            <a:r>
              <a:rPr lang="en-US" dirty="0"/>
              <a:t> crisis)</a:t>
            </a:r>
          </a:p>
          <a:p>
            <a:pPr>
              <a:buFontTx/>
              <a:buNone/>
            </a:pPr>
            <a:r>
              <a:rPr lang="en-US" dirty="0"/>
              <a:t>Hearing loss, tinnitus, and aural fullness increase during the vertigo attack</a:t>
            </a:r>
          </a:p>
          <a:p>
            <a:pPr>
              <a:buFontTx/>
              <a:buNone/>
            </a:pPr>
            <a:r>
              <a:rPr lang="en-US" dirty="0"/>
              <a:t>Typically lasts 20 minutes or more in duration</a:t>
            </a:r>
          </a:p>
        </p:txBody>
      </p:sp>
      <p:pic>
        <p:nvPicPr>
          <p:cNvPr id="103430" name="Picture 6" descr="endolym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405"/>
            <a:ext cx="3429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8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53"/>
            <a:ext cx="5386388" cy="572989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Meniere’s Disease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-19493" y="2810871"/>
            <a:ext cx="77470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dirty="0"/>
              <a:t>On temporal bone histopathology, there is a </a:t>
            </a:r>
            <a:r>
              <a:rPr lang="en-US" dirty="0">
                <a:solidFill>
                  <a:srgbClr val="FF0000"/>
                </a:solidFill>
              </a:rPr>
              <a:t>distension of the entire </a:t>
            </a:r>
            <a:r>
              <a:rPr lang="en-US" dirty="0" err="1">
                <a:solidFill>
                  <a:srgbClr val="FF0000"/>
                </a:solidFill>
              </a:rPr>
              <a:t>endolymphatic</a:t>
            </a:r>
            <a:r>
              <a:rPr lang="en-US" dirty="0">
                <a:solidFill>
                  <a:srgbClr val="FF0000"/>
                </a:solidFill>
              </a:rPr>
              <a:t> system</a:t>
            </a:r>
          </a:p>
          <a:p>
            <a:pPr>
              <a:lnSpc>
                <a:spcPct val="80000"/>
              </a:lnSpc>
            </a:pPr>
            <a:r>
              <a:rPr lang="en-US" dirty="0"/>
              <a:t>	Audiogram: often low-frequency </a:t>
            </a:r>
            <a:r>
              <a:rPr lang="en-US" dirty="0" err="1"/>
              <a:t>sensorineural</a:t>
            </a:r>
            <a:r>
              <a:rPr lang="en-US" dirty="0"/>
              <a:t> hearing loss that increases during attacks. 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102404" name="Picture 4" descr="hearing lev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53261" r="45000"/>
          <a:stretch>
            <a:fillRect/>
          </a:stretch>
        </p:blipFill>
        <p:spPr bwMode="auto">
          <a:xfrm>
            <a:off x="6324600" y="30901"/>
            <a:ext cx="2819400" cy="2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4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85750"/>
            <a:ext cx="6770688" cy="913805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Meniere’s Disease: 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Tumarkin falls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35000" y="1857375"/>
            <a:ext cx="7874000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In about </a:t>
            </a:r>
            <a:r>
              <a:rPr lang="en-US" dirty="0">
                <a:solidFill>
                  <a:srgbClr val="FF0000"/>
                </a:solidFill>
              </a:rPr>
              <a:t>7-10% </a:t>
            </a:r>
            <a:r>
              <a:rPr lang="en-US" dirty="0"/>
              <a:t>of Meniere’s disease, there are associated sudden falls “</a:t>
            </a:r>
            <a:r>
              <a:rPr lang="en-US" dirty="0">
                <a:solidFill>
                  <a:srgbClr val="FF0000"/>
                </a:solidFill>
              </a:rPr>
              <a:t>drop attacks</a:t>
            </a:r>
            <a:r>
              <a:rPr lang="en-US" dirty="0"/>
              <a:t>”</a:t>
            </a:r>
          </a:p>
          <a:p>
            <a:pPr>
              <a:lnSpc>
                <a:spcPct val="80000"/>
              </a:lnSpc>
            </a:pPr>
            <a:r>
              <a:rPr lang="en-US" dirty="0"/>
              <a:t>No warning, sudden, violent fall without loss of consciousness</a:t>
            </a:r>
          </a:p>
          <a:p>
            <a:pPr>
              <a:lnSpc>
                <a:spcPct val="80000"/>
              </a:lnSpc>
            </a:pPr>
            <a:r>
              <a:rPr lang="en-US" dirty="0"/>
              <a:t>Subjective sensation of being pushed by an external force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Surgical </a:t>
            </a:r>
            <a:r>
              <a:rPr lang="en-US" dirty="0"/>
              <a:t>ablation is curative of these dangerous and frightening drop attacks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2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" y="0"/>
            <a:ext cx="6770688" cy="913805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Meniere’s Disease Variant: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Delayed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Endolymphatic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Hydrops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2500312"/>
            <a:ext cx="7683500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Delayed </a:t>
            </a:r>
            <a:r>
              <a:rPr lang="en-US" dirty="0" err="1"/>
              <a:t>hydrops</a:t>
            </a:r>
            <a:r>
              <a:rPr lang="en-US" dirty="0"/>
              <a:t> develops in an ear that has h/o profound SNHL years before (up to 70 years before)</a:t>
            </a:r>
          </a:p>
          <a:p>
            <a:r>
              <a:rPr lang="en-US" dirty="0"/>
              <a:t>Many years later: recurrent spells of vertigo of 20 minutes duration or longer</a:t>
            </a:r>
          </a:p>
          <a:p>
            <a:r>
              <a:rPr lang="en-US" dirty="0"/>
              <a:t>Often without accompanying </a:t>
            </a:r>
            <a:r>
              <a:rPr lang="en-US" dirty="0" err="1"/>
              <a:t>otologic</a:t>
            </a:r>
            <a:r>
              <a:rPr lang="en-US" dirty="0"/>
              <a:t> symptoms of aural fullness, increased tinnitus and hearing fluctuation</a:t>
            </a:r>
          </a:p>
          <a:p>
            <a:r>
              <a:rPr lang="en-US" dirty="0"/>
              <a:t>Can also have </a:t>
            </a:r>
            <a:r>
              <a:rPr lang="en-US" dirty="0" err="1"/>
              <a:t>Tumarkin</a:t>
            </a:r>
            <a:r>
              <a:rPr lang="en-US" dirty="0"/>
              <a:t> falls</a:t>
            </a:r>
          </a:p>
        </p:txBody>
      </p:sp>
      <p:pic>
        <p:nvPicPr>
          <p:cNvPr id="104453" name="Picture 5" descr="anatomy of inner 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585484" cy="25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9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Ménière Disease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77200" cy="4953000"/>
          </a:xfrm>
        </p:spPr>
        <p:txBody>
          <a:bodyPr/>
          <a:lstStyle/>
          <a:p>
            <a:r>
              <a:rPr lang="en-US" dirty="0"/>
              <a:t>First described in 1861</a:t>
            </a:r>
          </a:p>
          <a:p>
            <a:r>
              <a:rPr lang="en-US" dirty="0"/>
              <a:t>Triad of vertigo, tinnitus and hearing loss</a:t>
            </a:r>
          </a:p>
          <a:p>
            <a:r>
              <a:rPr lang="en-US" dirty="0"/>
              <a:t>Due to cochlea-</a:t>
            </a:r>
            <a:r>
              <a:rPr lang="en-US" dirty="0" err="1"/>
              <a:t>hydrops</a:t>
            </a:r>
            <a:endParaRPr lang="en-US" dirty="0"/>
          </a:p>
          <a:p>
            <a:pPr lvl="1"/>
            <a:r>
              <a:rPr lang="en-US" dirty="0"/>
              <a:t>Unknown etiology</a:t>
            </a:r>
          </a:p>
          <a:p>
            <a:pPr lvl="1"/>
            <a:r>
              <a:rPr lang="en-US" dirty="0"/>
              <a:t>Possibly </a:t>
            </a:r>
            <a:r>
              <a:rPr lang="en-US" dirty="0" smtClean="0"/>
              <a:t>autoimmune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Ménière Disease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153400" cy="5105400"/>
          </a:xfrm>
        </p:spPr>
        <p:txBody>
          <a:bodyPr/>
          <a:lstStyle/>
          <a:p>
            <a:r>
              <a:rPr lang="en-US"/>
              <a:t>Often patients have eaten a salty meal prior to attacks</a:t>
            </a:r>
          </a:p>
          <a:p>
            <a:r>
              <a:rPr lang="en-US"/>
              <a:t>May occur in clusters and have long episode-free remissions</a:t>
            </a:r>
          </a:p>
          <a:p>
            <a:r>
              <a:rPr lang="en-US"/>
              <a:t>Usually low pitched tinnitus</a:t>
            </a:r>
          </a:p>
          <a:p>
            <a:r>
              <a:rPr lang="en-US"/>
              <a:t>Symptoms subside quickly after attack</a:t>
            </a:r>
          </a:p>
          <a:p>
            <a:r>
              <a:rPr lang="en-US"/>
              <a:t>No CNS symptoms or positional vertigo are present</a:t>
            </a:r>
          </a:p>
        </p:txBody>
      </p:sp>
    </p:spTree>
    <p:extLst>
      <p:ext uri="{BB962C8B-B14F-4D97-AF65-F5344CB8AC3E}">
        <p14:creationId xmlns:p14="http://schemas.microsoft.com/office/powerpoint/2010/main" val="16170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214313"/>
            <a:ext cx="5795698" cy="1204020"/>
          </a:xfrm>
          <a:noFill/>
          <a:ln/>
        </p:spPr>
        <p:txBody>
          <a:bodyPr wrap="square">
            <a:norm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Positional and Spontaneous Vertigo: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Multiple Sclerosis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43063"/>
            <a:ext cx="8064500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Vertigo is the initial symptom of MS in 5%, and presents in 50% of MS patients at some time in the course.</a:t>
            </a:r>
          </a:p>
          <a:p>
            <a:r>
              <a:rPr lang="en-US" dirty="0"/>
              <a:t>25% of patients with MS have caloric paresis</a:t>
            </a:r>
          </a:p>
          <a:p>
            <a:r>
              <a:rPr lang="en-US" dirty="0"/>
              <a:t>80% have eye movement abnormalities</a:t>
            </a:r>
          </a:p>
          <a:p>
            <a:r>
              <a:rPr lang="en-US" dirty="0"/>
              <a:t>Oftentimes abnormalities on ABR and occasionally </a:t>
            </a:r>
            <a:r>
              <a:rPr lang="en-US" dirty="0" err="1"/>
              <a:t>retrocochlear</a:t>
            </a:r>
            <a:r>
              <a:rPr lang="en-US" dirty="0"/>
              <a:t> hearing loss from involvement at the root entry zone near </a:t>
            </a:r>
            <a:r>
              <a:rPr lang="en-US" dirty="0" smtClean="0"/>
              <a:t>pons</a:t>
            </a:r>
          </a:p>
          <a:p>
            <a:r>
              <a:rPr lang="en-US" sz="2400" dirty="0"/>
              <a:t>May have any type of </a:t>
            </a:r>
            <a:r>
              <a:rPr lang="en-US" sz="2400" dirty="0" err="1"/>
              <a:t>nystagmus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600" dirty="0"/>
          </a:p>
        </p:txBody>
      </p:sp>
      <p:pic>
        <p:nvPicPr>
          <p:cNvPr id="153606" name="Picture 6" descr="INO sing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96" y="5866635"/>
            <a:ext cx="2505604" cy="87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0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Brainstem </a:t>
            </a:r>
            <a:r>
              <a:rPr lang="en-US" dirty="0" err="1" smtClean="0"/>
              <a:t>aud</a:t>
            </a:r>
            <a:r>
              <a:rPr lang="en-US" dirty="0" smtClean="0"/>
              <a:t> </a:t>
            </a:r>
            <a:r>
              <a:rPr lang="en-US" dirty="0" err="1" smtClean="0"/>
              <a:t>itory</a:t>
            </a:r>
            <a:r>
              <a:rPr lang="en-US" dirty="0" smtClean="0"/>
              <a:t> </a:t>
            </a:r>
            <a:r>
              <a:rPr lang="en-US" dirty="0" err="1" smtClean="0"/>
              <a:t>evo</a:t>
            </a:r>
            <a:r>
              <a:rPr lang="en-US" dirty="0" smtClean="0"/>
              <a:t> ked potentials (BAEPs)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592931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65" y="19493"/>
            <a:ext cx="6000750" cy="815578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Positional and Spontaneous Vertigo: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Multiple Sclerosis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633" y="2786062"/>
            <a:ext cx="77470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Demyelinating disease of unknown etiology</a:t>
            </a:r>
          </a:p>
          <a:p>
            <a:pPr>
              <a:buFontTx/>
              <a:buNone/>
            </a:pPr>
            <a:r>
              <a:rPr lang="en-US" dirty="0"/>
              <a:t>Onset usually in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decade of life</a:t>
            </a:r>
          </a:p>
          <a:p>
            <a:pPr>
              <a:buFontTx/>
              <a:buNone/>
            </a:pPr>
            <a:r>
              <a:rPr lang="en-US" dirty="0"/>
              <a:t>Common associated signs and symptoms: INO (</a:t>
            </a:r>
            <a:r>
              <a:rPr lang="en-US" dirty="0" err="1"/>
              <a:t>internuclear</a:t>
            </a:r>
            <a:r>
              <a:rPr lang="en-US" dirty="0"/>
              <a:t> </a:t>
            </a:r>
            <a:r>
              <a:rPr lang="en-US" dirty="0" err="1"/>
              <a:t>ophthalmoplegia</a:t>
            </a:r>
            <a:r>
              <a:rPr lang="en-US" dirty="0"/>
              <a:t>), optic neuritis, </a:t>
            </a:r>
            <a:r>
              <a:rPr lang="en-US" dirty="0" err="1"/>
              <a:t>Llermitte’s</a:t>
            </a:r>
            <a:r>
              <a:rPr lang="en-US" dirty="0"/>
              <a:t> sign, vibratory loss, spasticity, sensitivity to temperature</a:t>
            </a:r>
          </a:p>
          <a:p>
            <a:pPr>
              <a:buFontTx/>
              <a:buNone/>
            </a:pPr>
            <a:r>
              <a:rPr lang="en-US" dirty="0"/>
              <a:t>MRI with FLAIR: plaques</a:t>
            </a:r>
          </a:p>
          <a:p>
            <a:pPr>
              <a:buFontTx/>
              <a:buNone/>
            </a:pPr>
            <a:endParaRPr lang="en-US" sz="2600" dirty="0"/>
          </a:p>
        </p:txBody>
      </p:sp>
      <p:pic>
        <p:nvPicPr>
          <p:cNvPr id="9220" name="Picture 4" descr="dawson's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50" y="1"/>
            <a:ext cx="230985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1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85750"/>
            <a:ext cx="5164667" cy="4762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Migraine-associated Vertigo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52500" y="1000125"/>
            <a:ext cx="7683500" cy="4929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Vestibular Meniere’s, migraine-associated vestibulopathy, benign paroxysmal vertigo 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sz="180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25% of patients with migraine have vertigo spells 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sz="180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Duration of the vertigo varies:  </a:t>
            </a:r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			31% few min-2 hr</a:t>
            </a:r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			49% &gt; 24 hrs </a:t>
            </a:r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			7% seconds</a:t>
            </a:r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25% of patients with migraine have caloric paresis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sz="180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sz="1800"/>
              <a:t>Isolated vertigo without headache are termed migraine equivalent</a:t>
            </a:r>
          </a:p>
          <a:p>
            <a:pPr marL="269478" indent="-269478" defTabSz="861219">
              <a:spcBef>
                <a:spcPct val="45000"/>
              </a:spcBef>
              <a:buNone/>
            </a:pPr>
            <a:r>
              <a:rPr lang="en-US" sz="1800" i="1"/>
              <a:t>				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sz="1800" i="1"/>
          </a:p>
        </p:txBody>
      </p:sp>
      <p:pic>
        <p:nvPicPr>
          <p:cNvPr id="132102" name="Picture 6" descr="migrain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4786312"/>
            <a:ext cx="1949979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6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854" y="428626"/>
            <a:ext cx="4593167" cy="4271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Migraine-associated Vertigo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5500" y="1071562"/>
            <a:ext cx="76835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Migraine is an inherited, likely metabolic syndrome with multiple causes, likely autosomal dominant with variable penetrance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Always ask about the family history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Ask about h/o motion sickness (50%)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Ask about h/o altitude sickness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Ask about sensitivity to visual stimuli (bright lights/ patterns, </a:t>
            </a:r>
            <a:r>
              <a:rPr lang="en-US" dirty="0" smtClean="0"/>
              <a:t>computer </a:t>
            </a:r>
            <a:r>
              <a:rPr lang="en-US" dirty="0"/>
              <a:t>work)</a:t>
            </a:r>
          </a:p>
          <a:p>
            <a:pPr marL="269478" indent="-269478" defTabSz="861219">
              <a:lnSpc>
                <a:spcPct val="80000"/>
              </a:lnSpc>
              <a:spcBef>
                <a:spcPct val="0"/>
              </a:spcBef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088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854" y="428626"/>
            <a:ext cx="4593167" cy="4271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Migraine-associated Vertigo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52500" y="1143000"/>
            <a:ext cx="76835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69478" indent="-269478" defTabSz="861219">
              <a:spcBef>
                <a:spcPct val="0"/>
              </a:spcBef>
              <a:buNone/>
            </a:pPr>
            <a:endParaRPr lang="en-US" sz="280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/>
              <a:t>Ask about h/o recurrent abdominal pains or cyclical vomiting as child, which is usually migraine equivalent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/>
              <a:t>Ask women specifically regarding menses: some will call migraine headaches “PMS”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/>
              <a:t>Migraine-associated vertigo often has a catamenial component, or worsened by OCP in women</a:t>
            </a:r>
          </a:p>
          <a:p>
            <a:pPr marL="269478" indent="-269478" defTabSz="861219">
              <a:lnSpc>
                <a:spcPct val="80000"/>
              </a:lnSpc>
              <a:spcBef>
                <a:spcPct val="45000"/>
              </a:spcBef>
              <a:buNone/>
            </a:pPr>
            <a:r>
              <a:rPr lang="en-US" i="1"/>
              <a:t>			</a:t>
            </a:r>
            <a:r>
              <a:rPr lang="en-US" sz="1800" i="1"/>
              <a:t>	</a:t>
            </a:r>
          </a:p>
          <a:p>
            <a:pPr marL="269478" indent="-269478" defTabSz="861219">
              <a:lnSpc>
                <a:spcPct val="80000"/>
              </a:lnSpc>
              <a:spcBef>
                <a:spcPct val="0"/>
              </a:spcBef>
              <a:buNone/>
            </a:pP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283299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28625"/>
            <a:ext cx="5177896" cy="81557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Headache Society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Criteria for Migraine Headaches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6000" y="1643062"/>
            <a:ext cx="76835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</a:bodyPr>
          <a:lstStyle/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100"/>
              <a:t>At least 5 attacks fulfilling B-D</a:t>
            </a:r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100"/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100"/>
              <a:t>B. Headache lasting 4-72 hrs</a:t>
            </a:r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100"/>
              <a:t>C. At least 2 of: unilateral, pulsating, moderate or severe, aggravation by physical activity</a:t>
            </a:r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100"/>
              <a:t>D. At least one of N/V, photophobia and phonophobia</a:t>
            </a:r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100"/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100"/>
              <a:t> Other causes ruled out</a:t>
            </a:r>
          </a:p>
          <a:p>
            <a:pPr marL="644525" lvl="1" indent="-213916" defTabSz="861219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100" i="1"/>
          </a:p>
        </p:txBody>
      </p:sp>
    </p:spTree>
    <p:extLst>
      <p:ext uri="{BB962C8B-B14F-4D97-AF65-F5344CB8AC3E}">
        <p14:creationId xmlns:p14="http://schemas.microsoft.com/office/powerpoint/2010/main" val="22639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0" y="214313"/>
            <a:ext cx="4177771" cy="523875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5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Variants of Migraine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5500" y="928687"/>
            <a:ext cx="7810500" cy="364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69478" indent="-269478" defTabSz="861219">
              <a:spcBef>
                <a:spcPct val="0"/>
              </a:spcBef>
              <a:buNone/>
            </a:pPr>
            <a:r>
              <a:rPr lang="en-US" i="1"/>
              <a:t>Migraine visual aura</a:t>
            </a:r>
            <a:r>
              <a:rPr lang="en-US"/>
              <a:t>: Visual aura may occur isolated without headache: fortification spectra, scotoma, stars, patterns of colored lights lasting usually 15-20 minutes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i="1"/>
              <a:t>Retinal migraine</a:t>
            </a:r>
            <a:r>
              <a:rPr lang="en-US"/>
              <a:t>: retinal artery vasospasm which can cause monocular blindness: prophylaxis with verapamil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i="1"/>
              <a:t>Benign paroxysmal vertigo of childhood</a:t>
            </a:r>
            <a:r>
              <a:rPr lang="en-US"/>
              <a:t>: recurrent spells of vertigo in child is usually migraine, may or may not have H/A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i="1"/>
          </a:p>
          <a:p>
            <a:pPr marL="269478" indent="-269478" defTabSz="861219">
              <a:spcBef>
                <a:spcPct val="0"/>
              </a:spcBef>
              <a:buNone/>
            </a:pPr>
            <a:endParaRPr lang="en-US"/>
          </a:p>
          <a:p>
            <a:pPr marL="269478" indent="-269478" defTabSz="861219">
              <a:spcBef>
                <a:spcPct val="0"/>
              </a:spcBef>
              <a:buNone/>
            </a:pP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29353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428" y="428625"/>
            <a:ext cx="4930510" cy="81557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Association between Migraine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and Vestibulopathy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52500" y="1571625"/>
            <a:ext cx="7683500" cy="421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22" tIns="43061" rIns="86122" bIns="43061" numCol="1" anchor="t" anchorCtr="0" compatLnSpc="1">
            <a:prstTxWarp prst="textNoShape">
              <a:avLst/>
            </a:prstTxWarp>
            <a:normAutofit/>
          </a:bodyPr>
          <a:lstStyle/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 err="1"/>
              <a:t>Tumarkin</a:t>
            </a:r>
            <a:r>
              <a:rPr lang="en-US" dirty="0"/>
              <a:t> falls may be associated with migraine 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Out of 55 patients with </a:t>
            </a:r>
            <a:r>
              <a:rPr lang="en-US" dirty="0" err="1"/>
              <a:t>Tumarkin</a:t>
            </a:r>
            <a:r>
              <a:rPr lang="en-US" dirty="0"/>
              <a:t> falls, 6 had &gt;1yr h/o normal hearing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/>
              <a:t>5 out of 6 had h/o migraine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dirty="0"/>
          </a:p>
          <a:p>
            <a:pPr marL="269478" indent="-269478" defTabSz="861219">
              <a:spcBef>
                <a:spcPct val="0"/>
              </a:spcBef>
              <a:buNone/>
            </a:pPr>
            <a:r>
              <a:rPr lang="en-US" dirty="0" err="1"/>
              <a:t>Tumarkin</a:t>
            </a:r>
            <a:r>
              <a:rPr lang="en-US" dirty="0"/>
              <a:t> falls are known to localize to the vestibular periphery since surgery is curative</a:t>
            </a:r>
          </a:p>
          <a:p>
            <a:pPr marL="269478" indent="-269478" defTabSz="861219">
              <a:spcBef>
                <a:spcPct val="0"/>
              </a:spcBef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9458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24621"/>
            <a:ext cx="3073135" cy="49559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Vestibular Neuritis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5348" y="1600200"/>
            <a:ext cx="8734016" cy="4209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450" tIns="18058" rIns="44450" bIns="18058" numCol="1" anchor="t" anchorCtr="0" compatLnSpc="1">
            <a:prstTxWarp prst="textNoShape">
              <a:avLst/>
            </a:prstTxWarp>
            <a:spAutoFit/>
          </a:bodyPr>
          <a:lstStyle/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400" dirty="0" err="1" smtClean="0"/>
              <a:t>Subacute</a:t>
            </a:r>
            <a:r>
              <a:rPr lang="en-US" sz="2400" dirty="0" smtClean="0"/>
              <a:t> </a:t>
            </a:r>
            <a:r>
              <a:rPr lang="en-US" sz="2400" dirty="0"/>
              <a:t>onset of vertigo, often with nausea and vomiting</a:t>
            </a:r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endParaRPr lang="en-US" sz="2400" dirty="0"/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400" dirty="0"/>
              <a:t>Vertigo lasts a few days, and crescendos in few hours, and decreases in severity with </a:t>
            </a:r>
            <a:r>
              <a:rPr lang="en-US" sz="2400" dirty="0" smtClean="0"/>
              <a:t>time</a:t>
            </a:r>
            <a:endParaRPr lang="en-US" sz="2400" dirty="0"/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400" dirty="0"/>
              <a:t>Suspicion for viral cause but evidence for ischemic </a:t>
            </a:r>
            <a:r>
              <a:rPr lang="en-US" sz="2400" dirty="0" smtClean="0"/>
              <a:t>causes</a:t>
            </a:r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400" dirty="0"/>
              <a:t>Mild vertigo may last for several </a:t>
            </a:r>
            <a:r>
              <a:rPr lang="en-US" sz="2400" dirty="0" smtClean="0"/>
              <a:t>weeks</a:t>
            </a:r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May have auditory symptoms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Highest incidence in 3</a:t>
            </a:r>
            <a:r>
              <a:rPr lang="en-US" sz="2400" baseline="30000" dirty="0"/>
              <a:t>rd</a:t>
            </a:r>
            <a:r>
              <a:rPr lang="en-US" sz="2400" dirty="0"/>
              <a:t> and 5</a:t>
            </a:r>
            <a:r>
              <a:rPr lang="en-US" sz="2400" baseline="30000" dirty="0"/>
              <a:t>th</a:t>
            </a:r>
            <a:r>
              <a:rPr lang="en-US" sz="2400" dirty="0"/>
              <a:t> decades</a:t>
            </a:r>
          </a:p>
          <a:p>
            <a:pPr defTabSz="861219">
              <a:spcBef>
                <a:spcPct val="0"/>
              </a:spcBef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400" dirty="0" smtClean="0"/>
              <a:t>Temporal </a:t>
            </a:r>
            <a:r>
              <a:rPr lang="en-US" sz="2400" dirty="0"/>
              <a:t>bone histopathology: </a:t>
            </a:r>
            <a:r>
              <a:rPr lang="en-US" sz="2400" dirty="0" err="1"/>
              <a:t>Scarpa’s</a:t>
            </a:r>
            <a:r>
              <a:rPr lang="en-US" sz="2400" dirty="0"/>
              <a:t> ganglion neuronal loss</a:t>
            </a:r>
          </a:p>
        </p:txBody>
      </p:sp>
      <p:pic>
        <p:nvPicPr>
          <p:cNvPr id="147462" name="Picture 6" descr="vestibular neuriti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16" y="0"/>
            <a:ext cx="1892284" cy="15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9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Vestibular </a:t>
            </a:r>
            <a:r>
              <a:rPr lang="en-US" dirty="0" err="1"/>
              <a:t>Ganglionitis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Usually virally mediated-most often VZV</a:t>
            </a:r>
          </a:p>
          <a:p>
            <a:endParaRPr lang="en-US" sz="2800" dirty="0"/>
          </a:p>
          <a:p>
            <a:r>
              <a:rPr lang="en-US" sz="2800" dirty="0"/>
              <a:t>Affects vestibular ganglion, but also may affect multiple ganglions</a:t>
            </a:r>
          </a:p>
          <a:p>
            <a:endParaRPr lang="en-US" sz="2800" dirty="0"/>
          </a:p>
          <a:p>
            <a:r>
              <a:rPr lang="en-US" sz="2800" dirty="0"/>
              <a:t>May be mistaken as BPPV or </a:t>
            </a:r>
            <a:r>
              <a:rPr lang="en-US" sz="2800" dirty="0" err="1"/>
              <a:t>Ménière</a:t>
            </a:r>
            <a:r>
              <a:rPr lang="en-US" sz="2800" dirty="0"/>
              <a:t> disease</a:t>
            </a:r>
          </a:p>
          <a:p>
            <a:endParaRPr lang="en-US" sz="2800" dirty="0"/>
          </a:p>
          <a:p>
            <a:r>
              <a:rPr lang="en-US" sz="2800" dirty="0"/>
              <a:t>Ramsay Hunt Syndrome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-Deafness		-Vertigo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-Facial Nerve Palsy	-EAC Vesicles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Peripheral vertigo that ultimately develops central manifestations</a:t>
            </a:r>
          </a:p>
          <a:p>
            <a:r>
              <a:rPr lang="en-US" sz="2800"/>
              <a:t>Tumor of the Schwann cells around the 8</a:t>
            </a:r>
            <a:r>
              <a:rPr lang="en-US" sz="2800" baseline="30000"/>
              <a:t>th</a:t>
            </a:r>
            <a:r>
              <a:rPr lang="en-US" sz="2800"/>
              <a:t> CN</a:t>
            </a:r>
          </a:p>
          <a:p>
            <a:r>
              <a:rPr lang="en-US" sz="2800"/>
              <a:t>Vertigo with hearing loss and tinnitus</a:t>
            </a:r>
          </a:p>
          <a:p>
            <a:r>
              <a:rPr lang="en-US" sz="2800"/>
              <a:t>With tumor enlargement, it encroaches on the cerebellopontine angle causing neurologic signs</a:t>
            </a:r>
          </a:p>
          <a:p>
            <a:r>
              <a:rPr lang="en-US" sz="2800"/>
              <a:t>Earliest sign is decreased corneal reflex</a:t>
            </a:r>
          </a:p>
          <a:p>
            <a:r>
              <a:rPr lang="en-US" sz="2800"/>
              <a:t>Later truncal ataxia</a:t>
            </a:r>
          </a:p>
          <a:p>
            <a:r>
              <a:rPr lang="en-US" sz="2800"/>
              <a:t>Most occur in women during 3</a:t>
            </a:r>
            <a:r>
              <a:rPr lang="en-US" sz="2800" baseline="30000"/>
              <a:t>rd</a:t>
            </a:r>
            <a:r>
              <a:rPr lang="en-US" sz="2800"/>
              <a:t> and 6</a:t>
            </a:r>
            <a:r>
              <a:rPr lang="en-US" sz="2800" baseline="30000"/>
              <a:t>th</a:t>
            </a:r>
            <a:r>
              <a:rPr lang="en-US" sz="2800"/>
              <a:t> decades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Acoustic Neuroma</a:t>
            </a:r>
          </a:p>
        </p:txBody>
      </p:sp>
    </p:spTree>
    <p:extLst>
      <p:ext uri="{BB962C8B-B14F-4D97-AF65-F5344CB8AC3E}">
        <p14:creationId xmlns:p14="http://schemas.microsoft.com/office/powerpoint/2010/main" val="38805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Prevalence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in 5 adults report dizziness in last month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Increases in elderly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Worsened by decreased visual acuity, proprioception and vestibular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Vertigo and Dizziness</a:t>
            </a:r>
          </a:p>
        </p:txBody>
      </p:sp>
    </p:spTree>
    <p:extLst>
      <p:ext uri="{BB962C8B-B14F-4D97-AF65-F5344CB8AC3E}">
        <p14:creationId xmlns:p14="http://schemas.microsoft.com/office/powerpoint/2010/main" val="20806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5105400" cy="5715000"/>
          </a:xfrm>
        </p:spPr>
        <p:txBody>
          <a:bodyPr/>
          <a:lstStyle/>
          <a:p>
            <a:r>
              <a:rPr lang="en-US" sz="3200" dirty="0"/>
              <a:t>Central Vertigo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Vertebrobasilar</a:t>
            </a:r>
            <a:r>
              <a:rPr lang="en-US" dirty="0"/>
              <a:t> Insufficiency</a:t>
            </a:r>
          </a:p>
          <a:p>
            <a:pPr lvl="2"/>
            <a:r>
              <a:rPr lang="en-US" dirty="0" err="1"/>
              <a:t>Atheromatous</a:t>
            </a:r>
            <a:r>
              <a:rPr lang="en-US" dirty="0"/>
              <a:t> plaque</a:t>
            </a:r>
          </a:p>
          <a:p>
            <a:pPr lvl="2"/>
            <a:r>
              <a:rPr lang="en-US" dirty="0" err="1"/>
              <a:t>Subclavian</a:t>
            </a:r>
            <a:r>
              <a:rPr lang="en-US" dirty="0"/>
              <a:t> Steal Syndrome </a:t>
            </a:r>
          </a:p>
          <a:p>
            <a:pPr lvl="2"/>
            <a:r>
              <a:rPr lang="en-US" dirty="0" smtClean="0"/>
              <a:t>Wallenberg </a:t>
            </a:r>
            <a:r>
              <a:rPr lang="en-US" dirty="0"/>
              <a:t>Syndrome</a:t>
            </a:r>
          </a:p>
          <a:p>
            <a:pPr lvl="1"/>
            <a:r>
              <a:rPr lang="en-US" dirty="0"/>
              <a:t>Cerebellar Hemorrhage</a:t>
            </a:r>
          </a:p>
          <a:p>
            <a:pPr lvl="1"/>
            <a:r>
              <a:rPr lang="en-US" dirty="0"/>
              <a:t>Multiple Sclerosis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Head Trauma</a:t>
            </a:r>
          </a:p>
          <a:p>
            <a:pPr lvl="1"/>
            <a:r>
              <a:rPr lang="en-US" dirty="0"/>
              <a:t>Neck Injury</a:t>
            </a:r>
          </a:p>
          <a:p>
            <a:pPr lvl="1"/>
            <a:r>
              <a:rPr lang="en-US" dirty="0"/>
              <a:t>Temporal lobe seizure</a:t>
            </a:r>
          </a:p>
          <a:p>
            <a:pPr lvl="1"/>
            <a:r>
              <a:rPr lang="en-US" dirty="0"/>
              <a:t>Vertebral basilar migraine</a:t>
            </a:r>
          </a:p>
          <a:p>
            <a:pPr lvl="1"/>
            <a:r>
              <a:rPr lang="en-US" dirty="0"/>
              <a:t>Metabolic abnormalities</a:t>
            </a:r>
          </a:p>
          <a:p>
            <a:pPr lvl="2"/>
            <a:r>
              <a:rPr lang="en-US" dirty="0"/>
              <a:t>Hypoglycemia</a:t>
            </a:r>
          </a:p>
          <a:p>
            <a:pPr lvl="2"/>
            <a:r>
              <a:rPr lang="en-US" dirty="0"/>
              <a:t>Hypothyroidism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Central Vertigo-Differential</a:t>
            </a:r>
          </a:p>
        </p:txBody>
      </p:sp>
    </p:spTree>
    <p:extLst>
      <p:ext uri="{BB962C8B-B14F-4D97-AF65-F5344CB8AC3E}">
        <p14:creationId xmlns:p14="http://schemas.microsoft.com/office/powerpoint/2010/main" val="23765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Vertebrobasilar Insufficiency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Important causes of central vertigo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Related to decreased perfusion of vestibular nuclei in brain stem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Vertigo may be a prominent symptom with ischemia in basilar artery territories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Unusual for vertigo to be only symptom of ischemia</a:t>
            </a:r>
          </a:p>
        </p:txBody>
      </p:sp>
    </p:spTree>
    <p:extLst>
      <p:ext uri="{BB962C8B-B14F-4D97-AF65-F5344CB8AC3E}">
        <p14:creationId xmlns:p14="http://schemas.microsoft.com/office/powerpoint/2010/main" val="6342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Vertebrobasilar Insufficiency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Most commonly will also have: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	-Dysarthria		-Ataxia	-Facial numbness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	-Hemiparesis		-Diplopia	-Headache</a:t>
            </a:r>
            <a:endParaRPr lang="en-US" sz="2000" dirty="0"/>
          </a:p>
          <a:p>
            <a:endParaRPr lang="en-US" sz="2800" dirty="0"/>
          </a:p>
          <a:p>
            <a:r>
              <a:rPr lang="en-US" sz="2800" dirty="0"/>
              <a:t>Tinnitus and hearing loss unlikely</a:t>
            </a:r>
          </a:p>
          <a:p>
            <a:endParaRPr lang="en-US" sz="2800" dirty="0"/>
          </a:p>
          <a:p>
            <a:r>
              <a:rPr lang="en-US" sz="2800" dirty="0"/>
              <a:t>Vertical </a:t>
            </a:r>
            <a:r>
              <a:rPr lang="en-US" sz="2800" dirty="0" err="1"/>
              <a:t>nystagmus</a:t>
            </a:r>
            <a:r>
              <a:rPr lang="en-US" sz="2800" dirty="0"/>
              <a:t> is characteristic of a (superior </a:t>
            </a:r>
            <a:r>
              <a:rPr lang="en-US" sz="2800" dirty="0" err="1"/>
              <a:t>colliculus</a:t>
            </a:r>
            <a:r>
              <a:rPr lang="en-US" sz="2800" dirty="0"/>
              <a:t>) brain stem lesion</a:t>
            </a:r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2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229" y="500063"/>
            <a:ext cx="4725458" cy="4271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Vertebrobasilar insufficiency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5500" y="1285875"/>
            <a:ext cx="78740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dirty="0"/>
              <a:t>20% of all strokes are in the </a:t>
            </a:r>
            <a:r>
              <a:rPr lang="en-US" dirty="0" err="1"/>
              <a:t>vertebrobasilar</a:t>
            </a:r>
            <a:r>
              <a:rPr lang="en-US" dirty="0"/>
              <a:t> distribution</a:t>
            </a:r>
          </a:p>
          <a:p>
            <a:pPr>
              <a:buFontTx/>
              <a:buNone/>
            </a:pPr>
            <a:r>
              <a:rPr lang="en-US" dirty="0"/>
              <a:t>Usually from atherosclerotic disease, but 1/5 of infarcts may be </a:t>
            </a:r>
            <a:r>
              <a:rPr lang="en-US" dirty="0" err="1"/>
              <a:t>cardioembolic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Common cause of episodic, </a:t>
            </a:r>
            <a:r>
              <a:rPr lang="en-US" dirty="0" err="1"/>
              <a:t>spontaneus</a:t>
            </a:r>
            <a:r>
              <a:rPr lang="en-US" dirty="0"/>
              <a:t> vertigo of abrupt onset in older patients</a:t>
            </a:r>
          </a:p>
          <a:p>
            <a:pPr>
              <a:buFontTx/>
              <a:buNone/>
            </a:pPr>
            <a:r>
              <a:rPr lang="en-US" dirty="0" smtClean="0"/>
              <a:t>Several </a:t>
            </a:r>
            <a:r>
              <a:rPr lang="en-US" dirty="0"/>
              <a:t>minutes (3-4 min) duration is always suspicious for TIA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1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357188"/>
            <a:ext cx="5667375" cy="427137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Vertebrobasilar insufficiency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000125"/>
            <a:ext cx="8229600" cy="555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400" dirty="0"/>
              <a:t>Visual (diplopia/ illusions, field defects in 69%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Drop attacks in 33%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Imbalance/ incoordination in 21%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Extremity weakness in 21%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Confusion in 17%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Headache in 14%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Hearing loss in 14%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Loss of consciousness in 9.5%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Extremity numbness in 9.5%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err="1"/>
              <a:t>Dysarthira</a:t>
            </a:r>
            <a:r>
              <a:rPr lang="en-US" sz="2400" dirty="0"/>
              <a:t> in 9.5%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Tinnitus in 9.5%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Perioral numbness in 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157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Abruptly falls without warning, but does not loose consciousness</a:t>
            </a:r>
          </a:p>
          <a:p>
            <a:endParaRPr lang="en-US"/>
          </a:p>
          <a:p>
            <a:r>
              <a:rPr lang="en-US"/>
              <a:t>Believed to be caused by transient quadraparesis due to ischemia at the pyramidal decussation</a:t>
            </a:r>
            <a:br>
              <a:rPr lang="en-US"/>
            </a:b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 attack</a:t>
            </a:r>
          </a:p>
        </p:txBody>
      </p:sp>
    </p:spTree>
    <p:extLst>
      <p:ext uri="{BB962C8B-B14F-4D97-AF65-F5344CB8AC3E}">
        <p14:creationId xmlns:p14="http://schemas.microsoft.com/office/powerpoint/2010/main" val="31738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base cerebro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9196"/>
            <a:ext cx="6553729" cy="6447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Subclavian Steal Syndrome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229600" cy="5867400"/>
          </a:xfrm>
        </p:spPr>
        <p:txBody>
          <a:bodyPr/>
          <a:lstStyle/>
          <a:p>
            <a:pPr lvl="1"/>
            <a:endParaRPr lang="en-US"/>
          </a:p>
          <a:p>
            <a:r>
              <a:rPr lang="en-US"/>
              <a:t>Rare, but treatable</a:t>
            </a:r>
          </a:p>
          <a:p>
            <a:pPr lvl="1"/>
            <a:endParaRPr lang="en-US"/>
          </a:p>
          <a:p>
            <a:r>
              <a:rPr lang="en-US"/>
              <a:t>Arm exercise on side of stenotic subclavian artery usually causes symptoms of intermittent claudication</a:t>
            </a:r>
          </a:p>
          <a:p>
            <a:pPr lvl="1"/>
            <a:endParaRPr lang="en-US"/>
          </a:p>
          <a:p>
            <a:r>
              <a:rPr lang="en-US"/>
              <a:t>Blood is shunted away from brainstem into ipsilateral vertebral artery</a:t>
            </a:r>
          </a:p>
          <a:p>
            <a:pPr lvl="1"/>
            <a:endParaRPr lang="en-US"/>
          </a:p>
          <a:p>
            <a:r>
              <a:rPr lang="en-US"/>
              <a:t>Classic history occurs only rarely</a:t>
            </a:r>
          </a:p>
        </p:txBody>
      </p:sp>
    </p:spTree>
    <p:extLst>
      <p:ext uri="{BB962C8B-B14F-4D97-AF65-F5344CB8AC3E}">
        <p14:creationId xmlns:p14="http://schemas.microsoft.com/office/powerpoint/2010/main" val="5332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42875"/>
            <a:ext cx="6770688" cy="815578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Stroke syndrome with vertigo: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Wallenberg syndrome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7500" y="1571624"/>
            <a:ext cx="5990167" cy="4905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dirty="0"/>
              <a:t>Dorsolateral medullary syndrome </a:t>
            </a:r>
          </a:p>
          <a:p>
            <a:pPr>
              <a:buFontTx/>
              <a:buNone/>
            </a:pPr>
            <a:r>
              <a:rPr lang="en-US" dirty="0"/>
              <a:t>PICA (posterior inferior cerebellar artery)</a:t>
            </a:r>
          </a:p>
          <a:p>
            <a:pPr>
              <a:buFontTx/>
              <a:buNone/>
            </a:pPr>
            <a:r>
              <a:rPr lang="en-US" dirty="0"/>
              <a:t>Vertebral atherosclerotic disease </a:t>
            </a:r>
          </a:p>
          <a:p>
            <a:pPr>
              <a:buFontTx/>
              <a:buNone/>
            </a:pPr>
            <a:r>
              <a:rPr lang="en-US" dirty="0"/>
              <a:t>		(artery to artery emboli) prior to takeoff</a:t>
            </a:r>
          </a:p>
          <a:p>
            <a:pPr>
              <a:buFontTx/>
              <a:buNone/>
            </a:pPr>
            <a:r>
              <a:rPr lang="en-US" dirty="0"/>
              <a:t>Consider vertebral dissection</a:t>
            </a:r>
          </a:p>
          <a:p>
            <a:pPr>
              <a:buFontTx/>
              <a:buNone/>
            </a:pPr>
            <a:r>
              <a:rPr lang="en-US" dirty="0"/>
              <a:t>Look for h/o neck trauma or manipulation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56678" name="Picture 6" descr="V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0"/>
          <a:stretch>
            <a:fillRect/>
          </a:stretch>
        </p:blipFill>
        <p:spPr bwMode="auto">
          <a:xfrm>
            <a:off x="6307667" y="366118"/>
            <a:ext cx="2836333" cy="64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41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4620948" cy="511969"/>
          </a:xfrm>
        </p:spPr>
        <p:txBody>
          <a:bodyPr wrap="square">
            <a:normAutofit fontScale="90000"/>
          </a:bodyPr>
          <a:lstStyle/>
          <a:p>
            <a:r>
              <a:rPr lang="en-US" dirty="0"/>
              <a:t>Wallenberg symptoms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905000"/>
            <a:ext cx="8241771" cy="4554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Right Dorsolateral medullary stroke</a:t>
            </a:r>
          </a:p>
          <a:p>
            <a:pPr lvl="1">
              <a:buFontTx/>
              <a:buNone/>
            </a:pPr>
            <a:r>
              <a:rPr lang="en-US" sz="2100" dirty="0" err="1"/>
              <a:t>Nystagmus</a:t>
            </a:r>
            <a:r>
              <a:rPr lang="en-US" sz="2100" dirty="0"/>
              <a:t> and vertigo (vestibular nuclei)</a:t>
            </a:r>
          </a:p>
          <a:p>
            <a:pPr lvl="1">
              <a:buFontTx/>
              <a:buNone/>
            </a:pPr>
            <a:r>
              <a:rPr lang="en-US" sz="2100" dirty="0"/>
              <a:t>Difficulty swallowing, hoarse voice, absent gag on R (nucleus </a:t>
            </a:r>
            <a:r>
              <a:rPr lang="en-US" sz="2100" dirty="0" err="1"/>
              <a:t>ambiguus</a:t>
            </a:r>
            <a:r>
              <a:rPr lang="en-US" sz="2100" dirty="0"/>
              <a:t>)</a:t>
            </a:r>
          </a:p>
          <a:p>
            <a:pPr lvl="1">
              <a:buFontTx/>
              <a:buNone/>
            </a:pPr>
            <a:r>
              <a:rPr lang="en-US" sz="2100" dirty="0"/>
              <a:t>Difficulty limb coordination on the right FTN, HTS (right cerebellum)</a:t>
            </a:r>
          </a:p>
          <a:p>
            <a:pPr lvl="1">
              <a:buFontTx/>
              <a:buNone/>
            </a:pPr>
            <a:r>
              <a:rPr lang="en-US" sz="2100" dirty="0"/>
              <a:t>On walking, veers and falls to the right </a:t>
            </a:r>
          </a:p>
          <a:p>
            <a:pPr lvl="1">
              <a:buFontTx/>
              <a:buNone/>
            </a:pPr>
            <a:r>
              <a:rPr lang="en-US" sz="2100" dirty="0"/>
              <a:t>Pain and temperature loss on right face and left leg, trunk, arm (</a:t>
            </a:r>
            <a:r>
              <a:rPr lang="en-US" sz="2100" dirty="0" err="1"/>
              <a:t>spinothalamic</a:t>
            </a:r>
            <a:r>
              <a:rPr lang="en-US" sz="2100" dirty="0"/>
              <a:t>)</a:t>
            </a:r>
          </a:p>
          <a:p>
            <a:pPr lvl="1">
              <a:buFontTx/>
              <a:buNone/>
            </a:pPr>
            <a:r>
              <a:rPr lang="en-US" sz="2100" dirty="0"/>
              <a:t>Right Horner’s: ptosis, </a:t>
            </a:r>
            <a:r>
              <a:rPr lang="en-US" sz="2100" dirty="0" err="1"/>
              <a:t>miosis</a:t>
            </a:r>
            <a:r>
              <a:rPr lang="en-US" sz="2100" dirty="0"/>
              <a:t>, </a:t>
            </a:r>
            <a:r>
              <a:rPr lang="en-US" sz="2100" dirty="0" err="1"/>
              <a:t>anhydrosis</a:t>
            </a:r>
            <a:r>
              <a:rPr lang="en-US" sz="2100" dirty="0"/>
              <a:t> (</a:t>
            </a:r>
            <a:r>
              <a:rPr lang="en-US" sz="2100" dirty="0" err="1"/>
              <a:t>reticulospinal</a:t>
            </a:r>
            <a:r>
              <a:rPr lang="en-US" sz="2100" dirty="0"/>
              <a:t> fibers in lateral medulla)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824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427" y="642938"/>
            <a:ext cx="3259667" cy="106858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Evaluation of the 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Dizzy Patient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8000" y="2071688"/>
            <a:ext cx="8636000" cy="3210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450" tIns="18058" rIns="44450" bIns="18058" numCol="1" anchor="t" anchorCtr="0" compatLnSpc="1">
            <a:prstTxWarp prst="textNoShape">
              <a:avLst/>
            </a:prstTxWarp>
            <a:spAutoFit/>
          </a:bodyPr>
          <a:lstStyle/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What type of dizziness is it? </a:t>
            </a:r>
          </a:p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How long does it last? Continuous or episodic</a:t>
            </a:r>
          </a:p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Spontaneous or positional</a:t>
            </a:r>
          </a:p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Duration of vertigo if episodic</a:t>
            </a:r>
          </a:p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Are there otologic symptoms?</a:t>
            </a:r>
          </a:p>
          <a:p>
            <a:pPr marL="322263" indent="-322263" defTabSz="861219">
              <a:spcBef>
                <a:spcPct val="45000"/>
              </a:spcBef>
              <a:buNone/>
              <a:tabLst>
                <a:tab pos="644525" algn="l"/>
                <a:tab pos="968177" algn="l"/>
                <a:tab pos="1291828" algn="l"/>
                <a:tab pos="1615480" algn="l"/>
                <a:tab pos="1937743" algn="l"/>
                <a:tab pos="2260005" algn="l"/>
                <a:tab pos="2583656" algn="l"/>
                <a:tab pos="2905919" algn="l"/>
                <a:tab pos="3228181" algn="l"/>
                <a:tab pos="3550444" algn="l"/>
                <a:tab pos="3874096" algn="l"/>
                <a:tab pos="4199136" algn="l"/>
                <a:tab pos="4521399" algn="l"/>
                <a:tab pos="4843661" algn="l"/>
                <a:tab pos="5165924" algn="l"/>
                <a:tab pos="5489575" algn="l"/>
              </a:tabLst>
            </a:pPr>
            <a:r>
              <a:rPr lang="en-US" sz="2500"/>
              <a:t>Are there focal neurological symptoms?</a:t>
            </a:r>
          </a:p>
        </p:txBody>
      </p:sp>
    </p:spTree>
    <p:extLst>
      <p:ext uri="{BB962C8B-B14F-4D97-AF65-F5344CB8AC3E}">
        <p14:creationId xmlns:p14="http://schemas.microsoft.com/office/powerpoint/2010/main" val="71927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Wallenberg Syndrome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Occlusion of PICA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Relatively common cause of central vertigo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Associated Symptoms: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-nausea	-vomiting		-nystagmus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-ataxia 	-Horner syndrome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-palate, pharynx and laryngeal paresis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-loss of pain and temperature on ipsilateral 	 face and contralateral body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089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969" y="909341"/>
            <a:ext cx="6159500" cy="91380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Stroke syndrome with vertigo: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/>
              <a:t>Anterior inferior cerebellar artery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1000" y="2214563"/>
            <a:ext cx="6286500" cy="271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Vertigo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Tinnitus, hearing loss secondary to infarct of cochlea/nerve or cochlear nucleus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Ataxia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Facial paralysis and numbness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Ispilateral Horner’s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	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177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0063"/>
            <a:ext cx="7810500" cy="913805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Stroke syndrome with vertigo: Labyrinthine infarction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9500" y="1785937"/>
            <a:ext cx="77470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500"/>
              <a:t>Occlusion of the internal auditory artery</a:t>
            </a:r>
          </a:p>
          <a:p>
            <a:pPr>
              <a:buFontTx/>
              <a:buNone/>
            </a:pPr>
            <a:r>
              <a:rPr lang="en-US" sz="2500"/>
              <a:t>Sudden, profound hearing loss</a:t>
            </a:r>
          </a:p>
          <a:p>
            <a:pPr>
              <a:buFontTx/>
              <a:buNone/>
            </a:pPr>
            <a:r>
              <a:rPr lang="en-US" sz="2500"/>
              <a:t>Acute onset of spontaneous vertigo lasting days</a:t>
            </a:r>
          </a:p>
          <a:p>
            <a:pPr>
              <a:buFontTx/>
              <a:buNone/>
            </a:pPr>
            <a:r>
              <a:rPr lang="en-US" sz="2500"/>
              <a:t>Consider the diagnosis in older patients with h/o TIA, stroke, or atherosclerotic vascular disease</a:t>
            </a:r>
          </a:p>
          <a:p>
            <a:pPr>
              <a:buFontTx/>
              <a:buNone/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35754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366"/>
            <a:ext cx="6438900" cy="990600"/>
          </a:xfrm>
          <a:noFill/>
          <a:ln/>
        </p:spPr>
        <p:txBody>
          <a:bodyPr wrap="square"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Cerebellar Hemorrhage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3000" y="2208188"/>
            <a:ext cx="9071000" cy="4649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/>
              <a:t>Etiology is hypertensive vascular disease in 2/3 of patients</a:t>
            </a:r>
          </a:p>
          <a:p>
            <a:r>
              <a:rPr lang="en-US" dirty="0"/>
              <a:t>Acute onset of vertigo, nausea, and vomiting and severe headache, inability to stand</a:t>
            </a:r>
          </a:p>
          <a:p>
            <a:r>
              <a:rPr lang="en-US" dirty="0"/>
              <a:t>Spontaneous or gaze evoked </a:t>
            </a:r>
            <a:r>
              <a:rPr lang="en-US" dirty="0" err="1"/>
              <a:t>nystagmus</a:t>
            </a:r>
            <a:r>
              <a:rPr lang="en-US" dirty="0"/>
              <a:t>, </a:t>
            </a:r>
            <a:r>
              <a:rPr lang="en-US" dirty="0" err="1"/>
              <a:t>dysmetria</a:t>
            </a:r>
            <a:r>
              <a:rPr lang="en-US" dirty="0"/>
              <a:t>, </a:t>
            </a:r>
            <a:r>
              <a:rPr lang="en-US" dirty="0" err="1"/>
              <a:t>truncal</a:t>
            </a:r>
            <a:r>
              <a:rPr lang="en-US" dirty="0"/>
              <a:t> ataxia</a:t>
            </a:r>
          </a:p>
          <a:p>
            <a:r>
              <a:rPr lang="en-US" dirty="0"/>
              <a:t>Often requires prompt evaluation and surgical decompression to prevent progression to coma or even death from </a:t>
            </a:r>
            <a:r>
              <a:rPr lang="en-US" dirty="0" smtClean="0"/>
              <a:t>herniation</a:t>
            </a:r>
          </a:p>
          <a:p>
            <a:r>
              <a:rPr lang="en-US" sz="2400" dirty="0"/>
              <a:t>Motor-sensory exam usually </a:t>
            </a:r>
            <a:r>
              <a:rPr lang="en-US" sz="2400" dirty="0" smtClean="0"/>
              <a:t>normal</a:t>
            </a:r>
            <a:endParaRPr lang="en-US" sz="2400" dirty="0"/>
          </a:p>
          <a:p>
            <a:r>
              <a:rPr lang="en-US" sz="2400" dirty="0"/>
              <a:t>Gait disturbance often not recognized because patient appears too ill to move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5476" name="Picture 4" descr="cerebellar hemorr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29" y="15949"/>
            <a:ext cx="2717271" cy="21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/>
              <a:t>Head and Neck Trauma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/>
          <a:lstStyle/>
          <a:p>
            <a:r>
              <a:rPr lang="en-US" sz="2800" dirty="0"/>
              <a:t>Due to damage to the inner ear and central vestibular nuclei, most often labyrinthine concussion</a:t>
            </a:r>
          </a:p>
          <a:p>
            <a:r>
              <a:rPr lang="en-US" sz="2800" dirty="0"/>
              <a:t>Temporal skull fracture may damage the labyrinth or eighth cranial nerve</a:t>
            </a:r>
          </a:p>
          <a:p>
            <a:r>
              <a:rPr lang="en-US" sz="2800" dirty="0"/>
              <a:t>Vertigo may occur 7-10 days after whiplash</a:t>
            </a:r>
          </a:p>
          <a:p>
            <a:r>
              <a:rPr lang="en-US" sz="2800" dirty="0" smtClean="0"/>
              <a:t>Fistula </a:t>
            </a:r>
            <a:r>
              <a:rPr lang="en-US" sz="2800" dirty="0"/>
              <a:t>may provide direct route to CNS infection</a:t>
            </a:r>
          </a:p>
        </p:txBody>
      </p:sp>
    </p:spTree>
    <p:extLst>
      <p:ext uri="{BB962C8B-B14F-4D97-AF65-F5344CB8AC3E}">
        <p14:creationId xmlns:p14="http://schemas.microsoft.com/office/powerpoint/2010/main" val="12699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r>
              <a:rPr lang="en-US" sz="2800"/>
              <a:t>Syndrome of vertigo, dysarthria, ataxia, visual changes, paresthesias followed by headache</a:t>
            </a:r>
          </a:p>
          <a:p>
            <a:r>
              <a:rPr lang="en-US" sz="2800"/>
              <a:t>Distinguishing features of basilar artery migraine</a:t>
            </a:r>
          </a:p>
          <a:p>
            <a:pPr lvl="1">
              <a:buFont typeface="Wingdings" pitchFamily="2" charset="2"/>
              <a:buNone/>
            </a:pPr>
            <a:r>
              <a:rPr lang="en-US" sz="2400"/>
              <a:t>-Symptoms precede headache</a:t>
            </a:r>
          </a:p>
          <a:p>
            <a:pPr lvl="1">
              <a:buFont typeface="Wingdings" pitchFamily="2" charset="2"/>
              <a:buNone/>
            </a:pPr>
            <a:r>
              <a:rPr lang="en-US" sz="2400"/>
              <a:t>-History of previous attacks</a:t>
            </a:r>
          </a:p>
          <a:p>
            <a:pPr lvl="1">
              <a:buFont typeface="Wingdings" pitchFamily="2" charset="2"/>
              <a:buNone/>
            </a:pPr>
            <a:r>
              <a:rPr lang="en-US" sz="2400"/>
              <a:t>-Family history of migraine</a:t>
            </a:r>
          </a:p>
          <a:p>
            <a:pPr lvl="1">
              <a:buFont typeface="Wingdings" pitchFamily="2" charset="2"/>
              <a:buNone/>
            </a:pPr>
            <a:r>
              <a:rPr lang="en-US" sz="2400"/>
              <a:t>-No residual neurologic signs</a:t>
            </a:r>
          </a:p>
          <a:p>
            <a:r>
              <a:rPr lang="en-US" sz="2800"/>
              <a:t>Symptoms coincide with angiographic evidence of intracranial vasoconstriction</a:t>
            </a:r>
          </a:p>
          <a:p>
            <a:endParaRPr lang="en-US" sz="28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/>
              <a:t>Vertebral Basilar Migraine</a:t>
            </a:r>
          </a:p>
        </p:txBody>
      </p:sp>
    </p:spTree>
    <p:extLst>
      <p:ext uri="{BB962C8B-B14F-4D97-AF65-F5344CB8AC3E}">
        <p14:creationId xmlns:p14="http://schemas.microsoft.com/office/powerpoint/2010/main" val="23362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0063"/>
            <a:ext cx="6096000" cy="427137"/>
          </a:xfrm>
          <a:noFill/>
          <a:ln/>
        </p:spPr>
        <p:txBody>
          <a:bodyPr wrap="square">
            <a:normAutofit fontScale="90000"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Duration of vertigo           </a:t>
            </a:r>
            <a:endParaRPr lang="en-US" sz="39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428750"/>
            <a:ext cx="9144000" cy="5214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77" tIns="38894" rIns="79177" bIns="38894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US" sz="3000"/>
              <a:t>					    </a:t>
            </a:r>
            <a:r>
              <a:rPr lang="en-US"/>
              <a:t>Duration</a:t>
            </a:r>
          </a:p>
          <a:p>
            <a:pPr>
              <a:buFontTx/>
              <a:buNone/>
            </a:pPr>
            <a:r>
              <a:rPr lang="en-US"/>
              <a:t>	     BPPV	   	       Seconds, always &lt; 1 min</a:t>
            </a:r>
          </a:p>
          <a:p>
            <a:pPr>
              <a:buFontTx/>
              <a:buNone/>
            </a:pPr>
            <a:r>
              <a:rPr lang="en-US"/>
              <a:t>				    			</a:t>
            </a:r>
          </a:p>
          <a:p>
            <a:pPr>
              <a:buFontTx/>
              <a:buNone/>
            </a:pPr>
            <a:r>
              <a:rPr lang="en-US"/>
              <a:t>	     VBI	        		       Few minutes, </a:t>
            </a:r>
          </a:p>
          <a:p>
            <a:pPr>
              <a:buFontTx/>
              <a:buNone/>
            </a:pPr>
            <a:r>
              <a:rPr lang="en-US"/>
              <a:t>				       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focal neurological signs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     Migraine               Varies sec, minutes, hours or days</a:t>
            </a:r>
          </a:p>
          <a:p>
            <a:pPr>
              <a:buFontTx/>
              <a:buNone/>
            </a:pPr>
            <a:r>
              <a:rPr lang="en-US"/>
              <a:t>	     Meniere’s	              20 minutes to hours</a:t>
            </a:r>
          </a:p>
          <a:p>
            <a:pPr>
              <a:buFontTx/>
              <a:buNone/>
            </a:pPr>
            <a:r>
              <a:rPr lang="en-US"/>
              <a:t>	     Vest.neuritis	                    Days</a:t>
            </a:r>
          </a:p>
          <a:p>
            <a:pPr>
              <a:buFontTx/>
              <a:buNone/>
            </a:pPr>
            <a:r>
              <a:rPr lang="en-US"/>
              <a:t>	     Stroke		                    Days</a:t>
            </a:r>
          </a:p>
          <a:p>
            <a:pPr>
              <a:buFontTx/>
              <a:buNone/>
            </a:pPr>
            <a:r>
              <a:rPr lang="en-US" sz="30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6134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86800" cy="3992563"/>
          </a:xfrm>
        </p:spPr>
        <p:txBody>
          <a:bodyPr/>
          <a:lstStyle/>
          <a:p>
            <a:r>
              <a:rPr lang="en-US" sz="2800"/>
              <a:t>Hypoglycemia</a:t>
            </a:r>
          </a:p>
          <a:p>
            <a:pPr lvl="1"/>
            <a:r>
              <a:rPr lang="en-US" sz="2400"/>
              <a:t>Suspected in any patient with diabetes with associated headache, tachycardia or anxiety</a:t>
            </a:r>
          </a:p>
          <a:p>
            <a:pPr lvl="1"/>
            <a:endParaRPr lang="en-US"/>
          </a:p>
          <a:p>
            <a:r>
              <a:rPr lang="en-US" sz="2800"/>
              <a:t>Hypothyroidism</a:t>
            </a:r>
          </a:p>
          <a:p>
            <a:pPr lvl="1"/>
            <a:r>
              <a:rPr lang="en-US" sz="2400"/>
              <a:t>Clinical picture of vertigo, unsteadiness, falling, truncal ataxia and generalized clumsiness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Abnormalities</a:t>
            </a:r>
          </a:p>
        </p:txBody>
      </p:sp>
    </p:spTree>
    <p:extLst>
      <p:ext uri="{BB962C8B-B14F-4D97-AF65-F5344CB8AC3E}">
        <p14:creationId xmlns:p14="http://schemas.microsoft.com/office/powerpoint/2010/main" val="9167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Severe </a:t>
            </a:r>
            <a:r>
              <a:rPr lang="en-US" sz="2800" dirty="0" err="1"/>
              <a:t>Ménière</a:t>
            </a:r>
            <a:r>
              <a:rPr lang="en-US" sz="2800" dirty="0"/>
              <a:t> disease may require chemical ablation with gentamicin</a:t>
            </a:r>
          </a:p>
          <a:p>
            <a:r>
              <a:rPr lang="en-US" sz="2800" dirty="0"/>
              <a:t>Attempt </a:t>
            </a:r>
            <a:r>
              <a:rPr lang="en-US" sz="2800" dirty="0" err="1"/>
              <a:t>Epley</a:t>
            </a:r>
            <a:r>
              <a:rPr lang="en-US" sz="2800" dirty="0"/>
              <a:t> maneuver for BPPV</a:t>
            </a:r>
          </a:p>
          <a:p>
            <a:r>
              <a:rPr lang="en-US" sz="2800" dirty="0"/>
              <a:t>Mainstay of peripheral vertigo management are antihistamines that possess anticholinergic properties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-Meclizine		-Diphenhydramine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-Promethazine			-Scopolamine</a:t>
            </a:r>
          </a:p>
          <a:p>
            <a:endParaRPr lang="en-US" sz="2400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6758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Epley Maneuver</a:t>
            </a:r>
          </a:p>
        </p:txBody>
      </p:sp>
      <p:pic>
        <p:nvPicPr>
          <p:cNvPr id="68617" name="Picture 9" descr="Epley Maneu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62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5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University of Baltimore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107 patients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Diagnosed with BPPV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Right ear affected 54%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Posterior semicircular canal in 105 patients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Treated with 1.23 treatments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Successful in 93.4%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Laryngoscope. 1999 Jun;109(6):900-3</a:t>
            </a:r>
            <a:r>
              <a:rPr lang="en-US" sz="2000" dirty="0"/>
              <a:t> 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Epley Maneuver</a:t>
            </a:r>
          </a:p>
        </p:txBody>
      </p:sp>
    </p:spTree>
    <p:extLst>
      <p:ext uri="{BB962C8B-B14F-4D97-AF65-F5344CB8AC3E}">
        <p14:creationId xmlns:p14="http://schemas.microsoft.com/office/powerpoint/2010/main" val="37327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Ensure you understand what the patient means by “dizzy”</a:t>
            </a:r>
          </a:p>
          <a:p>
            <a:r>
              <a:rPr lang="en-US" sz="2800"/>
              <a:t>Try to differentiate central from peripheral</a:t>
            </a:r>
          </a:p>
          <a:p>
            <a:pPr lvl="1"/>
            <a:r>
              <a:rPr lang="en-US" sz="2400"/>
              <a:t>Often there is significant overlap</a:t>
            </a:r>
          </a:p>
          <a:p>
            <a:r>
              <a:rPr lang="en-US" sz="2800"/>
              <a:t>Not every patient needs a head CT</a:t>
            </a:r>
          </a:p>
          <a:p>
            <a:r>
              <a:rPr lang="en-US" sz="2800"/>
              <a:t>Central causes are usually insidious and more severe while peripheral causes are mostly abrupt and benign</a:t>
            </a:r>
          </a:p>
          <a:p>
            <a:r>
              <a:rPr lang="en-US" sz="2800"/>
              <a:t>Most can be discharged with antihistamines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873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Vestibular Labyrinth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8153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Pathophysiology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Complex interaction of visual, vestibular and proprioceptive inputs that the CNS integrates as motion and spatial orientation</a:t>
            </a:r>
          </a:p>
          <a:p>
            <a:pPr>
              <a:lnSpc>
                <a:spcPct val="90000"/>
              </a:lnSpc>
            </a:pPr>
            <a:r>
              <a:rPr lang="en-US" sz="2800"/>
              <a:t>3 semicircular canals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rotational movement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cupula</a:t>
            </a:r>
          </a:p>
          <a:p>
            <a:pPr>
              <a:lnSpc>
                <a:spcPct val="90000"/>
              </a:lnSpc>
            </a:pPr>
            <a:r>
              <a:rPr lang="en-US" sz="2800"/>
              <a:t>2 otolithic organs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utricle &amp; saccule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linear acceleration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Macula</a:t>
            </a:r>
          </a:p>
        </p:txBody>
      </p:sp>
      <p:pic>
        <p:nvPicPr>
          <p:cNvPr id="7375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25750"/>
            <a:ext cx="48006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Normally there is balanced input from both vestibular systems</a:t>
            </a:r>
          </a:p>
          <a:p>
            <a:pPr lvl="1"/>
            <a:endParaRPr lang="en-US"/>
          </a:p>
          <a:p>
            <a:pPr lvl="1"/>
            <a:r>
              <a:rPr lang="en-US"/>
              <a:t>Vertigo develops from asymmetrical vestibular activity</a:t>
            </a:r>
          </a:p>
          <a:p>
            <a:pPr lvl="1"/>
            <a:endParaRPr lang="en-US"/>
          </a:p>
          <a:p>
            <a:pPr lvl="1"/>
            <a:r>
              <a:rPr lang="en-US"/>
              <a:t>Abnormal bilateral vestibular activation results in truncal ataxia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Vertigo and Dizziness</a:t>
            </a:r>
          </a:p>
        </p:txBody>
      </p:sp>
    </p:spTree>
    <p:extLst>
      <p:ext uri="{BB962C8B-B14F-4D97-AF65-F5344CB8AC3E}">
        <p14:creationId xmlns:p14="http://schemas.microsoft.com/office/powerpoint/2010/main" val="12241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2668</Words>
  <Application>Microsoft Office PowerPoint</Application>
  <PresentationFormat>On-screen Show (4:3)</PresentationFormat>
  <Paragraphs>567</Paragraphs>
  <Slides>72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Flow</vt:lpstr>
      <vt:lpstr>Austin</vt:lpstr>
      <vt:lpstr>1_Austin</vt:lpstr>
      <vt:lpstr>2_Austin</vt:lpstr>
      <vt:lpstr>Dizziness and Vertigo</vt:lpstr>
      <vt:lpstr>Dizziness</vt:lpstr>
      <vt:lpstr>PowerPoint Presentation</vt:lpstr>
      <vt:lpstr>PowerPoint Presentation</vt:lpstr>
      <vt:lpstr>Vertigo and Dizziness</vt:lpstr>
      <vt:lpstr>Evaluation of the  Dizzy Patient</vt:lpstr>
      <vt:lpstr>PowerPoint Presentation</vt:lpstr>
      <vt:lpstr>Vestibular Labyrinth</vt:lpstr>
      <vt:lpstr>Vertigo and Dizziness</vt:lpstr>
      <vt:lpstr>Vertigo and Dizziness</vt:lpstr>
      <vt:lpstr>Otologic Symptoms in the Dizzy Patient</vt:lpstr>
      <vt:lpstr>Focal Neurological Symptoms</vt:lpstr>
      <vt:lpstr>Evaluation of the  Dizzy Patient</vt:lpstr>
      <vt:lpstr>Vertigo-History</vt:lpstr>
      <vt:lpstr>Vertigo-Physical Exam</vt:lpstr>
      <vt:lpstr>Nystagmus: Features of Peripheral</vt:lpstr>
      <vt:lpstr>Features of Central Nystagmus</vt:lpstr>
      <vt:lpstr>Bedside Tests of Vestibular Function: Dynamic Visual Acuity</vt:lpstr>
      <vt:lpstr>Bedside Tests of  Horizontal VOR: Head Thrust Test</vt:lpstr>
      <vt:lpstr>Vertigo-Characteristics</vt:lpstr>
      <vt:lpstr>Vertigo-Differential Diagnoses</vt:lpstr>
      <vt:lpstr>Peripheral Vertigo-Differential</vt:lpstr>
      <vt:lpstr>Benign Paroxysmal Positional Vertigo</vt:lpstr>
      <vt:lpstr>Benign Paroxysmal Positional Vertigo</vt:lpstr>
      <vt:lpstr>PowerPoint Presentation</vt:lpstr>
      <vt:lpstr>Epidemiology of BPPV</vt:lpstr>
      <vt:lpstr>Otoconia in BPPV</vt:lpstr>
      <vt:lpstr>Labyrinthitis</vt:lpstr>
      <vt:lpstr>Labyrinthitis</vt:lpstr>
      <vt:lpstr>Labyrinthitis</vt:lpstr>
      <vt:lpstr>Labyrinthitis</vt:lpstr>
      <vt:lpstr>Meniere’s Disease</vt:lpstr>
      <vt:lpstr>Meniere’s Disease</vt:lpstr>
      <vt:lpstr>Meniere’s Disease:  Tumarkin falls</vt:lpstr>
      <vt:lpstr>Meniere’s Disease Variant: Delayed Endolymphatic Hydrops</vt:lpstr>
      <vt:lpstr>Ménière Disease</vt:lpstr>
      <vt:lpstr>Ménière Disease</vt:lpstr>
      <vt:lpstr>Positional and Spontaneous Vertigo: Multiple Sclerosis</vt:lpstr>
      <vt:lpstr>Brainstem aud itory evo ked potentials (BAEPs)</vt:lpstr>
      <vt:lpstr>Positional and Spontaneous Vertigo: Multiple Sclerosis</vt:lpstr>
      <vt:lpstr>Migraine-associated Vertigo</vt:lpstr>
      <vt:lpstr>Migraine-associated Vertigo</vt:lpstr>
      <vt:lpstr>Migraine-associated Vertigo</vt:lpstr>
      <vt:lpstr>International Headache Society Criteria for Migraine Headaches</vt:lpstr>
      <vt:lpstr>Variants of Migraine</vt:lpstr>
      <vt:lpstr>Association between Migraine and Vestibulopathy</vt:lpstr>
      <vt:lpstr>Vestibular Neuritis</vt:lpstr>
      <vt:lpstr>Vestibular Ganglionitis</vt:lpstr>
      <vt:lpstr>Acoustic Neuroma</vt:lpstr>
      <vt:lpstr>Central Vertigo-Differential</vt:lpstr>
      <vt:lpstr>Vertebrobasilar Insufficiency</vt:lpstr>
      <vt:lpstr>Vertebrobasilar Insufficiency</vt:lpstr>
      <vt:lpstr>Vertebrobasilar insufficiency</vt:lpstr>
      <vt:lpstr>Vertebrobasilar insufficiency</vt:lpstr>
      <vt:lpstr>Drop attack</vt:lpstr>
      <vt:lpstr>PowerPoint Presentation</vt:lpstr>
      <vt:lpstr>Subclavian Steal Syndrome</vt:lpstr>
      <vt:lpstr>Stroke syndrome with vertigo: Wallenberg syndrome</vt:lpstr>
      <vt:lpstr>Wallenberg symptoms</vt:lpstr>
      <vt:lpstr>Wallenberg Syndrome</vt:lpstr>
      <vt:lpstr>Stroke syndrome with vertigo:  Anterior inferior cerebellar artery</vt:lpstr>
      <vt:lpstr>Stroke syndrome with vertigo: Labyrinthine infarction</vt:lpstr>
      <vt:lpstr>Cerebellar Hemorrhage</vt:lpstr>
      <vt:lpstr>Head and Neck Trauma</vt:lpstr>
      <vt:lpstr>Vertebral Basilar Migraine</vt:lpstr>
      <vt:lpstr>          Duration of vertigo           </vt:lpstr>
      <vt:lpstr>Metabolic Abnormalities</vt:lpstr>
      <vt:lpstr>Management</vt:lpstr>
      <vt:lpstr>Epley Maneuver</vt:lpstr>
      <vt:lpstr>Epley Maneuver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AROUSHA</dc:creator>
  <cp:lastModifiedBy>AROUSHA</cp:lastModifiedBy>
  <cp:revision>28</cp:revision>
  <dcterms:created xsi:type="dcterms:W3CDTF">2015-12-18T16:57:46Z</dcterms:created>
  <dcterms:modified xsi:type="dcterms:W3CDTF">2015-12-30T21:40:24Z</dcterms:modified>
</cp:coreProperties>
</file>