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98" r:id="rId2"/>
    <p:sldId id="293" r:id="rId3"/>
    <p:sldId id="280" r:id="rId4"/>
    <p:sldId id="282" r:id="rId5"/>
    <p:sldId id="281" r:id="rId6"/>
    <p:sldId id="283" r:id="rId7"/>
    <p:sldId id="284" r:id="rId8"/>
    <p:sldId id="285" r:id="rId9"/>
    <p:sldId id="286" r:id="rId10"/>
    <p:sldId id="287" r:id="rId11"/>
    <p:sldId id="288" r:id="rId12"/>
    <p:sldId id="289" r:id="rId13"/>
    <p:sldId id="290" r:id="rId14"/>
    <p:sldId id="291" r:id="rId15"/>
    <p:sldId id="292" r:id="rId16"/>
    <p:sldId id="256" r:id="rId17"/>
    <p:sldId id="257" r:id="rId18"/>
    <p:sldId id="258" r:id="rId19"/>
    <p:sldId id="259" r:id="rId20"/>
    <p:sldId id="260" r:id="rId21"/>
    <p:sldId id="261" r:id="rId22"/>
    <p:sldId id="262" r:id="rId23"/>
    <p:sldId id="263" r:id="rId24"/>
    <p:sldId id="264" r:id="rId25"/>
    <p:sldId id="265" r:id="rId26"/>
    <p:sldId id="297" r:id="rId27"/>
    <p:sldId id="266" r:id="rId28"/>
    <p:sldId id="267" r:id="rId29"/>
    <p:sldId id="268" r:id="rId30"/>
    <p:sldId id="269" r:id="rId31"/>
    <p:sldId id="295" r:id="rId32"/>
    <p:sldId id="270" r:id="rId33"/>
    <p:sldId id="271" r:id="rId34"/>
    <p:sldId id="272" r:id="rId35"/>
    <p:sldId id="273" r:id="rId36"/>
    <p:sldId id="274" r:id="rId37"/>
    <p:sldId id="296" r:id="rId38"/>
    <p:sldId id="275" r:id="rId39"/>
    <p:sldId id="276" r:id="rId40"/>
    <p:sldId id="277" r:id="rId41"/>
    <p:sldId id="278" r:id="rId42"/>
    <p:sldId id="27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50" d="100"/>
          <a:sy n="50" d="100"/>
        </p:scale>
        <p:origin x="-149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2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A046217-0034-4120-9D17-EEA65C3AA0DC}" type="datetimeFigureOut">
              <a:rPr lang="en-US" smtClean="0"/>
              <a:pPr/>
              <a:t>2/10/2016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9764C3B-55E3-4BDF-A59F-634B86B84327}"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046217-0034-4120-9D17-EEA65C3AA0DC}" type="datetimeFigureOut">
              <a:rPr lang="en-US" smtClean="0"/>
              <a:pPr/>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64C3B-55E3-4BDF-A59F-634B86B843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046217-0034-4120-9D17-EEA65C3AA0DC}" type="datetimeFigureOut">
              <a:rPr lang="en-US" smtClean="0"/>
              <a:pPr/>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64C3B-55E3-4BDF-A59F-634B86B843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046217-0034-4120-9D17-EEA65C3AA0DC}" type="datetimeFigureOut">
              <a:rPr lang="en-US" smtClean="0"/>
              <a:pPr/>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64C3B-55E3-4BDF-A59F-634B86B843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A046217-0034-4120-9D17-EEA65C3AA0DC}" type="datetimeFigureOut">
              <a:rPr lang="en-US" smtClean="0"/>
              <a:pPr/>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9764C3B-55E3-4BDF-A59F-634B86B8432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046217-0034-4120-9D17-EEA65C3AA0DC}" type="datetimeFigureOut">
              <a:rPr lang="en-US" smtClean="0"/>
              <a:pPr/>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64C3B-55E3-4BDF-A59F-634B86B843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A046217-0034-4120-9D17-EEA65C3AA0DC}" type="datetimeFigureOut">
              <a:rPr lang="en-US" smtClean="0"/>
              <a:pPr/>
              <a:t>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764C3B-55E3-4BDF-A59F-634B86B843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A046217-0034-4120-9D17-EEA65C3AA0DC}" type="datetimeFigureOut">
              <a:rPr lang="en-US" smtClean="0"/>
              <a:pPr/>
              <a:t>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764C3B-55E3-4BDF-A59F-634B86B843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046217-0034-4120-9D17-EEA65C3AA0DC}" type="datetimeFigureOut">
              <a:rPr lang="en-US" smtClean="0"/>
              <a:pPr/>
              <a:t>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764C3B-55E3-4BDF-A59F-634B86B843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046217-0034-4120-9D17-EEA65C3AA0DC}" type="datetimeFigureOut">
              <a:rPr lang="en-US" smtClean="0"/>
              <a:pPr/>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64C3B-55E3-4BDF-A59F-634B86B843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A046217-0034-4120-9D17-EEA65C3AA0DC}" type="datetimeFigureOut">
              <a:rPr lang="en-US" smtClean="0"/>
              <a:pPr/>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64C3B-55E3-4BDF-A59F-634B86B843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A046217-0034-4120-9D17-EEA65C3AA0DC}" type="datetimeFigureOut">
              <a:rPr lang="en-US" smtClean="0"/>
              <a:pPr/>
              <a:t>2/10/2016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9764C3B-55E3-4BDF-A59F-634B86B8432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بسم الله الرحمن الرحیم</a:t>
            </a:r>
            <a:endParaRPr lang="en-US" dirty="0"/>
          </a:p>
        </p:txBody>
      </p:sp>
      <p:sp>
        <p:nvSpPr>
          <p:cNvPr id="3" name="Subtitle 2"/>
          <p:cNvSpPr>
            <a:spLocks noGrp="1"/>
          </p:cNvSpPr>
          <p:nvPr>
            <p:ph type="subTitle" idx="1"/>
          </p:nvPr>
        </p:nvSpPr>
        <p:spPr/>
        <p:txBody>
          <a:bodyPr/>
          <a:lstStyle/>
          <a:p>
            <a:endParaRPr lang="en-US" dirty="0"/>
          </a:p>
        </p:txBody>
      </p:sp>
      <p:pic>
        <p:nvPicPr>
          <p:cNvPr id="56322" name="Picture 2"/>
          <p:cNvPicPr>
            <a:picLocks noChangeAspect="1" noChangeArrowheads="1"/>
          </p:cNvPicPr>
          <p:nvPr/>
        </p:nvPicPr>
        <p:blipFill>
          <a:blip r:embed="rId2"/>
          <a:srcRect/>
          <a:stretch>
            <a:fillRect/>
          </a:stretch>
        </p:blipFill>
        <p:spPr bwMode="auto">
          <a:xfrm>
            <a:off x="144463" y="144462"/>
            <a:ext cx="8713817" cy="64992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ارتباط بالینی و آناتومیک عروق مغز</a:t>
            </a:r>
            <a:endParaRPr lang="en-US" dirty="0"/>
          </a:p>
        </p:txBody>
      </p:sp>
      <p:sp>
        <p:nvSpPr>
          <p:cNvPr id="3" name="Content Placeholder 2"/>
          <p:cNvSpPr>
            <a:spLocks noGrp="1"/>
          </p:cNvSpPr>
          <p:nvPr>
            <p:ph idx="1"/>
          </p:nvPr>
        </p:nvSpPr>
        <p:spPr/>
        <p:txBody>
          <a:bodyPr/>
          <a:lstStyle/>
          <a:p>
            <a:pPr algn="r" rtl="1">
              <a:buNone/>
            </a:pPr>
            <a:r>
              <a:rPr lang="fa-IR" dirty="0" smtClean="0"/>
              <a:t>در مغز دو سیستم سیرکولیشن داریم. </a:t>
            </a:r>
          </a:p>
          <a:p>
            <a:pPr algn="r" rtl="1">
              <a:buNone/>
            </a:pPr>
            <a:r>
              <a:rPr lang="fa-IR" dirty="0" smtClean="0"/>
              <a:t>انتریور تشکیل شده از شریان کاروتید داخلی و پوستریور که از شریان ورتبرال و بازیلار ساخته شده است. تلاقی این دو سیستم حلقه ویلیس را می سازد. </a:t>
            </a:r>
          </a:p>
          <a:p>
            <a:pPr algn="r" rtl="1">
              <a:buNone/>
            </a:pPr>
            <a:r>
              <a:rPr lang="fa-IR" dirty="0" smtClean="0"/>
              <a:t>جریان خون قدامی عمدتاً کورتکس و خلفی عمدتاً ساقه مغز و مخچه را خون می دهند.</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None/>
            </a:pPr>
            <a:r>
              <a:rPr lang="fa-IR" dirty="0" smtClean="0"/>
              <a:t>شریان کاروتید داخلی به شاخه های انتهایی یعنی شریان مغزی قدامی و شریان مغزی میانی تقسیم می شود.</a:t>
            </a:r>
          </a:p>
          <a:p>
            <a:pPr algn="r" rtl="1">
              <a:buNone/>
            </a:pPr>
            <a:r>
              <a:rPr lang="fa-IR" dirty="0" smtClean="0"/>
              <a:t>انسداد شریان مغزی قدامی موجب فلج نیمه مقابل بدن بویژه اندام تحتانی و اختلال در کنترل ادرار می شود.</a:t>
            </a:r>
          </a:p>
          <a:p>
            <a:pPr algn="r" rtl="1">
              <a:buNone/>
            </a:pPr>
            <a:r>
              <a:rPr lang="fa-IR" dirty="0" smtClean="0"/>
              <a:t>در انسداد شریان مغزی میانی علایم ایجاد شده شامل فلج نیمه مقابل بدن به خصوص اندام فوقانی و صورت اختلال حسی سمت مقابل بدن، اختلال تکلم و اختلال میدان بینایی سمت مقابل می شود.</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Font typeface="Arial" charset="0"/>
              <a:buChar char="•"/>
            </a:pPr>
            <a:r>
              <a:rPr lang="fa-IR" dirty="0" smtClean="0"/>
              <a:t>استروک در </a:t>
            </a:r>
            <a:r>
              <a:rPr lang="en-US" dirty="0" err="1" smtClean="0"/>
              <a:t>Postcirculation</a:t>
            </a:r>
            <a:r>
              <a:rPr lang="en-US" dirty="0" smtClean="0"/>
              <a:t> </a:t>
            </a:r>
            <a:r>
              <a:rPr lang="fa-IR" dirty="0" smtClean="0"/>
              <a:t> باعث اختلال عمل ساقه مغز می شود شامل کما، حملات سقوط، سرگیجه، تهوع و استفراغ، فلج اعصاب کرانیال، آتاکسی و نقص های حسی است.</a:t>
            </a:r>
          </a:p>
          <a:p>
            <a:pPr algn="r" rtl="1">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اپروچ به استروک</a:t>
            </a:r>
            <a:endParaRPr lang="en-US" dirty="0"/>
          </a:p>
        </p:txBody>
      </p:sp>
      <p:sp>
        <p:nvSpPr>
          <p:cNvPr id="3" name="Content Placeholder 2"/>
          <p:cNvSpPr>
            <a:spLocks noGrp="1"/>
          </p:cNvSpPr>
          <p:nvPr>
            <p:ph idx="1"/>
          </p:nvPr>
        </p:nvSpPr>
        <p:spPr/>
        <p:txBody>
          <a:bodyPr>
            <a:normAutofit fontScale="92500"/>
          </a:bodyPr>
          <a:lstStyle/>
          <a:p>
            <a:pPr algn="r" rtl="1">
              <a:buNone/>
            </a:pPr>
            <a:r>
              <a:rPr lang="fa-IR" dirty="0" smtClean="0"/>
              <a:t>1- بررسی های خونی: </a:t>
            </a:r>
            <a:r>
              <a:rPr lang="en-US" dirty="0" smtClean="0"/>
              <a:t>CBC , BS , UREA , CR , PT , PTT INR , ESR</a:t>
            </a:r>
          </a:p>
          <a:p>
            <a:pPr algn="r" rtl="1">
              <a:buNone/>
            </a:pPr>
            <a:r>
              <a:rPr lang="fa-IR" dirty="0" smtClean="0"/>
              <a:t>2- </a:t>
            </a:r>
            <a:r>
              <a:rPr lang="en-US" dirty="0" smtClean="0"/>
              <a:t>EKG </a:t>
            </a:r>
            <a:r>
              <a:rPr lang="fa-IR" dirty="0" smtClean="0"/>
              <a:t> باید در تمام بیماران جهت رد </a:t>
            </a:r>
            <a:r>
              <a:rPr lang="en-US" dirty="0" smtClean="0"/>
              <a:t>MI </a:t>
            </a:r>
            <a:r>
              <a:rPr lang="fa-IR" dirty="0" smtClean="0"/>
              <a:t> یا آریتمی های قلبی انجام شود.</a:t>
            </a:r>
          </a:p>
          <a:p>
            <a:pPr algn="r" rtl="1">
              <a:buNone/>
            </a:pPr>
            <a:r>
              <a:rPr lang="fa-IR" dirty="0" smtClean="0"/>
              <a:t>3- </a:t>
            </a:r>
            <a:r>
              <a:rPr lang="en-US" dirty="0" smtClean="0"/>
              <a:t>CT </a:t>
            </a:r>
            <a:r>
              <a:rPr lang="fa-IR" dirty="0" smtClean="0"/>
              <a:t> یا </a:t>
            </a:r>
            <a:r>
              <a:rPr lang="en-US" dirty="0" smtClean="0"/>
              <a:t> MRI </a:t>
            </a:r>
            <a:r>
              <a:rPr lang="fa-IR" dirty="0" smtClean="0"/>
              <a:t> باید در تمام بیماران جهت افتراق انفارکت از خونریزی و همچنین رد ضایعات دیگر مثل تومور یا آبسه انجام شود.</a:t>
            </a:r>
          </a:p>
          <a:p>
            <a:pPr algn="r" rtl="1">
              <a:buNone/>
            </a:pPr>
            <a:r>
              <a:rPr lang="fa-IR" dirty="0" smtClean="0"/>
              <a:t>4- آنژیوگرافی</a:t>
            </a:r>
          </a:p>
          <a:p>
            <a:pPr algn="r" rtl="1">
              <a:buNone/>
            </a:pPr>
            <a:r>
              <a:rPr lang="fa-IR" dirty="0" smtClean="0"/>
              <a:t>5- سونوگرافی دابلر، تنگی یا انسداد شریان کاروتید داخلی را مشخص می کند.</a:t>
            </a:r>
          </a:p>
          <a:p>
            <a:pPr algn="r" rtl="1">
              <a:buNone/>
            </a:pPr>
            <a:r>
              <a:rPr lang="fa-IR" dirty="0" smtClean="0"/>
              <a:t>6- اکوکاردیوگرافی</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درمان استروک</a:t>
            </a:r>
            <a:endParaRPr lang="en-US" dirty="0"/>
          </a:p>
        </p:txBody>
      </p:sp>
      <p:sp>
        <p:nvSpPr>
          <p:cNvPr id="3" name="Content Placeholder 2"/>
          <p:cNvSpPr>
            <a:spLocks noGrp="1"/>
          </p:cNvSpPr>
          <p:nvPr>
            <p:ph idx="1"/>
          </p:nvPr>
        </p:nvSpPr>
        <p:spPr/>
        <p:txBody>
          <a:bodyPr/>
          <a:lstStyle/>
          <a:p>
            <a:pPr algn="r" rtl="1">
              <a:buNone/>
            </a:pPr>
            <a:r>
              <a:rPr lang="en-US" dirty="0" smtClean="0"/>
              <a:t>(A</a:t>
            </a:r>
            <a:r>
              <a:rPr lang="fa-IR" dirty="0" smtClean="0"/>
              <a:t> اسکیمیک استروک</a:t>
            </a:r>
          </a:p>
          <a:p>
            <a:pPr algn="r" rtl="1">
              <a:buNone/>
            </a:pPr>
            <a:r>
              <a:rPr lang="fa-IR" dirty="0" smtClean="0"/>
              <a:t>1- تنگی بدون علامت کاروتید ← داروهای ضدپلاکتی و استاتین ها</a:t>
            </a:r>
          </a:p>
          <a:p>
            <a:pPr algn="r" rtl="1">
              <a:buNone/>
            </a:pPr>
            <a:r>
              <a:rPr lang="fa-IR" dirty="0" smtClean="0"/>
              <a:t>2- </a:t>
            </a:r>
            <a:r>
              <a:rPr lang="en-US" dirty="0" smtClean="0"/>
              <a:t>TIA </a:t>
            </a:r>
            <a:r>
              <a:rPr lang="fa-IR" dirty="0" smtClean="0"/>
              <a:t>: برای </a:t>
            </a:r>
            <a:r>
              <a:rPr lang="en-US" dirty="0" smtClean="0"/>
              <a:t>TIA </a:t>
            </a:r>
            <a:r>
              <a:rPr lang="fa-IR" dirty="0" smtClean="0"/>
              <a:t>غیر قلبی آنتی پلاکت ها و برای </a:t>
            </a:r>
            <a:r>
              <a:rPr lang="en-US" dirty="0" smtClean="0"/>
              <a:t>TIA </a:t>
            </a:r>
            <a:r>
              <a:rPr lang="fa-IR" dirty="0" smtClean="0"/>
              <a:t>بر اثر آمبولی قلبی درمان ضد انعقادی مثل وارفارین و هپارین </a:t>
            </a:r>
            <a:r>
              <a:rPr lang="en-US" dirty="0" smtClean="0"/>
              <a:t>Choice </a:t>
            </a:r>
            <a:r>
              <a:rPr lang="fa-IR" dirty="0" smtClean="0"/>
              <a:t> است.</a:t>
            </a:r>
          </a:p>
          <a:p>
            <a:pPr algn="r" rtl="1">
              <a:buNone/>
            </a:pPr>
            <a:r>
              <a:rPr lang="fa-IR" dirty="0" smtClean="0"/>
              <a:t>3- سکته در حال تکامل ← درمان ضد انعقادی با هپارین و سپس وارفارین مورد استفاده قرار می گیرد.</a:t>
            </a:r>
          </a:p>
          <a:p>
            <a:pPr algn="r" rtl="1">
              <a:buNone/>
            </a:pPr>
            <a:r>
              <a:rPr lang="fa-IR" dirty="0" smtClean="0"/>
              <a:t>4- سکته کامل ← درمان شامل تورومبولیتیک، عوامل ضدپلاکتی و ضد انعقادی است.</a:t>
            </a:r>
            <a:endParaRPr lang="en-US" dirty="0"/>
          </a:p>
        </p:txBody>
      </p:sp>
      <p:sp>
        <p:nvSpPr>
          <p:cNvPr id="28674" name="AutoShape 2" descr="data:image/jpeg;base64,/9j/4AAQSkZJRgABAQAAAQABAAD/2wCEAAkGBhEGEBETEhAUEBQTEBcSGBQXFxUXFxgXFBUXFBUWExUZHCYgGBkkGRUSHy8gIzMpLCwsFyIxNTAqNSYrLCkBCQoKDgwOGg8PGiwkHyMvNTUyMyowNSwxNTIpMioqNS4sLCw1MTIuKi40MDMqKSkpLzQsKzU1LCotLC41LTU1LP/AABEIAHQBtAMBIgACEQEDEQH/xAAcAAEAAgMBAQEAAAAAAAAAAAAABAUDBgcCAQj/xABCEAACAQIEAwUEBwUGBwEAAAAAAQIDEQQFEiEGMUETIlFhcQeBkaEUFSMyQlLBcoKxstEzkqLC4fA0Q2N0s+LxF//EABsBAQACAwEBAAAAAAAAAAAAAAADBAECBQYH/8QANREAAgECBAMGAwYHAAAAAAAAAAECAxEEEiExQVFhBRMicaGxFJHwFTJCUoHRBmKissHh8f/aAAwDAQACEQMRAD8A7iAAAAAAAAAAAAAAAAAAAAAAAAAAAAAAAAAAAAAAAAAAAAAAAAAAADWeKeOqPC84QlCVSUle0bbLxd2XmWZhDNaUKsHeM4qS95qpJuxLKjUjBVJJ5Xs/IlA1/iTjbD8MyhCpqlKW9oq9l1bLrB4uOOpxqQd4yV0zKkm7GJUpxiptOz2fOxmByHG8U4yjmriqktKxEaapdHF2v082/cdanWVGLlLZKN2aQqKd7cCxicJPDqDk14ldW6mQGoZH7R6Gd4nsVCUb30TdrSt4G2Tqxpc5JersbRkpK6Ia1CpRllqKz6nsBO4NiEABuwABD+sHLvKlOUOeru8vFRvdo9zxu9oRdR6VJ2srJ8rttc9wCSDHQrrERUl/qmtmn53MgAAAAAAAAAAAAAAAAAAAAAAAAAAAAAAAAAAAAAAAAAAAAAAAAAAAAAAAADdgCg4t4thwrCDcHUlOVlFfF7+lyVl3EdHHYWOJb7ODjd6unqc59pPEmGzpxhTu50ZtOfKPg0n16kalxFSx2WSwcE9dOnruuU9NtSXxXxK3feNq/A7y7MvhqdRxkm5avlF8frqR/aDm9DO8VGpQlqSp6ZSXVp923j+I33gzifBdhRw9OraUKaWmWz2W/M5LgWoTg9Eau9lTkrqUmmo6l4JtPfw8CwzPM6M50nRo0qUo05qcqSahJy3go3Sbtyvb8Vru13WhWtJydtTu4vsxToww8czyp2em+r19lYk8fY6OYY+pKElOKhGKa3W17l5lvGjyDKqUabjOq5uCT30rd7rySNRy3DxpxcpQpTi7U71JzjCDknu3DdytaVleyjva9n8x1KnXqTlRXZ0neSvqtaCinJR3aTk5tR6J22NVUkm5Ldk1TB0pU6eHn92DWvB24b3V7k3CutmVVYqWJo0qjr6Iubkm5KKk2oxT7qU4L1kbfR43qV8BjI4hwValKVHu8pPl3TnscW6DTg90rKTjDZcvs42ah6rf064oyvDTe32mu7e33Urt/ExCq43NsT2bCvlulpa1lslw8rc/QlZBjY5ViaFSe8ac03bd2s1skXfH3EX11iY9nOXZRppxs2k3Lrt6EXCYyjl1PTVpUKn2b0wdLVVm56rTnUf9lzi1d30pWW6tU4CjGo/tXU7OMJXcLanKMW4Qi5JpNyt47N7dTXM1DIuJM6EKmI+JkneKsuu+3X016HZfZ/mM8xwNJzeqS7rfV22TZ947z6pw9hXUpJanJQTfJXdrs0XgrF/VWYUqUKsnCdK1SDkpKNXrFNJJtK17dW10JnH/ABj9YTqYKEIta4wc27d5+Hha63Lqqrurt67fqeVl2fL49QjG8W81tvC39LqbL7PeJqvEdGfa2c6c9LaVk7q629Gi/wAVi+0UoU4ucrOO20Ytr8UunPlzOU8M57X4WUYRVGrDEVezU4z1aZvTtdLf76fX9DrtOn9EglFOVlbzb8W/N9SSjPNHqUu08N3Fd5VaL28vrgQ8ZVVCmqC71SdLTFWaTW0HK9nZK6v7vE+5LLtoznplFSmtOpWbioRS2fS+oxZa8RWxNd1VTdKEYKjKMJRknPU60HJyanFKNDvJR3urbFnSqxrK8WpJ9VutnZ/MmOaRsC1GdeK2tUvb9qMZNrycnL5kwh1vsq9N/njKD9V3o/5yYAAAAAAAAAAAAAAAAAAAAAAAAAAAAAAAAAAAAAAAAAAAAAAAAAAAAAAADxWV4yt+V/wPYAPz5iac8srTcozpzVWo02kvxPvRTXmmn6NFhgs0+nYmFWorKNKVKzlqbio6k5SdrtylLouiXIk+0it2uY1F+WEV8b3/AEKLLaE8TOUYJykqM5JLxSW/zOV92pZcz6E7V8D3k9G4v5Mj9rqVklFNdEk7N3s3z8rEzI6EMViKUJx1RnLS1+63+hBtYsMlbhU1LnHf5SI6es0X8Y8uHqOPJ+3MiYuV5yV+7Cc4xXRJSasktlyXqWmBnT+gYrUrVFOCjLrZu6T8tTZSqTnu+b3fq92TKFBzoV5J7KVJNfvc/n8jMHq/J+xHiqa7qEW9pQ/uSIhLw9OCo1ZttTjOKjZ/msr/AO/AjaO7q6atPvtq/gZacm4yj00Op591o1juTV7yisrtZq/kmrr5GB7+bbv5tvxfiZJ1NOqMdld9O9bwb528viY27A1J2ru5tvszyuOPxepys6MdSj432T/iQeLcteSYuspPU6jc1bwl+Z8/HZWv18Cw9luI7HHuP56L/wAL/wDYje0bHRxuPnpakoQjG68d7r+Basu4T6nAjKp9rSjfTL6f9KPC4qcquHu9XZ1KaitkklOLsrLq+b5vrc73l9V46nCc1Zu70p93aTs+Sb2tzOGcN4L6wxeHh/1Yy/uu/wCiO55WuzpuP5ak1/ibXyaJsItGzl/xHJd7CC4L3f8Aox5ji6mGqUlBJxam5J/i06bRi+js5PzsZssoU8NSgqScYO80ne/2jc3z3W8nsYM0axmHc4STVlUjJeHNtesW/iSMuq9tSjta3da8HF6f0Lh5g8Y53nQXXtb/AAhK5MIeK+2qU4K216jfVabJW9bv3XJgAAAAAAAAAAAAAAAAAAAAAAAAAAAAAAAAAAAAAAAAAAAAAAAAAAAAAAAAAByD2m4D6Pj4S6VYxv7pJP8Am+RE4BpWzFxt/wAqrH3XVvlYvva4tFTCStspc/R3t8it4fp/Qc6SXKUW/dKMf1TKMopVb9V6nrqVaU+zlB/kl/S0vZmq1KWmpWj4Otb3OViVklCVVVtHPs38lL+p5zOOnF4iPjOpH4xbL32eYT6ZUqR6NSj8Yr+pFTj47dWdHG1nHBuf8sX8zXsFlE8bh61eLWiiu8ur2TVt/MuMty/RlWMrXXekopdU4u36GHLaTwGHzOk9tENNvRtJ/BItsVR+r8hp9HWrRl7pSu18GZhFJX6P9iLFYmdSap3unUhbyspftqUNLKXPL6lfnbEpL0soP9STw7kdTM26ipt0o4ecXPpqXNeN73LfLqerIMR5VJv4SZM4ExjWWYyMd3By2/aWr9TeEFmjflcrYnFVFQr5d+8cf0asaPkFP6RiMPFq+qauv3WydkGWrMsbOk+T7b/DLYxcIQ1YqhbdpOS90H/UuPZ1Dtszbf5azfq5K5FSV8vn+x0O0Kji6zT2pr1cio4dxEsuxE2naUaVWF/NNL9GS+DOG3xRWk5yeiC1yfWUnur/ABI+a0Pq7MK0eS7Zr3TX9WbF7I4uliq8eipqN/OLkmbU4pyUXwbIMZWlGhUr03ZyhB3820/cqeDaDpZrCFvu1Ki90XZfKx12Muy+lW5p6176a/VM5TrlleePSrXxNv3ZRV/mjrCh2lWtF/jpQ/zxf6fEtYfRNcmcDtmTnOlUf4oRfuRMtouOGqUltpg1H0nDUvddyXuJGV1NUp25ShTqr1knF/yIx5TO8lfnPDwfvpuUZfzRPmT92c14QUf7k6kSwcQlUFrr1X4RhBfOX+b5EwiYX+1r/tx/kiSwAAAAAAAAAAAAAAAAAAAAAAAAAAAAAAAAAAAAAAAAAAAAAAAAAAAAAAAAADnntegq1OglqdTW3GMU22rWfL1Ncw1WplmZ4WrXjKlqjBNtO26a0p+N7HY50o1Gm0nbxR4r4anWs5xi7bq6WxDKleWa/L0OpR7Q7ukqTjdWkt/z220026nF8zy+eZZnX7CnKp35Stbb7jjzfS9ix4ClUyHE9nWo1YXbd9Eml3Vzktuh1inCnG7iorxat/E+uUHvePrsYVG0s1+PuSVO1ZVKPcuKtlS318PG/wDixxDNqVbFVcdWp0qnZVG4fdlv91R2ty+8W/E+IrZnQw2FpYWq3SjGUnpaj93kny6r5nV4aJrbS15WPUZRfJr5Dud9dx9qeKEsi8G2vJJK/O1jTsJw1Kjk0qDi9cqTk47X1Pd+VzTuE8bisqjXw6wtRzrRsrwkoqVrO8rfP/Q6bi88lh8VRoqClCpCUpVL/d02sred/kWmuF1vG/uM92m009tCJY2Uac41IqSm82/G75eq3OL8G4KeWZiqc1aVKlPUn+zF7E/2Y4d4vMKtVJ6Yqpv07872fnstvM6ZHK8NCu62iHbSWly21W8BllWEp1owpqGidnbrdJ3+ZpGhltrsyxX7VdZT8OsoxTflvp1v+hy72nZbLDY7tFGWmpBO6TsnFvquT3XwPHs1oV6+MhOnq7OKam99LvvbzdzsVWhGt96Kl6q55oYWGFVoRUV5KxnuPHnuPteXwnwzgtrX6eXPlqct45yjEYDMViqdKU4XhK8Vqs03qVlvyZv+GzBYt4etZwUqclLX3HGNk90+upRVvBst2rnyVNS5pP3EkYZW2uJz6+KdanCElrFWv06lVQ+w0VH91Tqxv4RnJuMvTZfE84CfZ4hq6akqjTi7p6p9ortcmk5FxY8Tw0Kis4prnayJCoRMpq9t2klupVHJStJXT2jtJJ7JJE8+JaT6AAAAAAAAAAAAAAAAAAAAAAAAAAAAAAAAAAAAAAAAAAAAAAAAAAAAAAAAAACFnWDePw9WCbi5QaTTad7dGuRNMGNrvC05zS1OMW7eNugMptO6OG4bPcRltDFUHUneUlG7k9SabjPS27rZX95ili8Qo0qDq1Iqppm7ylf7SVle7ukkuXUzwwNXivGNxoSp9rUUprTK0Vtqu2vBWOjcTezyGdxpunPsqlOCinbZpcr+858YSmnbhoe0r4rD4epBTSTl4pbPK8qS24Xu/U5/UqV+F8VOhHESmnCzeptNSi+W+zTXNGbh7MqkcDmF6s79knFuTbvb8LbNqyb2WdjPXiazquzSSuldq12223s2Qo+yGpGUksTan0Vnfy1b2djZU6id0ufHmVpY3Bzi4ylraN5Zd3F3enprY1zCY2p9WYl9pO6xNNJ6pXSei6Ur3S5nnB4TFRw301V5aKUnBRcpNt7q735XfyN1oezJ0sJVoOvd1KsamrTy06drfulzk/BcMFgZ4SpLtIzcm3y+829viZjRk2r8vUiq9pYeMZd3Z3qX2/A0k7XWl9uZx9V6tX7TXiZVL31LU43v4r/4dK4HzWtHC1a9SDklLvN7SemKTdvDa5Xf/lFem9MMY1Sbva1pfFdSyy7KfocMVhYJ1buFnfvJximpSvs1e3O3I3owlF6kPaeLoVqeWnZ63WjVly2XyV/M2v6xeHv2sXGKt30u73v92M1PHKbSalG+yurXdr28nboyirwnqqOcHSdVUYrU00nRk5RSts22+WxJoykqjc4yg3NT0Xpu7fdWnTFPn1k2y0eeL0ENZjeTj2c9SSk4926TbSb35XT+B5ebRiouUJxU3aN1vJ2btGPO9kwCcCI8w7PedKcI/melpebs20iUnqAPoAAAAAAAAAAAAAAAAAAAAAAAAAAAAAAAAAAAAAAAAAAAAAAAAAAAAAAAAAAAAauAAeY0ow5RS9EegAAAAAAAAUOE70ccqf8Aa9o722lbQtFn6areZfFJl+A7StiJNSi+0VpJuLtpjyfVGDZbMw4h6KasqipdrTf2q5NVI8tbUlurrYm4/DzqV6TjByj3byurR0S1b3d9/IlfV0Zffcqn7Tul02XI+PLVKy11LJ3S1Pa269feZNSNR/46t/2tL/yVjxgpSqVYSnNy1Ko4p20xkpWSjte+jV7rkz6tinfVPVZJy1O7Su0m/Dd/EyywcJxUWtluvFPndPo/MApcPXlha1Zxw+LqNyalqnDs+btKGuSVrfl6cy2yxaaUPTbyV9l8LHx5cpbSnOS/K5O3v8feSkrAH0AAAAAAAAAAAAAAAAAAAAAAAAAAAAAAAAAAAAAAAAAAAAAAAAAAAAAAAAAAAAAAAAAAAAAAAAAAAAAAAAAAAAAAAAAAAAAAAH//2Q=="/>
          <p:cNvSpPr>
            <a:spLocks noChangeAspect="1" noChangeArrowheads="1"/>
          </p:cNvSpPr>
          <p:nvPr/>
        </p:nvSpPr>
        <p:spPr bwMode="auto">
          <a:xfrm>
            <a:off x="7938" y="-538163"/>
            <a:ext cx="4152900" cy="11049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data:image/jpeg;base64,/9j/4AAQSkZJRgABAQAAAQABAAD/2wCEAAkGBhEGEBETEhAUEBQTEBcSGBQXFxUXFxgXFBUXFBUWExUZHCYgGBkkGRUSHy8gIzMpLCwsFyIxNTAqNSYrLCkBCQoKDgwOGg8PGiwkHyMvNTUyMyowNSwxNTIpMioqNS4sLCw1MTIuKi40MDMqKSkpLzQsKzU1LCotLC41LTU1LP/AABEIAHQBtAMBIgACEQEDEQH/xAAcAAEAAgMBAQEAAAAAAAAAAAAABAUDBgcCAQj/xABCEAACAQIEAwUEBwUGBwEAAAAAAQIDEQQFEiEGMUETIlFhcQeBkaEUFSMyQlLBcoKxstEzkqLC4fA0Q2N0s+LxF//EABsBAQACAwEBAAAAAAAAAAAAAAADBAECBQYH/8QANREAAgECBAMGAwYHAAAAAAAAAAECAxEEEiExQVFhBRMicaGxFJHwFTJCUoHRBmKissHh8f/aAAwDAQACEQMRAD8A7iAAAAAAAAAAAAAAAAAAAAAAAAAAAAAAAAAAAAAAAAAAAAAAAAAAADWeKeOqPC84QlCVSUle0bbLxd2XmWZhDNaUKsHeM4qS95qpJuxLKjUjBVJJ5Xs/IlA1/iTjbD8MyhCpqlKW9oq9l1bLrB4uOOpxqQd4yV0zKkm7GJUpxiptOz2fOxmByHG8U4yjmriqktKxEaapdHF2v082/cdanWVGLlLZKN2aQqKd7cCxicJPDqDk14ldW6mQGoZH7R6Gd4nsVCUb30TdrSt4G2Tqxpc5JersbRkpK6Ia1CpRllqKz6nsBO4NiEABuwABD+sHLvKlOUOeru8vFRvdo9zxu9oRdR6VJ2srJ8rttc9wCSDHQrrERUl/qmtmn53MgAAAAAAAAAAAAAAAAAAAAAAAAAAAAAAAAAAAAAAAAAAAAAAAAAAAAAAAADdgCg4t4thwrCDcHUlOVlFfF7+lyVl3EdHHYWOJb7ODjd6unqc59pPEmGzpxhTu50ZtOfKPg0n16kalxFSx2WSwcE9dOnruuU9NtSXxXxK3feNq/A7y7MvhqdRxkm5avlF8frqR/aDm9DO8VGpQlqSp6ZSXVp923j+I33gzifBdhRw9OraUKaWmWz2W/M5LgWoTg9Eau9lTkrqUmmo6l4JtPfw8CwzPM6M50nRo0qUo05qcqSahJy3go3Sbtyvb8Vru13WhWtJydtTu4vsxToww8czyp2em+r19lYk8fY6OYY+pKElOKhGKa3W17l5lvGjyDKqUabjOq5uCT30rd7rySNRy3DxpxcpQpTi7U71JzjCDknu3DdytaVleyjva9n8x1KnXqTlRXZ0neSvqtaCinJR3aTk5tR6J22NVUkm5Ldk1TB0pU6eHn92DWvB24b3V7k3CutmVVYqWJo0qjr6Iubkm5KKk2oxT7qU4L1kbfR43qV8BjI4hwValKVHu8pPl3TnscW6DTg90rKTjDZcvs42ah6rf064oyvDTe32mu7e33Urt/ExCq43NsT2bCvlulpa1lslw8rc/QlZBjY5ViaFSe8ac03bd2s1skXfH3EX11iY9nOXZRppxs2k3Lrt6EXCYyjl1PTVpUKn2b0wdLVVm56rTnUf9lzi1d30pWW6tU4CjGo/tXU7OMJXcLanKMW4Qi5JpNyt47N7dTXM1DIuJM6EKmI+JkneKsuu+3X016HZfZ/mM8xwNJzeqS7rfV22TZ947z6pw9hXUpJanJQTfJXdrs0XgrF/VWYUqUKsnCdK1SDkpKNXrFNJJtK17dW10JnH/ABj9YTqYKEIta4wc27d5+Hha63Lqqrurt67fqeVl2fL49QjG8W81tvC39LqbL7PeJqvEdGfa2c6c9LaVk7q629Gi/wAVi+0UoU4ucrOO20Ytr8UunPlzOU8M57X4WUYRVGrDEVezU4z1aZvTtdLf76fX9DrtOn9EglFOVlbzb8W/N9SSjPNHqUu08N3Fd5VaL28vrgQ8ZVVCmqC71SdLTFWaTW0HK9nZK6v7vE+5LLtoznplFSmtOpWbioRS2fS+oxZa8RWxNd1VTdKEYKjKMJRknPU60HJyanFKNDvJR3urbFnSqxrK8WpJ9VutnZ/MmOaRsC1GdeK2tUvb9qMZNrycnL5kwh1vsq9N/njKD9V3o/5yYAAAAAAAAAAAAAAAAAAAAAAAAAAAAAAAAAAAAAAAAAAAAAAAAAAAAAAADxWV4yt+V/wPYAPz5iac8srTcozpzVWo02kvxPvRTXmmn6NFhgs0+nYmFWorKNKVKzlqbio6k5SdrtylLouiXIk+0it2uY1F+WEV8b3/AEKLLaE8TOUYJykqM5JLxSW/zOV92pZcz6E7V8D3k9G4v5Mj9rqVklFNdEk7N3s3z8rEzI6EMViKUJx1RnLS1+63+hBtYsMlbhU1LnHf5SI6es0X8Y8uHqOPJ+3MiYuV5yV+7Cc4xXRJSasktlyXqWmBnT+gYrUrVFOCjLrZu6T8tTZSqTnu+b3fq92TKFBzoV5J7KVJNfvc/n8jMHq/J+xHiqa7qEW9pQ/uSIhLw9OCo1ZttTjOKjZ/msr/AO/AjaO7q6atPvtq/gZacm4yj00Op591o1juTV7yisrtZq/kmrr5GB7+bbv5tvxfiZJ1NOqMdld9O9bwb528viY27A1J2ru5tvszyuOPxepys6MdSj432T/iQeLcteSYuspPU6jc1bwl+Z8/HZWv18Cw9luI7HHuP56L/wAL/wDYje0bHRxuPnpakoQjG68d7r+Basu4T6nAjKp9rSjfTL6f9KPC4qcquHu9XZ1KaitkklOLsrLq+b5vrc73l9V46nCc1Zu70p93aTs+Sb2tzOGcN4L6wxeHh/1Yy/uu/wCiO55WuzpuP5ak1/ibXyaJsItGzl/xHJd7CC4L3f8Aox5ji6mGqUlBJxam5J/i06bRi+js5PzsZssoU8NSgqScYO80ne/2jc3z3W8nsYM0axmHc4STVlUjJeHNtesW/iSMuq9tSjta3da8HF6f0Lh5g8Y53nQXXtb/AAhK5MIeK+2qU4K216jfVabJW9bv3XJgAAAAAAAAAAAAAAAAAAAAAAAAAAAAAAAAAAAAAAAAAAAAAAAAAAAAAAAAAByD2m4D6Pj4S6VYxv7pJP8Am+RE4BpWzFxt/wAqrH3XVvlYvva4tFTCStspc/R3t8it4fp/Qc6SXKUW/dKMf1TKMopVb9V6nrqVaU+zlB/kl/S0vZmq1KWmpWj4Otb3OViVklCVVVtHPs38lL+p5zOOnF4iPjOpH4xbL32eYT6ZUqR6NSj8Yr+pFTj47dWdHG1nHBuf8sX8zXsFlE8bh61eLWiiu8ur2TVt/MuMty/RlWMrXXekopdU4u36GHLaTwGHzOk9tENNvRtJ/BItsVR+r8hp9HWrRl7pSu18GZhFJX6P9iLFYmdSap3unUhbyspftqUNLKXPL6lfnbEpL0soP9STw7kdTM26ipt0o4ecXPpqXNeN73LfLqerIMR5VJv4SZM4ExjWWYyMd3By2/aWr9TeEFmjflcrYnFVFQr5d+8cf0asaPkFP6RiMPFq+qauv3WydkGWrMsbOk+T7b/DLYxcIQ1YqhbdpOS90H/UuPZ1Dtszbf5azfq5K5FSV8vn+x0O0Kji6zT2pr1cio4dxEsuxE2naUaVWF/NNL9GS+DOG3xRWk5yeiC1yfWUnur/ABI+a0Pq7MK0eS7Zr3TX9WbF7I4uliq8eipqN/OLkmbU4pyUXwbIMZWlGhUr03ZyhB3820/cqeDaDpZrCFvu1Ki90XZfKx12Muy+lW5p6176a/VM5TrlleePSrXxNv3ZRV/mjrCh2lWtF/jpQ/zxf6fEtYfRNcmcDtmTnOlUf4oRfuRMtouOGqUltpg1H0nDUvddyXuJGV1NUp25ShTqr1knF/yIx5TO8lfnPDwfvpuUZfzRPmT92c14QUf7k6kSwcQlUFrr1X4RhBfOX+b5EwiYX+1r/tx/kiSwAAAAAAAAAAAAAAAAAAAAAAAAAAAAAAAAAAAAAAAAAAAAAAAAAAAAAAAAADnntegq1OglqdTW3GMU22rWfL1Ncw1WplmZ4WrXjKlqjBNtO26a0p+N7HY50o1Gm0nbxR4r4anWs5xi7bq6WxDKleWa/L0OpR7Q7ukqTjdWkt/z220026nF8zy+eZZnX7CnKp35Stbb7jjzfS9ix4ClUyHE9nWo1YXbd9Eml3Vzktuh1inCnG7iorxat/E+uUHvePrsYVG0s1+PuSVO1ZVKPcuKtlS318PG/wDixxDNqVbFVcdWp0qnZVG4fdlv91R2ty+8W/E+IrZnQw2FpYWq3SjGUnpaj93kny6r5nV4aJrbS15WPUZRfJr5Dud9dx9qeKEsi8G2vJJK/O1jTsJw1Kjk0qDi9cqTk47X1Pd+VzTuE8bisqjXw6wtRzrRsrwkoqVrO8rfP/Q6bi88lh8VRoqClCpCUpVL/d02sred/kWmuF1vG/uM92m009tCJY2Uac41IqSm82/G75eq3OL8G4KeWZiqc1aVKlPUn+zF7E/2Y4d4vMKtVJ6Yqpv07872fnstvM6ZHK8NCu62iHbSWly21W8BllWEp1owpqGidnbrdJ3+ZpGhltrsyxX7VdZT8OsoxTflvp1v+hy72nZbLDY7tFGWmpBO6TsnFvquT3XwPHs1oV6+MhOnq7OKam99LvvbzdzsVWhGt96Kl6q55oYWGFVoRUV5KxnuPHnuPteXwnwzgtrX6eXPlqct45yjEYDMViqdKU4XhK8Vqs03qVlvyZv+GzBYt4etZwUqclLX3HGNk90+upRVvBst2rnyVNS5pP3EkYZW2uJz6+KdanCElrFWv06lVQ+w0VH91Tqxv4RnJuMvTZfE84CfZ4hq6akqjTi7p6p9ortcmk5FxY8Tw0Kis4prnayJCoRMpq9t2klupVHJStJXT2jtJJ7JJE8+JaT6AAAAAAAAAAAAAAAAAAAAAAAAAAAAAAAAAAAAAAAAAAAAAAAAAAAAAAAAAACFnWDePw9WCbi5QaTTad7dGuRNMGNrvC05zS1OMW7eNugMptO6OG4bPcRltDFUHUneUlG7k9SabjPS27rZX95ili8Qo0qDq1Iqppm7ylf7SVle7ukkuXUzwwNXivGNxoSp9rUUprTK0Vtqu2vBWOjcTezyGdxpunPsqlOCinbZpcr+858YSmnbhoe0r4rD4epBTSTl4pbPK8qS24Xu/U5/UqV+F8VOhHESmnCzeptNSi+W+zTXNGbh7MqkcDmF6s79knFuTbvb8LbNqyb2WdjPXiazquzSSuldq12223s2Qo+yGpGUksTan0Vnfy1b2djZU6id0ufHmVpY3Bzi4ylraN5Zd3F3enprY1zCY2p9WYl9pO6xNNJ6pXSei6Ur3S5nnB4TFRw301V5aKUnBRcpNt7q735XfyN1oezJ0sJVoOvd1KsamrTy06drfulzk/BcMFgZ4SpLtIzcm3y+829viZjRk2r8vUiq9pYeMZd3Z3qX2/A0k7XWl9uZx9V6tX7TXiZVL31LU43v4r/4dK4HzWtHC1a9SDklLvN7SemKTdvDa5Xf/lFem9MMY1Sbva1pfFdSyy7KfocMVhYJ1buFnfvJximpSvs1e3O3I3owlF6kPaeLoVqeWnZ63WjVly2XyV/M2v6xeHv2sXGKt30u73v92M1PHKbSalG+yurXdr28nboyirwnqqOcHSdVUYrU00nRk5RSts22+WxJoykqjc4yg3NT0Xpu7fdWnTFPn1k2y0eeL0ENZjeTj2c9SSk4926TbSb35XT+B5ebRiouUJxU3aN1vJ2btGPO9kwCcCI8w7PedKcI/melpebs20iUnqAPoAAAAAAAAAAAAAAAAAAAAAAAAAAAAAAAAAAAAAAAAAAAAAAAAAAAAAAAAAAAAauAAeY0ow5RS9EegAAAAAAAAUOE70ccqf8Aa9o722lbQtFn6areZfFJl+A7StiJNSi+0VpJuLtpjyfVGDZbMw4h6KasqipdrTf2q5NVI8tbUlurrYm4/DzqV6TjByj3byurR0S1b3d9/IlfV0Zffcqn7Tul02XI+PLVKy11LJ3S1Pa269feZNSNR/46t/2tL/yVjxgpSqVYSnNy1Ko4p20xkpWSjte+jV7rkz6tinfVPVZJy1O7Su0m/Dd/EyywcJxUWtluvFPndPo/MApcPXlha1Zxw+LqNyalqnDs+btKGuSVrfl6cy2yxaaUPTbyV9l8LHx5cpbSnOS/K5O3v8feSkrAH0AAAAAAAAAAAAAAAAAAAAAAAAAAAAAAAAAAAAAAAAAAAAAAAAAAAAAAAAAAAAAAAAAAAAAAAAAAAAAAAAAAAAAAAAAAAAAAAH//2Q=="/>
          <p:cNvSpPr>
            <a:spLocks noChangeAspect="1" noChangeArrowheads="1"/>
          </p:cNvSpPr>
          <p:nvPr/>
        </p:nvSpPr>
        <p:spPr bwMode="auto">
          <a:xfrm>
            <a:off x="7938" y="-538163"/>
            <a:ext cx="4152900" cy="11049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77" name="Picture 5"/>
          <p:cNvPicPr>
            <a:picLocks noChangeAspect="1" noChangeArrowheads="1"/>
          </p:cNvPicPr>
          <p:nvPr/>
        </p:nvPicPr>
        <p:blipFill>
          <a:blip r:embed="rId2"/>
          <a:srcRect/>
          <a:stretch>
            <a:fillRect/>
          </a:stretch>
        </p:blipFill>
        <p:spPr bwMode="auto">
          <a:xfrm>
            <a:off x="144463" y="144463"/>
            <a:ext cx="2466975" cy="1847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None/>
            </a:pPr>
            <a:r>
              <a:rPr lang="en-US" dirty="0" smtClean="0"/>
              <a:t>(B </a:t>
            </a:r>
            <a:r>
              <a:rPr lang="fa-IR" dirty="0" smtClean="0"/>
              <a:t> استروک هموراژیک</a:t>
            </a:r>
          </a:p>
          <a:p>
            <a:pPr algn="r" rtl="1">
              <a:buNone/>
            </a:pPr>
            <a:r>
              <a:rPr lang="fa-IR" dirty="0" smtClean="0"/>
              <a:t>اگر مریض با </a:t>
            </a:r>
            <a:r>
              <a:rPr lang="en-US" dirty="0" smtClean="0"/>
              <a:t>ICH </a:t>
            </a:r>
            <a:r>
              <a:rPr lang="fa-IR" dirty="0" smtClean="0"/>
              <a:t> مراجعه کرد فقط دو جا جراحی می کنیم:</a:t>
            </a:r>
          </a:p>
          <a:p>
            <a:pPr algn="r" rtl="1">
              <a:buNone/>
            </a:pPr>
            <a:r>
              <a:rPr lang="fa-IR" dirty="0" smtClean="0"/>
              <a:t>1- در </a:t>
            </a:r>
            <a:r>
              <a:rPr lang="en-US" dirty="0" smtClean="0"/>
              <a:t>ICH </a:t>
            </a:r>
            <a:r>
              <a:rPr lang="fa-IR" dirty="0" smtClean="0"/>
              <a:t> مخچه جهت تخلیه سریع هماتون داخل مخچه که بیمار هنوز هوشیار است.</a:t>
            </a:r>
          </a:p>
          <a:p>
            <a:pPr algn="r" rtl="1">
              <a:buNone/>
            </a:pPr>
            <a:r>
              <a:rPr lang="fa-IR" dirty="0" smtClean="0"/>
              <a:t>2- نیاز به کاهش فشار مغزی</a:t>
            </a:r>
          </a:p>
          <a:p>
            <a:pPr algn="r" rtl="1">
              <a:buNone/>
            </a:pPr>
            <a:endParaRPr lang="fa-IR" dirty="0" smtClean="0"/>
          </a:p>
          <a:p>
            <a:pPr algn="r" rtl="1"/>
            <a:endParaRPr lang="en-US" dirty="0"/>
          </a:p>
        </p:txBody>
      </p:sp>
      <p:pic>
        <p:nvPicPr>
          <p:cNvPr id="4" name="Picture 6"/>
          <p:cNvPicPr>
            <a:picLocks noChangeAspect="1" noChangeArrowheads="1"/>
          </p:cNvPicPr>
          <p:nvPr/>
        </p:nvPicPr>
        <p:blipFill>
          <a:blip r:embed="rId2"/>
          <a:srcRect/>
          <a:stretch>
            <a:fillRect/>
          </a:stretch>
        </p:blipFill>
        <p:spPr bwMode="auto">
          <a:xfrm>
            <a:off x="714348" y="3643314"/>
            <a:ext cx="4286280" cy="2786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Epidemiology and etiology of young </a:t>
            </a:r>
            <a:r>
              <a:rPr lang="en-US" dirty="0" err="1" smtClean="0"/>
              <a:t>strok</a:t>
            </a:r>
            <a:endParaRPr lang="en-US" dirty="0"/>
          </a:p>
        </p:txBody>
      </p:sp>
      <p:pic>
        <p:nvPicPr>
          <p:cNvPr id="5122" name="Picture 2"/>
          <p:cNvPicPr>
            <a:picLocks noChangeAspect="1" noChangeArrowheads="1"/>
          </p:cNvPicPr>
          <p:nvPr/>
        </p:nvPicPr>
        <p:blipFill>
          <a:blip r:embed="rId2"/>
          <a:srcRect/>
          <a:stretch>
            <a:fillRect/>
          </a:stretch>
        </p:blipFill>
        <p:spPr bwMode="auto">
          <a:xfrm>
            <a:off x="4000496" y="3714752"/>
            <a:ext cx="4357718" cy="2786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Stroke in people under 45 years of age is less frequent than in older populations but has a major impact on the individual and society.</a:t>
            </a:r>
          </a:p>
          <a:p>
            <a:endParaRPr lang="en-US" dirty="0" smtClean="0"/>
          </a:p>
          <a:p>
            <a:endParaRPr lang="en-US" dirty="0" smtClean="0"/>
          </a:p>
          <a:p>
            <a:r>
              <a:rPr lang="en-US" dirty="0" smtClean="0"/>
              <a:t>We provide an over view of the epidemiology and etiology of young stroke..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Stroke incidence rises steeply with age, </a:t>
            </a:r>
            <a:r>
              <a:rPr lang="en-US" dirty="0" err="1" smtClean="0"/>
              <a:t>therefore,stoke</a:t>
            </a:r>
            <a:r>
              <a:rPr lang="en-US" dirty="0" smtClean="0"/>
              <a:t> in younger people is less common ;how ever ,stoke in young person can be devastating in terms of </a:t>
            </a:r>
            <a:r>
              <a:rPr lang="en-US" dirty="0" err="1" smtClean="0"/>
              <a:t>produvtive</a:t>
            </a:r>
            <a:r>
              <a:rPr lang="en-US" dirty="0" smtClean="0"/>
              <a:t> years lost and impact on young persons life,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 of young stroke</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dirty="0" smtClean="0"/>
              <a:t>While a greater proportion of stokes are due to subarachnoid </a:t>
            </a:r>
            <a:r>
              <a:rPr lang="en-US" dirty="0" err="1" smtClean="0"/>
              <a:t>heamorrhage</a:t>
            </a:r>
            <a:r>
              <a:rPr lang="en-US" dirty="0" smtClean="0"/>
              <a:t> and intracranial </a:t>
            </a:r>
            <a:r>
              <a:rPr lang="en-US" dirty="0" err="1" smtClean="0"/>
              <a:t>haemorrhage</a:t>
            </a:r>
            <a:r>
              <a:rPr lang="en-US" dirty="0" smtClean="0"/>
              <a:t> in young adults(40-55%) compared to the general stroke population (15-20%) cerebral infarction is still most common.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714348" y="1357298"/>
            <a:ext cx="7929618" cy="40719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An </a:t>
            </a:r>
            <a:r>
              <a:rPr lang="en-US" dirty="0" err="1" smtClean="0"/>
              <a:t>incresed</a:t>
            </a:r>
            <a:r>
              <a:rPr lang="en-US" dirty="0" smtClean="0"/>
              <a:t> risk of cerebral infarction among young adults with conventional vascular risk factors is </a:t>
            </a:r>
            <a:r>
              <a:rPr lang="en-US" dirty="0" err="1" smtClean="0"/>
              <a:t>observed,particulary</a:t>
            </a:r>
            <a:r>
              <a:rPr lang="en-US" dirty="0" smtClean="0"/>
              <a:t> in developing countries due to increasing smoking rate and urbanization ,as well as among young black and </a:t>
            </a:r>
            <a:r>
              <a:rPr lang="en-US" dirty="0" err="1" smtClean="0"/>
              <a:t>taiwanese</a:t>
            </a:r>
            <a:r>
              <a:rPr lang="en-US" dirty="0" smtClean="0"/>
              <a:t> </a:t>
            </a:r>
            <a:r>
              <a:rPr lang="en-US" dirty="0" err="1" smtClean="0"/>
              <a:t>pateints</a:t>
            </a:r>
            <a:r>
              <a:rPr lang="en-US" dirty="0" smtClean="0"/>
              <a:t> with more adverse risk factor profile resulting in greater relative contribution of small vessel </a:t>
            </a:r>
            <a:r>
              <a:rPr lang="en-US" dirty="0" err="1" smtClean="0"/>
              <a:t>diseas</a:t>
            </a:r>
            <a:r>
              <a:rPr lang="en-US" dirty="0" smtClean="0"/>
              <a:t> to </a:t>
            </a:r>
            <a:r>
              <a:rPr lang="en-US" smtClean="0"/>
              <a:t>young stoke..</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r>
              <a:rPr lang="en-US" dirty="0" smtClean="0"/>
              <a:t>Importantly ,while atherosclerosis remains an important risk factor stroke in young adults, and an even greater proportion among certain </a:t>
            </a:r>
            <a:r>
              <a:rPr lang="en-US" dirty="0" err="1" smtClean="0"/>
              <a:t>ethnicities,cardioembolic</a:t>
            </a:r>
            <a:r>
              <a:rPr lang="en-US" dirty="0" smtClean="0"/>
              <a:t> stroke is more common among younger patients. </a:t>
            </a:r>
            <a:endParaRPr lang="en-US" dirty="0"/>
          </a:p>
        </p:txBody>
      </p:sp>
      <p:pic>
        <p:nvPicPr>
          <p:cNvPr id="7170" name="Picture 2"/>
          <p:cNvPicPr>
            <a:picLocks noChangeAspect="1" noChangeArrowheads="1"/>
          </p:cNvPicPr>
          <p:nvPr/>
        </p:nvPicPr>
        <p:blipFill>
          <a:blip r:embed="rId2"/>
          <a:srcRect/>
          <a:stretch>
            <a:fillRect/>
          </a:stretch>
        </p:blipFill>
        <p:spPr bwMode="auto">
          <a:xfrm>
            <a:off x="4357686" y="357166"/>
            <a:ext cx="4038612" cy="1971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Oral contraceptive use has been implicated in up to 8% of cases of young stroke in some population .Apart from </a:t>
            </a:r>
            <a:r>
              <a:rPr lang="en-US" dirty="0" err="1" smtClean="0"/>
              <a:t>antiphospholipid</a:t>
            </a:r>
            <a:r>
              <a:rPr lang="en-US" dirty="0" smtClean="0"/>
              <a:t> antibody </a:t>
            </a:r>
            <a:r>
              <a:rPr lang="en-US" dirty="0" err="1" smtClean="0"/>
              <a:t>syndrome,,inherited</a:t>
            </a:r>
            <a:r>
              <a:rPr lang="en-US" dirty="0" smtClean="0"/>
              <a:t> coagulation </a:t>
            </a:r>
            <a:r>
              <a:rPr lang="en-US" dirty="0" err="1" smtClean="0"/>
              <a:t>disordes</a:t>
            </a:r>
            <a:r>
              <a:rPr lang="en-US" dirty="0" smtClean="0"/>
              <a:t> do not appear to play a large role in young stroke in the absence of right to left </a:t>
            </a:r>
            <a:r>
              <a:rPr lang="en-US" dirty="0" err="1" smtClean="0"/>
              <a:t>venoarterial</a:t>
            </a:r>
            <a:r>
              <a:rPr lang="en-US" dirty="0" smtClean="0"/>
              <a:t> shunting.</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r>
              <a:rPr lang="en-US" dirty="0" smtClean="0"/>
              <a:t>Sickle cell disease ,in which 7 to 10 % of affected individual experience stroke </a:t>
            </a:r>
            <a:r>
              <a:rPr lang="en-US" dirty="0" err="1" smtClean="0"/>
              <a:t>befor</a:t>
            </a:r>
            <a:r>
              <a:rPr lang="en-US" dirty="0" smtClean="0"/>
              <a:t> the age of 20 and rheumatic </a:t>
            </a:r>
            <a:r>
              <a:rPr lang="en-US" dirty="0" err="1" smtClean="0"/>
              <a:t>valvular</a:t>
            </a:r>
            <a:r>
              <a:rPr lang="en-US" dirty="0" smtClean="0"/>
              <a:t> heart disease are important in some </a:t>
            </a:r>
            <a:r>
              <a:rPr lang="en-US" dirty="0" err="1" smtClean="0"/>
              <a:t>populations,with</a:t>
            </a:r>
            <a:r>
              <a:rPr lang="en-US" dirty="0" smtClean="0"/>
              <a:t> as many as 32%of cases of young </a:t>
            </a:r>
            <a:r>
              <a:rPr lang="en-US" dirty="0" err="1" smtClean="0"/>
              <a:t>ischaemic</a:t>
            </a:r>
            <a:r>
              <a:rPr lang="en-US" dirty="0" smtClean="0"/>
              <a:t> stroke attributable  to rheumatic heart disease in </a:t>
            </a:r>
            <a:r>
              <a:rPr lang="en-US" dirty="0" err="1" smtClean="0"/>
              <a:t>iran</a:t>
            </a:r>
            <a:r>
              <a:rPr lang="en-US" dirty="0" smtClean="0"/>
              <a: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With regard to stroke in </a:t>
            </a:r>
            <a:r>
              <a:rPr lang="en-US" dirty="0" err="1" smtClean="0"/>
              <a:t>women,oral</a:t>
            </a:r>
            <a:r>
              <a:rPr lang="en-US" dirty="0" smtClean="0"/>
              <a:t> contraceptive use in associated with a 2to 5 fold increased risk of stroke of all </a:t>
            </a:r>
            <a:r>
              <a:rPr lang="en-US" dirty="0" err="1" smtClean="0"/>
              <a:t>subtypes,depending</a:t>
            </a:r>
            <a:r>
              <a:rPr lang="en-US" dirty="0" smtClean="0"/>
              <a:t> on the estrogen content , although there is some controversy as to whether pills with a low estrogen content (less than 50 micrograms of </a:t>
            </a:r>
            <a:r>
              <a:rPr lang="en-US" dirty="0" err="1" smtClean="0"/>
              <a:t>ethinyl</a:t>
            </a:r>
            <a:r>
              <a:rPr lang="en-US" dirty="0" smtClean="0"/>
              <a:t> </a:t>
            </a:r>
            <a:r>
              <a:rPr lang="en-US" dirty="0" err="1" smtClean="0"/>
              <a:t>estradiol</a:t>
            </a:r>
            <a:r>
              <a:rPr lang="en-US" dirty="0" smtClean="0"/>
              <a:t>) are truly associated with an increased risk.</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Patent foramen </a:t>
            </a:r>
            <a:r>
              <a:rPr lang="en-US" dirty="0" err="1" smtClean="0"/>
              <a:t>ovale</a:t>
            </a:r>
            <a:r>
              <a:rPr lang="en-US" dirty="0" smtClean="0"/>
              <a:t> and stroke</a:t>
            </a:r>
            <a:endParaRPr lang="en-US" dirty="0"/>
          </a:p>
        </p:txBody>
      </p:sp>
      <p:sp>
        <p:nvSpPr>
          <p:cNvPr id="3" name="Content Placeholder 2"/>
          <p:cNvSpPr>
            <a:spLocks noGrp="1"/>
          </p:cNvSpPr>
          <p:nvPr>
            <p:ph idx="1"/>
          </p:nvPr>
        </p:nvSpPr>
        <p:spPr/>
        <p:txBody>
          <a:bodyPr/>
          <a:lstStyle/>
          <a:p>
            <a:r>
              <a:rPr lang="en-US" dirty="0" smtClean="0"/>
              <a:t>The potential link between PFO and young stroke remains a </a:t>
            </a:r>
            <a:r>
              <a:rPr lang="en-US" dirty="0" err="1" smtClean="0"/>
              <a:t>controversail</a:t>
            </a:r>
            <a:r>
              <a:rPr lang="en-US" dirty="0" smtClean="0"/>
              <a:t> subject.</a:t>
            </a:r>
          </a:p>
          <a:p>
            <a:endParaRPr lang="en-US" dirty="0" smtClean="0"/>
          </a:p>
          <a:p>
            <a:r>
              <a:rPr lang="en-US" dirty="0" smtClean="0"/>
              <a:t>PFO </a:t>
            </a:r>
            <a:r>
              <a:rPr lang="en-US" dirty="0" err="1" smtClean="0"/>
              <a:t>is,however</a:t>
            </a:r>
            <a:r>
              <a:rPr lang="en-US" dirty="0" smtClean="0"/>
              <a:t>, a more common finding among young </a:t>
            </a:r>
            <a:r>
              <a:rPr lang="en-US" dirty="0" err="1" smtClean="0"/>
              <a:t>pateints</a:t>
            </a:r>
            <a:r>
              <a:rPr lang="en-US" dirty="0" smtClean="0"/>
              <a:t> who present with cryptogenic stroke.</a:t>
            </a:r>
            <a:endParaRPr lang="en-US" dirty="0"/>
          </a:p>
        </p:txBody>
      </p:sp>
      <p:pic>
        <p:nvPicPr>
          <p:cNvPr id="17409" name="Picture 1"/>
          <p:cNvPicPr>
            <a:picLocks noChangeAspect="1" noChangeArrowheads="1"/>
          </p:cNvPicPr>
          <p:nvPr/>
        </p:nvPicPr>
        <p:blipFill>
          <a:blip r:embed="rId2"/>
          <a:srcRect/>
          <a:stretch>
            <a:fillRect/>
          </a:stretch>
        </p:blipFill>
        <p:spPr bwMode="auto">
          <a:xfrm>
            <a:off x="4214810" y="4214794"/>
            <a:ext cx="4643438" cy="2643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Grp="1" noChangeAspect="1" noChangeArrowheads="1"/>
          </p:cNvPicPr>
          <p:nvPr>
            <p:ph idx="1"/>
          </p:nvPr>
        </p:nvPicPr>
        <p:blipFill>
          <a:blip r:embed="rId2"/>
          <a:srcRect/>
          <a:stretch>
            <a:fillRect/>
          </a:stretch>
        </p:blipFill>
        <p:spPr bwMode="auto">
          <a:xfrm>
            <a:off x="571472" y="1000108"/>
            <a:ext cx="8143932" cy="50006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a:buNone/>
            </a:pPr>
            <a:endParaRPr lang="en-US" dirty="0" smtClean="0"/>
          </a:p>
          <a:p>
            <a:r>
              <a:rPr lang="en-US" dirty="0" err="1" smtClean="0"/>
              <a:t>Particulary</a:t>
            </a:r>
            <a:r>
              <a:rPr lang="en-US" dirty="0" smtClean="0"/>
              <a:t> migraine with </a:t>
            </a:r>
            <a:r>
              <a:rPr lang="en-US" dirty="0" err="1" smtClean="0"/>
              <a:t>aura,is</a:t>
            </a:r>
            <a:r>
              <a:rPr lang="en-US" dirty="0" smtClean="0"/>
              <a:t> associated with an increased risk of </a:t>
            </a:r>
            <a:r>
              <a:rPr lang="en-US" dirty="0" err="1" smtClean="0"/>
              <a:t>ischaemic</a:t>
            </a:r>
            <a:r>
              <a:rPr lang="en-US" dirty="0" smtClean="0"/>
              <a:t> stroke in young women under 45 years of age.</a:t>
            </a:r>
          </a:p>
          <a:p>
            <a:r>
              <a:rPr lang="en-US" dirty="0" smtClean="0"/>
              <a:t>The </a:t>
            </a:r>
            <a:r>
              <a:rPr lang="en-US" dirty="0" err="1" smtClean="0"/>
              <a:t>pathophysiological</a:t>
            </a:r>
            <a:r>
              <a:rPr lang="en-US" dirty="0" smtClean="0"/>
              <a:t> mechanism underlying this remains unclear.</a:t>
            </a:r>
          </a:p>
          <a:p>
            <a:endParaRPr lang="en-US" dirty="0"/>
          </a:p>
        </p:txBody>
      </p:sp>
      <p:sp>
        <p:nvSpPr>
          <p:cNvPr id="4" name="TextBox 3"/>
          <p:cNvSpPr txBox="1"/>
          <p:nvPr/>
        </p:nvSpPr>
        <p:spPr>
          <a:xfrm>
            <a:off x="1357290" y="785794"/>
            <a:ext cx="6429420" cy="646331"/>
          </a:xfrm>
          <a:prstGeom prst="rect">
            <a:avLst/>
          </a:prstGeom>
          <a:noFill/>
        </p:spPr>
        <p:txBody>
          <a:bodyPr wrap="square" rtlCol="0">
            <a:spAutoFit/>
          </a:bodyPr>
          <a:lstStyle/>
          <a:p>
            <a:r>
              <a:rPr lang="en-US" sz="5400" baseline="-25000" dirty="0" smtClean="0">
                <a:solidFill>
                  <a:srgbClr val="FFFF00"/>
                </a:solidFill>
              </a:rPr>
              <a:t>Migraine and stroke</a:t>
            </a:r>
            <a:endParaRPr lang="en-US" sz="5400" baseline="-25000" dirty="0">
              <a:solidFill>
                <a:srgbClr val="FFFF00"/>
              </a:solidFill>
            </a:endParaRPr>
          </a:p>
        </p:txBody>
      </p:sp>
      <p:pic>
        <p:nvPicPr>
          <p:cNvPr id="1028" name="Picture 4"/>
          <p:cNvPicPr>
            <a:picLocks noChangeAspect="1" noChangeArrowheads="1"/>
          </p:cNvPicPr>
          <p:nvPr/>
        </p:nvPicPr>
        <p:blipFill>
          <a:blip r:embed="rId2"/>
          <a:srcRect/>
          <a:stretch>
            <a:fillRect/>
          </a:stretch>
        </p:blipFill>
        <p:spPr bwMode="auto">
          <a:xfrm>
            <a:off x="5857884" y="4643446"/>
            <a:ext cx="2466975" cy="1847850"/>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a:srcRect/>
          <a:stretch>
            <a:fillRect/>
          </a:stretch>
        </p:blipFill>
        <p:spPr bwMode="auto">
          <a:xfrm>
            <a:off x="6215074" y="357166"/>
            <a:ext cx="1990725" cy="2000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For </a:t>
            </a:r>
            <a:r>
              <a:rPr lang="en-US" dirty="0" err="1" smtClean="0"/>
              <a:t>one,it</a:t>
            </a:r>
            <a:r>
              <a:rPr lang="en-US" dirty="0" smtClean="0"/>
              <a:t> is difficult to tease out the relative contribution of cases in which migraine precedes </a:t>
            </a:r>
            <a:r>
              <a:rPr lang="en-US" dirty="0" err="1" smtClean="0"/>
              <a:t>ischaemia</a:t>
            </a:r>
            <a:r>
              <a:rPr lang="en-US" dirty="0" smtClean="0"/>
              <a:t> comprising a </a:t>
            </a:r>
            <a:r>
              <a:rPr lang="en-US" dirty="0" err="1" smtClean="0"/>
              <a:t>migrainous</a:t>
            </a:r>
            <a:r>
              <a:rPr lang="en-US" dirty="0" smtClean="0"/>
              <a:t> infract ,from cases in which migraine with aura is experienced </a:t>
            </a:r>
            <a:r>
              <a:rPr lang="en-US" dirty="0" err="1" smtClean="0"/>
              <a:t>secondray</a:t>
            </a:r>
            <a:r>
              <a:rPr lang="en-US" dirty="0" smtClean="0"/>
              <a:t> to </a:t>
            </a:r>
            <a:r>
              <a:rPr lang="en-US" dirty="0" err="1" smtClean="0"/>
              <a:t>ischaemia</a:t>
            </a:r>
            <a:r>
              <a:rPr lang="en-US" dirty="0" smtClean="0"/>
              <a:t>.</a:t>
            </a:r>
          </a:p>
          <a:p>
            <a:r>
              <a:rPr lang="en-US" dirty="0" smtClean="0"/>
              <a:t>True </a:t>
            </a:r>
            <a:r>
              <a:rPr lang="en-US" dirty="0" err="1" smtClean="0"/>
              <a:t>migrainous</a:t>
            </a:r>
            <a:r>
              <a:rPr lang="en-US" dirty="0" smtClean="0"/>
              <a:t> infarcts are probably rare and tend to affect the posterior circulation.</a:t>
            </a:r>
            <a:endParaRPr lang="en-US" dirty="0"/>
          </a:p>
        </p:txBody>
      </p:sp>
      <p:pic>
        <p:nvPicPr>
          <p:cNvPr id="2050" name="Picture 2"/>
          <p:cNvPicPr>
            <a:picLocks noChangeAspect="1" noChangeArrowheads="1"/>
          </p:cNvPicPr>
          <p:nvPr/>
        </p:nvPicPr>
        <p:blipFill>
          <a:blip r:embed="rId2"/>
          <a:srcRect/>
          <a:stretch>
            <a:fillRect/>
          </a:stretch>
        </p:blipFill>
        <p:spPr bwMode="auto">
          <a:xfrm>
            <a:off x="6929454" y="4514850"/>
            <a:ext cx="1952625" cy="2343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Stroke in the </a:t>
            </a:r>
            <a:r>
              <a:rPr lang="en-US" dirty="0" err="1" smtClean="0"/>
              <a:t>puerperium</a:t>
            </a:r>
            <a:endParaRPr lang="en-US" dirty="0"/>
          </a:p>
        </p:txBody>
      </p:sp>
      <p:sp>
        <p:nvSpPr>
          <p:cNvPr id="3" name="Content Placeholder 2"/>
          <p:cNvSpPr>
            <a:spLocks noGrp="1"/>
          </p:cNvSpPr>
          <p:nvPr>
            <p:ph idx="1"/>
          </p:nvPr>
        </p:nvSpPr>
        <p:spPr/>
        <p:txBody>
          <a:bodyPr/>
          <a:lstStyle/>
          <a:p>
            <a:pPr>
              <a:buNone/>
            </a:pPr>
            <a:r>
              <a:rPr lang="en-US" dirty="0" smtClean="0"/>
              <a:t>    Most strokes occur </a:t>
            </a:r>
            <a:r>
              <a:rPr lang="en-US" dirty="0" err="1" smtClean="0"/>
              <a:t>peri</a:t>
            </a:r>
            <a:r>
              <a:rPr lang="en-US" dirty="0" smtClean="0"/>
              <a:t>- or postpartum with a relative risk of 8.7 for </a:t>
            </a:r>
            <a:r>
              <a:rPr lang="en-US" dirty="0" err="1" smtClean="0"/>
              <a:t>ischaemia</a:t>
            </a:r>
            <a:r>
              <a:rPr lang="en-US" dirty="0" smtClean="0"/>
              <a:t> in the first six weeks post </a:t>
            </a:r>
            <a:r>
              <a:rPr lang="en-US" dirty="0" err="1" smtClean="0"/>
              <a:t>partum,during</a:t>
            </a:r>
            <a:r>
              <a:rPr lang="en-US" dirty="0" smtClean="0"/>
              <a:t> which cerebral vein thrombosis is also more common ,and a relative risk of 5.6 for </a:t>
            </a:r>
            <a:r>
              <a:rPr lang="en-US" dirty="0" err="1" smtClean="0"/>
              <a:t>intracerebral</a:t>
            </a:r>
            <a:r>
              <a:rPr lang="en-US" dirty="0" smtClean="0"/>
              <a:t> </a:t>
            </a:r>
            <a:r>
              <a:rPr lang="en-US" dirty="0" err="1" smtClean="0"/>
              <a:t>haemorrhage</a:t>
            </a:r>
            <a:r>
              <a:rPr lang="en-US" dirty="0" smtClean="0"/>
              <a:t> during pregnancy.</a:t>
            </a:r>
          </a:p>
          <a:p>
            <a:endParaRPr lang="en-US" dirty="0"/>
          </a:p>
        </p:txBody>
      </p:sp>
      <p:pic>
        <p:nvPicPr>
          <p:cNvPr id="6" name="Picture 1"/>
          <p:cNvPicPr>
            <a:picLocks noChangeAspect="1" noChangeArrowheads="1"/>
          </p:cNvPicPr>
          <p:nvPr/>
        </p:nvPicPr>
        <p:blipFill>
          <a:blip r:embed="rId2"/>
          <a:srcRect/>
          <a:stretch>
            <a:fillRect/>
          </a:stretch>
        </p:blipFill>
        <p:spPr bwMode="auto">
          <a:xfrm>
            <a:off x="5143504" y="4286256"/>
            <a:ext cx="3357303" cy="21428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57224" y="785794"/>
            <a:ext cx="7572428" cy="5357850"/>
          </a:xfrm>
        </p:spPr>
        <p:txBody>
          <a:bodyPr/>
          <a:lstStyle/>
          <a:p>
            <a:pPr algn="r" rtl="1"/>
            <a:r>
              <a:rPr lang="fa-IR" dirty="0" smtClean="0"/>
              <a:t>استروک های ایسکمیک پس از حوادث های قلبی و کانسر سومین علت مرگ در امریکا و شایعترین علت ناتوانی ماندگار در جوامع مختلف بعد از حوادث و تصادفات است.</a:t>
            </a:r>
          </a:p>
          <a:p>
            <a:pPr algn="r" rtl="1"/>
            <a:endParaRPr lang="fa-IR" dirty="0" smtClean="0"/>
          </a:p>
          <a:p>
            <a:pPr algn="r" rtl="1"/>
            <a:r>
              <a:rPr lang="fa-IR" dirty="0" smtClean="0"/>
              <a:t>انسیدانس سکته های مغزی با بالا رفتن سن افزایش می یابد..دو سوم موارد بالای 65 سال رخ میدهد...چنانچه استروک در سن زیر 50 سال اتفاق بیفتد استروک جوانان نام دارد..</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Causes of stroke in pregnancy include </a:t>
            </a:r>
            <a:r>
              <a:rPr lang="en-US" dirty="0" err="1" smtClean="0"/>
              <a:t>haemorrhagic</a:t>
            </a:r>
            <a:r>
              <a:rPr lang="en-US" dirty="0" smtClean="0"/>
              <a:t> and </a:t>
            </a:r>
            <a:r>
              <a:rPr lang="en-US" dirty="0" err="1" smtClean="0"/>
              <a:t>ischaemic</a:t>
            </a:r>
            <a:r>
              <a:rPr lang="en-US" dirty="0" smtClean="0"/>
              <a:t> stroke in the setting of pre-</a:t>
            </a:r>
            <a:r>
              <a:rPr lang="en-US" dirty="0" err="1" smtClean="0"/>
              <a:t>eclampsia</a:t>
            </a:r>
            <a:r>
              <a:rPr lang="en-US" dirty="0" smtClean="0"/>
              <a:t> and </a:t>
            </a:r>
            <a:r>
              <a:rPr lang="en-US" dirty="0" err="1" smtClean="0"/>
              <a:t>eclampsia</a:t>
            </a:r>
            <a:r>
              <a:rPr lang="en-US" dirty="0" smtClean="0"/>
              <a:t> ,arterial </a:t>
            </a:r>
            <a:r>
              <a:rPr lang="en-US" dirty="0" err="1" smtClean="0"/>
              <a:t>dissection,peripartum</a:t>
            </a:r>
            <a:r>
              <a:rPr lang="en-US" dirty="0" smtClean="0"/>
              <a:t> </a:t>
            </a:r>
            <a:r>
              <a:rPr lang="en-US" dirty="0" err="1" smtClean="0"/>
              <a:t>cardiomyopathy</a:t>
            </a:r>
            <a:r>
              <a:rPr lang="en-US" dirty="0" smtClean="0"/>
              <a:t> , amniotic fluid </a:t>
            </a:r>
            <a:r>
              <a:rPr lang="en-US" dirty="0" err="1" smtClean="0"/>
              <a:t>embolism,and</a:t>
            </a:r>
            <a:r>
              <a:rPr lang="en-US" dirty="0" smtClean="0"/>
              <a:t> cerebral vein thrombosis.</a:t>
            </a:r>
          </a:p>
          <a:p>
            <a:r>
              <a:rPr lang="en-US" dirty="0" smtClean="0"/>
              <a:t>Cerebral </a:t>
            </a:r>
            <a:r>
              <a:rPr lang="en-US" dirty="0" err="1" smtClean="0"/>
              <a:t>haemorrhage</a:t>
            </a:r>
            <a:r>
              <a:rPr lang="en-US" dirty="0" smtClean="0"/>
              <a:t> is the most common cause of death in </a:t>
            </a:r>
            <a:r>
              <a:rPr lang="en-US" dirty="0" err="1" smtClean="0"/>
              <a:t>pateint</a:t>
            </a:r>
            <a:r>
              <a:rPr lang="en-US" dirty="0" smtClean="0"/>
              <a:t> with </a:t>
            </a:r>
            <a:r>
              <a:rPr lang="en-US" dirty="0" err="1" smtClean="0"/>
              <a:t>eclampsia</a:t>
            </a:r>
            <a:r>
              <a:rPr lang="en-US" dirty="0" smtClean="0"/>
              <a:t> but association between pre-</a:t>
            </a:r>
            <a:r>
              <a:rPr lang="en-US" dirty="0" err="1" smtClean="0"/>
              <a:t>eclampsia</a:t>
            </a:r>
            <a:r>
              <a:rPr lang="en-US" dirty="0" smtClean="0"/>
              <a:t> and </a:t>
            </a:r>
            <a:r>
              <a:rPr lang="en-US" dirty="0" err="1" smtClean="0"/>
              <a:t>eclampsia</a:t>
            </a:r>
            <a:r>
              <a:rPr lang="en-US" dirty="0" smtClean="0"/>
              <a:t> and </a:t>
            </a:r>
            <a:r>
              <a:rPr lang="en-US" dirty="0" err="1" smtClean="0"/>
              <a:t>ischaemic</a:t>
            </a:r>
            <a:r>
              <a:rPr lang="en-US" dirty="0" smtClean="0"/>
              <a:t> stroke are also observed.</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714348" y="857232"/>
            <a:ext cx="7929618" cy="5143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Post –partum </a:t>
            </a:r>
            <a:r>
              <a:rPr lang="en-US" dirty="0" err="1" smtClean="0"/>
              <a:t>angiopathy</a:t>
            </a:r>
            <a:r>
              <a:rPr lang="en-US" dirty="0" smtClean="0"/>
              <a:t> ,a reversible cerebral vasoconstriction syndrome usually occurring in the firs week postpartum , may be more common than initially thought ,although the exact incidence in unknown.</a:t>
            </a:r>
          </a:p>
          <a:p>
            <a:r>
              <a:rPr lang="en-US" dirty="0" smtClean="0"/>
              <a:t>It may or may not be associated with pre-</a:t>
            </a:r>
            <a:r>
              <a:rPr lang="en-US" dirty="0" err="1" smtClean="0"/>
              <a:t>eclapsia</a:t>
            </a:r>
            <a:r>
              <a:rPr lang="en-US" dirty="0" smtClean="0"/>
              <a:t> or </a:t>
            </a:r>
            <a:r>
              <a:rPr lang="en-US" dirty="0" err="1" smtClean="0"/>
              <a:t>eclampsia</a:t>
            </a:r>
            <a:r>
              <a:rPr lang="en-US" dirty="0" smtClean="0"/>
              <a:t> and cases have also been seen in association with </a:t>
            </a:r>
            <a:r>
              <a:rPr lang="en-US" dirty="0" err="1" smtClean="0"/>
              <a:t>vasospastic</a:t>
            </a:r>
            <a:r>
              <a:rPr lang="en-US" dirty="0" smtClean="0"/>
              <a:t> </a:t>
            </a:r>
            <a:r>
              <a:rPr lang="en-US" dirty="0" err="1" smtClean="0"/>
              <a:t>drugs,such</a:t>
            </a:r>
            <a:r>
              <a:rPr lang="en-US" dirty="0" smtClean="0"/>
              <a:t> as </a:t>
            </a:r>
            <a:r>
              <a:rPr lang="en-US" dirty="0" err="1" smtClean="0"/>
              <a:t>ergonovine</a:t>
            </a:r>
            <a:r>
              <a:rPr lang="en-US" dirty="0" smtClean="0"/>
              <a:t> and </a:t>
            </a:r>
            <a:r>
              <a:rPr lang="en-US" dirty="0" err="1" smtClean="0"/>
              <a:t>bromocriptine</a:t>
            </a:r>
            <a:r>
              <a:rPr lang="en-US" dirty="0" smtClean="0"/>
              <a:t> during pregnancy.</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Nonatherosclerotic</a:t>
            </a:r>
            <a:r>
              <a:rPr lang="en-US" dirty="0" smtClean="0"/>
              <a:t> </a:t>
            </a:r>
            <a:r>
              <a:rPr lang="en-US" dirty="0" err="1" smtClean="0"/>
              <a:t>vasculopathies</a:t>
            </a:r>
            <a:endParaRPr lang="en-US" dirty="0"/>
          </a:p>
        </p:txBody>
      </p:sp>
      <p:sp>
        <p:nvSpPr>
          <p:cNvPr id="3" name="Content Placeholder 2"/>
          <p:cNvSpPr>
            <a:spLocks noGrp="1"/>
          </p:cNvSpPr>
          <p:nvPr>
            <p:ph idx="1"/>
          </p:nvPr>
        </p:nvSpPr>
        <p:spPr/>
        <p:txBody>
          <a:bodyPr/>
          <a:lstStyle/>
          <a:p>
            <a:r>
              <a:rPr lang="en-US" dirty="0" smtClean="0"/>
              <a:t>Cervical artery </a:t>
            </a:r>
            <a:r>
              <a:rPr lang="en-US" dirty="0" err="1" smtClean="0"/>
              <a:t>dissection,migraine,vasculitis,including</a:t>
            </a:r>
            <a:r>
              <a:rPr lang="en-US" dirty="0" smtClean="0"/>
              <a:t> primary cerebral </a:t>
            </a:r>
            <a:r>
              <a:rPr lang="en-US" dirty="0" err="1" smtClean="0"/>
              <a:t>angiitis,infection</a:t>
            </a:r>
            <a:r>
              <a:rPr lang="en-US" dirty="0" smtClean="0"/>
              <a:t> (including HIV),radiation </a:t>
            </a:r>
            <a:r>
              <a:rPr lang="en-US" dirty="0" err="1" smtClean="0"/>
              <a:t>vasculopathy,cerebral</a:t>
            </a:r>
            <a:r>
              <a:rPr lang="en-US" dirty="0" smtClean="0"/>
              <a:t> </a:t>
            </a:r>
            <a:r>
              <a:rPr lang="en-US" dirty="0" err="1" smtClean="0"/>
              <a:t>outosomal</a:t>
            </a:r>
            <a:r>
              <a:rPr lang="en-US" dirty="0" smtClean="0"/>
              <a:t> dominant </a:t>
            </a:r>
            <a:r>
              <a:rPr lang="en-US" dirty="0" err="1" smtClean="0"/>
              <a:t>arteriopathy</a:t>
            </a:r>
            <a:r>
              <a:rPr lang="en-US" dirty="0" smtClean="0"/>
              <a:t> with </a:t>
            </a:r>
            <a:r>
              <a:rPr lang="en-US" dirty="0" err="1" smtClean="0"/>
              <a:t>subcortical</a:t>
            </a:r>
            <a:r>
              <a:rPr lang="en-US" dirty="0" smtClean="0"/>
              <a:t> </a:t>
            </a:r>
            <a:r>
              <a:rPr lang="en-US" dirty="0" err="1" smtClean="0"/>
              <a:t>infarcts,encephalopathy,mitochondrial</a:t>
            </a:r>
            <a:r>
              <a:rPr lang="en-US" dirty="0" smtClean="0"/>
              <a:t> </a:t>
            </a:r>
            <a:r>
              <a:rPr lang="en-US" dirty="0" err="1" smtClean="0"/>
              <a:t>myopathy</a:t>
            </a:r>
            <a:r>
              <a:rPr lang="en-US" dirty="0" smtClean="0"/>
              <a:t> all come under the heading of </a:t>
            </a:r>
            <a:r>
              <a:rPr lang="en-US" dirty="0" err="1" smtClean="0"/>
              <a:t>nonatherosclerotic</a:t>
            </a:r>
            <a:r>
              <a:rPr lang="en-US" dirty="0" smtClean="0"/>
              <a:t> </a:t>
            </a:r>
            <a:r>
              <a:rPr lang="en-US" dirty="0" err="1" smtClean="0"/>
              <a:t>arteriopathies</a:t>
            </a:r>
            <a:r>
              <a:rPr lang="en-US" dirty="0" smtClean="0"/>
              <a: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dirty="0" smtClean="0"/>
              <a:t>The most common of these in young stroke </a:t>
            </a:r>
            <a:r>
              <a:rPr lang="en-US" dirty="0" err="1" smtClean="0"/>
              <a:t>pateint</a:t>
            </a:r>
            <a:r>
              <a:rPr lang="en-US" dirty="0" smtClean="0"/>
              <a:t> is cervical artery dissection (CAD),which has been implicated in up to 20-25% of cases of young </a:t>
            </a:r>
            <a:r>
              <a:rPr lang="en-US" dirty="0" err="1" smtClean="0"/>
              <a:t>stroke,followed</a:t>
            </a:r>
            <a:r>
              <a:rPr lang="en-US" dirty="0" smtClean="0"/>
              <a:t> by </a:t>
            </a:r>
            <a:r>
              <a:rPr lang="en-US" dirty="0" err="1" smtClean="0"/>
              <a:t>vasculitis</a:t>
            </a:r>
            <a:r>
              <a:rPr lang="en-US" dirty="0" smtClean="0"/>
              <a:t> related to infection (up to 7% of cases depending on the geographical region)..</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Extracranial</a:t>
            </a:r>
            <a:r>
              <a:rPr lang="en-US" dirty="0" smtClean="0"/>
              <a:t> arterial dissection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Cervical artery dissection (CAD) accounts for up to one fifth of </a:t>
            </a:r>
            <a:r>
              <a:rPr lang="en-US" dirty="0" err="1" smtClean="0"/>
              <a:t>ischaemic</a:t>
            </a:r>
            <a:r>
              <a:rPr lang="en-US" dirty="0" smtClean="0"/>
              <a:t> stroke in young and middle-aged </a:t>
            </a:r>
            <a:r>
              <a:rPr lang="en-US" dirty="0" err="1" smtClean="0"/>
              <a:t>pateints</a:t>
            </a:r>
            <a:r>
              <a:rPr lang="en-US" dirty="0" smtClean="0"/>
              <a:t>.</a:t>
            </a:r>
          </a:p>
          <a:p>
            <a:r>
              <a:rPr lang="en-US" dirty="0" smtClean="0"/>
              <a:t>In a majority of cases , the specific etiology remains unknown……trauma, </a:t>
            </a:r>
            <a:r>
              <a:rPr lang="en-US" dirty="0" err="1" smtClean="0"/>
              <a:t>infection,migrane,fibromuscular</a:t>
            </a:r>
            <a:r>
              <a:rPr lang="en-US" dirty="0" smtClean="0"/>
              <a:t> </a:t>
            </a:r>
            <a:r>
              <a:rPr lang="en-US" dirty="0" err="1" smtClean="0"/>
              <a:t>dysplasia,and</a:t>
            </a:r>
            <a:r>
              <a:rPr lang="en-US" dirty="0" smtClean="0"/>
              <a:t> a range other causes have been linked is limited.</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largest studies indicate that subarachnoid and </a:t>
            </a:r>
            <a:r>
              <a:rPr lang="en-US" dirty="0" err="1" smtClean="0"/>
              <a:t>intraceranial</a:t>
            </a:r>
            <a:r>
              <a:rPr lang="en-US" dirty="0" smtClean="0"/>
              <a:t> </a:t>
            </a:r>
            <a:r>
              <a:rPr lang="en-US" dirty="0" err="1" smtClean="0"/>
              <a:t>haemorrhage</a:t>
            </a:r>
            <a:r>
              <a:rPr lang="en-US" dirty="0" smtClean="0"/>
              <a:t> comprise 25-55% of all stroke under the age of 45.</a:t>
            </a:r>
          </a:p>
          <a:p>
            <a:r>
              <a:rPr lang="en-US" dirty="0" smtClean="0"/>
              <a:t>The known association between hypertension and intracranial </a:t>
            </a:r>
            <a:r>
              <a:rPr lang="en-US" dirty="0" err="1" smtClean="0"/>
              <a:t>haemorrhage</a:t>
            </a:r>
            <a:r>
              <a:rPr lang="en-US" dirty="0" smtClean="0"/>
              <a:t> may explain the increased rate of intracranial </a:t>
            </a:r>
            <a:r>
              <a:rPr lang="en-US" dirty="0" err="1" smtClean="0"/>
              <a:t>haemorrhage</a:t>
            </a:r>
            <a:r>
              <a:rPr lang="en-US" dirty="0" smtClean="0"/>
              <a:t> observed among young people.</a:t>
            </a:r>
          </a:p>
        </p:txBody>
      </p:sp>
      <p:sp>
        <p:nvSpPr>
          <p:cNvPr id="4" name="TextBox 3"/>
          <p:cNvSpPr txBox="1"/>
          <p:nvPr/>
        </p:nvSpPr>
        <p:spPr>
          <a:xfrm>
            <a:off x="1000100" y="214290"/>
            <a:ext cx="7286676" cy="646331"/>
          </a:xfrm>
          <a:prstGeom prst="rect">
            <a:avLst/>
          </a:prstGeom>
          <a:noFill/>
        </p:spPr>
        <p:txBody>
          <a:bodyPr wrap="square" rtlCol="0">
            <a:spAutoFit/>
          </a:bodyPr>
          <a:lstStyle/>
          <a:p>
            <a:r>
              <a:rPr lang="en-US" sz="3600" dirty="0" err="1" smtClean="0">
                <a:solidFill>
                  <a:srgbClr val="FFFF00"/>
                </a:solidFill>
              </a:rPr>
              <a:t>Haemorrhagic</a:t>
            </a:r>
            <a:r>
              <a:rPr lang="en-US" sz="3600" dirty="0" smtClean="0">
                <a:solidFill>
                  <a:srgbClr val="FFFF00"/>
                </a:solidFill>
              </a:rPr>
              <a:t> stroke</a:t>
            </a:r>
          </a:p>
        </p:txBody>
      </p:sp>
      <p:pic>
        <p:nvPicPr>
          <p:cNvPr id="7170" name="Picture 2"/>
          <p:cNvPicPr>
            <a:picLocks noChangeAspect="1" noChangeArrowheads="1"/>
          </p:cNvPicPr>
          <p:nvPr/>
        </p:nvPicPr>
        <p:blipFill>
          <a:blip r:embed="rId2"/>
          <a:srcRect/>
          <a:stretch>
            <a:fillRect/>
          </a:stretch>
        </p:blipFill>
        <p:spPr bwMode="auto">
          <a:xfrm>
            <a:off x="5214942" y="4786322"/>
            <a:ext cx="3543307" cy="1800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p:cNvPicPr>
            <a:picLocks noGrp="1" noChangeAspect="1" noChangeArrowheads="1"/>
          </p:cNvPicPr>
          <p:nvPr>
            <p:ph idx="1"/>
          </p:nvPr>
        </p:nvPicPr>
        <p:blipFill>
          <a:blip r:embed="rId2"/>
          <a:srcRect/>
          <a:stretch>
            <a:fillRect/>
          </a:stretch>
        </p:blipFill>
        <p:spPr bwMode="auto">
          <a:xfrm>
            <a:off x="1142976" y="1500174"/>
            <a:ext cx="3000396" cy="5143536"/>
          </a:xfrm>
          <a:prstGeom prst="rect">
            <a:avLst/>
          </a:prstGeom>
          <a:noFill/>
          <a:ln w="9525">
            <a:noFill/>
            <a:miter lim="800000"/>
            <a:headEnd/>
            <a:tailEnd/>
          </a:ln>
          <a:effectLst/>
        </p:spPr>
      </p:pic>
      <p:pic>
        <p:nvPicPr>
          <p:cNvPr id="54276" name="Picture 4"/>
          <p:cNvPicPr>
            <a:picLocks noChangeAspect="1" noChangeArrowheads="1"/>
          </p:cNvPicPr>
          <p:nvPr/>
        </p:nvPicPr>
        <p:blipFill>
          <a:blip r:embed="rId3"/>
          <a:srcRect/>
          <a:stretch>
            <a:fillRect/>
          </a:stretch>
        </p:blipFill>
        <p:spPr bwMode="auto">
          <a:xfrm>
            <a:off x="5000628" y="1571612"/>
            <a:ext cx="3714776" cy="5072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An important consideration in young persons presenting with </a:t>
            </a:r>
            <a:r>
              <a:rPr lang="en-US" dirty="0" err="1" smtClean="0"/>
              <a:t>intracerebral</a:t>
            </a:r>
            <a:r>
              <a:rPr lang="en-US" dirty="0" smtClean="0"/>
              <a:t> </a:t>
            </a:r>
            <a:r>
              <a:rPr lang="en-US" dirty="0" err="1" smtClean="0"/>
              <a:t>haemorrhage</a:t>
            </a:r>
            <a:r>
              <a:rPr lang="en-US" dirty="0" smtClean="0"/>
              <a:t> is the possibility of illicit drug use.</a:t>
            </a:r>
          </a:p>
          <a:p>
            <a:r>
              <a:rPr lang="en-US" dirty="0" smtClean="0"/>
              <a:t>Increased young </a:t>
            </a:r>
            <a:r>
              <a:rPr lang="en-US" dirty="0" err="1" smtClean="0"/>
              <a:t>haemorrhagic</a:t>
            </a:r>
            <a:r>
              <a:rPr lang="en-US" dirty="0" smtClean="0"/>
              <a:t> stroke rates were observed in association with increased rates of amphetamine and cocaine abuse over a period of three years.</a:t>
            </a:r>
            <a:endParaRPr lang="en-US" dirty="0"/>
          </a:p>
        </p:txBody>
      </p:sp>
      <p:pic>
        <p:nvPicPr>
          <p:cNvPr id="6145" name="Picture 1"/>
          <p:cNvPicPr>
            <a:picLocks noChangeAspect="1" noChangeArrowheads="1"/>
          </p:cNvPicPr>
          <p:nvPr/>
        </p:nvPicPr>
        <p:blipFill>
          <a:blip r:embed="rId2"/>
          <a:srcRect/>
          <a:stretch>
            <a:fillRect/>
          </a:stretch>
        </p:blipFill>
        <p:spPr bwMode="auto">
          <a:xfrm>
            <a:off x="4572000" y="4572008"/>
            <a:ext cx="4214842" cy="22859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In </a:t>
            </a:r>
            <a:r>
              <a:rPr lang="en-US" dirty="0" err="1" smtClean="0"/>
              <a:t>summary,stroke</a:t>
            </a:r>
            <a:r>
              <a:rPr lang="en-US" dirty="0" smtClean="0"/>
              <a:t> in the young requires a different approach to investigation and management  than stroke in the elderly given differences in the </a:t>
            </a:r>
            <a:r>
              <a:rPr lang="en-US" dirty="0" err="1" smtClean="0"/>
              <a:t>realative</a:t>
            </a:r>
            <a:r>
              <a:rPr lang="en-US" dirty="0" smtClean="0"/>
              <a:t> frequencies of underlying </a:t>
            </a:r>
            <a:r>
              <a:rPr lang="en-US" dirty="0" err="1" smtClean="0"/>
              <a:t>causes.haemorragic</a:t>
            </a:r>
            <a:r>
              <a:rPr lang="en-US" dirty="0" smtClean="0"/>
              <a:t> stroke is common ,and vascular imaging is recommended given a high frequency of underlying vascular anomalies.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a:r>
              <a:rPr lang="fa-IR" dirty="0" smtClean="0"/>
              <a:t>استروک یا سکته مغزی سه مشخصه دارد: </a:t>
            </a:r>
          </a:p>
          <a:p>
            <a:pPr algn="r"/>
            <a:r>
              <a:rPr lang="fa-IR" dirty="0" smtClean="0"/>
              <a:t>1.سندرومی است که با علایم حاد نورولوژیک شروع میشود.</a:t>
            </a:r>
          </a:p>
          <a:p>
            <a:pPr algn="r"/>
            <a:r>
              <a:rPr lang="fa-IR" dirty="0" smtClean="0"/>
              <a:t>2.ضایعه عروقی است.</a:t>
            </a:r>
          </a:p>
          <a:p>
            <a:pPr algn="r"/>
            <a:r>
              <a:rPr lang="fa-IR" dirty="0" smtClean="0"/>
              <a:t>3.ضایعه نورولوژیک به جای می گذارد.</a:t>
            </a:r>
          </a:p>
          <a:p>
            <a:pPr algn="r">
              <a:buNone/>
            </a:pPr>
            <a:endParaRPr lang="fa-IR" dirty="0" smtClean="0"/>
          </a:p>
        </p:txBody>
      </p:sp>
      <p:pic>
        <p:nvPicPr>
          <p:cNvPr id="38913" name="Picture 1"/>
          <p:cNvPicPr>
            <a:picLocks noChangeAspect="1" noChangeArrowheads="1"/>
          </p:cNvPicPr>
          <p:nvPr/>
        </p:nvPicPr>
        <p:blipFill>
          <a:blip r:embed="rId2"/>
          <a:srcRect/>
          <a:stretch>
            <a:fillRect/>
          </a:stretch>
        </p:blipFill>
        <p:spPr bwMode="auto">
          <a:xfrm>
            <a:off x="928662" y="3857628"/>
            <a:ext cx="5429288" cy="2714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One must not </a:t>
            </a:r>
            <a:r>
              <a:rPr lang="en-US" dirty="0" err="1" smtClean="0"/>
              <a:t>forget,however,that</a:t>
            </a:r>
            <a:r>
              <a:rPr lang="en-US" dirty="0" smtClean="0"/>
              <a:t> atherosclerosis still contributes to a large proportion of stroke in young patients and likely explains at least some of the ethnic differences noted in the incidence of stroke ,emphasizing the need for aggressive risk factor management.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This ,as well as differences in the </a:t>
            </a:r>
            <a:r>
              <a:rPr lang="en-US" dirty="0" err="1" smtClean="0"/>
              <a:t>prevalance</a:t>
            </a:r>
            <a:r>
              <a:rPr lang="en-US" dirty="0" smtClean="0"/>
              <a:t>  of other causative etiologies ,such as rheumatic fever and infection ,combined with a younger background population age </a:t>
            </a:r>
            <a:r>
              <a:rPr lang="en-US" dirty="0" err="1" smtClean="0"/>
              <a:t>distribution,may</a:t>
            </a:r>
            <a:r>
              <a:rPr lang="en-US" dirty="0" smtClean="0"/>
              <a:t> contributed</a:t>
            </a:r>
          </a:p>
          <a:p>
            <a:r>
              <a:rPr lang="en-US" dirty="0" smtClean="0"/>
              <a:t> to an increased incidence of young stroke in developing countries.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Finally ,the incidence of stroke appears greater in women than men under the age of 30 ,and women are at increased risk of </a:t>
            </a:r>
            <a:r>
              <a:rPr lang="en-US" dirty="0" err="1" smtClean="0"/>
              <a:t>haemorrage</a:t>
            </a:r>
            <a:r>
              <a:rPr lang="en-US" dirty="0" smtClean="0"/>
              <a:t> and infarction in the </a:t>
            </a:r>
            <a:r>
              <a:rPr lang="en-US" dirty="0" err="1" smtClean="0"/>
              <a:t>puerperium.additional</a:t>
            </a:r>
            <a:r>
              <a:rPr lang="en-US" dirty="0" smtClean="0"/>
              <a:t> </a:t>
            </a:r>
            <a:r>
              <a:rPr lang="en-US" dirty="0" err="1" smtClean="0"/>
              <a:t>history,including</a:t>
            </a:r>
            <a:r>
              <a:rPr lang="en-US" dirty="0" smtClean="0"/>
              <a:t> use of the oral contraceptive pill ,and testing for </a:t>
            </a:r>
            <a:r>
              <a:rPr lang="en-US" dirty="0" err="1" smtClean="0"/>
              <a:t>antiphospholipid</a:t>
            </a:r>
            <a:r>
              <a:rPr lang="en-US" dirty="0" smtClean="0"/>
              <a:t> antibodies is important in young women.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None/>
            </a:pPr>
            <a:r>
              <a:rPr lang="fa-IR" dirty="0" smtClean="0"/>
              <a:t>ریسک فاکتورهای استروک</a:t>
            </a:r>
          </a:p>
          <a:p>
            <a:pPr algn="r" rtl="1">
              <a:buFont typeface="Arial" charset="0"/>
              <a:buChar char="•"/>
            </a:pPr>
            <a:r>
              <a:rPr lang="fa-IR" dirty="0" smtClean="0"/>
              <a:t>فشار خون بالا   </a:t>
            </a:r>
          </a:p>
          <a:p>
            <a:pPr algn="r" rtl="1">
              <a:buFont typeface="Arial" charset="0"/>
              <a:buChar char="•"/>
            </a:pPr>
            <a:r>
              <a:rPr lang="fa-IR" dirty="0" smtClean="0"/>
              <a:t>هایپرکلسترولمی</a:t>
            </a:r>
          </a:p>
          <a:p>
            <a:pPr algn="r" rtl="1">
              <a:buFont typeface="Arial" charset="0"/>
              <a:buChar char="•"/>
            </a:pPr>
            <a:r>
              <a:rPr lang="fa-IR" dirty="0" smtClean="0"/>
              <a:t>مصرف سیگار</a:t>
            </a:r>
          </a:p>
          <a:p>
            <a:pPr algn="r" rtl="1">
              <a:buFont typeface="Arial" charset="0"/>
              <a:buChar char="•"/>
            </a:pPr>
            <a:r>
              <a:rPr lang="fa-IR" dirty="0" smtClean="0"/>
              <a:t>قرص ضد بارداری</a:t>
            </a:r>
          </a:p>
          <a:p>
            <a:pPr algn="r" rtl="1">
              <a:buFont typeface="Arial" charset="0"/>
              <a:buChar char="•"/>
            </a:pPr>
            <a:r>
              <a:rPr lang="fa-IR" dirty="0" smtClean="0"/>
              <a:t>الکل</a:t>
            </a:r>
          </a:p>
          <a:p>
            <a:pPr algn="r" rtl="1">
              <a:buFont typeface="Arial" charset="0"/>
              <a:buChar char="•"/>
            </a:pPr>
            <a:r>
              <a:rPr lang="fa-IR" dirty="0" smtClean="0"/>
              <a:t>فاکتورهای ژنتیکی مثل آریتمی مادرزادی، هموسیستئینوری، همگلوبینوپاتی، کواگولوپاتی</a:t>
            </a:r>
          </a:p>
          <a:p>
            <a:pPr algn="r" rtl="1">
              <a:buFont typeface="Arial" charset="0"/>
              <a:buChar char="•"/>
            </a:pPr>
            <a:r>
              <a:rPr lang="fa-IR" dirty="0" smtClean="0"/>
              <a:t>میگرن</a:t>
            </a:r>
          </a:p>
          <a:p>
            <a:pPr algn="r" rtl="1">
              <a:buFont typeface="Arial" charset="0"/>
              <a:buChar char="•"/>
            </a:pPr>
            <a:endParaRPr lang="fa-IR" dirty="0" smtClean="0"/>
          </a:p>
        </p:txBody>
      </p:sp>
      <p:pic>
        <p:nvPicPr>
          <p:cNvPr id="37889" name="Picture 1"/>
          <p:cNvPicPr>
            <a:picLocks noChangeAspect="1" noChangeArrowheads="1"/>
          </p:cNvPicPr>
          <p:nvPr/>
        </p:nvPicPr>
        <p:blipFill>
          <a:blip r:embed="rId2"/>
          <a:srcRect/>
          <a:stretch>
            <a:fillRect/>
          </a:stretch>
        </p:blipFill>
        <p:spPr bwMode="auto">
          <a:xfrm>
            <a:off x="1071538" y="714356"/>
            <a:ext cx="2571768" cy="33766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None/>
            </a:pPr>
            <a:r>
              <a:rPr lang="fa-IR" dirty="0" smtClean="0"/>
              <a:t>انواع استروک</a:t>
            </a:r>
          </a:p>
          <a:p>
            <a:pPr marL="651510" indent="-514350" algn="r" rtl="1">
              <a:buAutoNum type="arabicPeriod"/>
            </a:pPr>
            <a:r>
              <a:rPr lang="fa-IR" dirty="0" smtClean="0"/>
              <a:t>ایسکیمیک</a:t>
            </a:r>
          </a:p>
          <a:p>
            <a:pPr marL="651510" indent="-514350" algn="r" rtl="1">
              <a:buFontTx/>
              <a:buChar char="-"/>
            </a:pPr>
            <a:r>
              <a:rPr lang="fa-IR" dirty="0" smtClean="0"/>
              <a:t>ترومبوتیک</a:t>
            </a:r>
          </a:p>
          <a:p>
            <a:pPr marL="651510" indent="-514350" algn="r" rtl="1">
              <a:buFontTx/>
              <a:buChar char="-"/>
            </a:pPr>
            <a:r>
              <a:rPr lang="fa-IR" dirty="0" smtClean="0"/>
              <a:t>آمبولیک</a:t>
            </a:r>
          </a:p>
          <a:p>
            <a:pPr marL="651510" indent="-514350" algn="r" rtl="1">
              <a:buNone/>
            </a:pPr>
            <a:r>
              <a:rPr lang="fa-IR" dirty="0" smtClean="0"/>
              <a:t>2. هموراژیک</a:t>
            </a:r>
          </a:p>
          <a:p>
            <a:pPr marL="651510" indent="-514350" algn="r" rtl="1">
              <a:buNone/>
            </a:pPr>
            <a:endParaRPr lang="en-US" dirty="0"/>
          </a:p>
        </p:txBody>
      </p:sp>
      <p:pic>
        <p:nvPicPr>
          <p:cNvPr id="36865" name="Picture 1"/>
          <p:cNvPicPr>
            <a:picLocks noChangeAspect="1" noChangeArrowheads="1"/>
          </p:cNvPicPr>
          <p:nvPr/>
        </p:nvPicPr>
        <p:blipFill>
          <a:blip r:embed="rId2"/>
          <a:srcRect/>
          <a:stretch>
            <a:fillRect/>
          </a:stretch>
        </p:blipFill>
        <p:spPr bwMode="auto">
          <a:xfrm>
            <a:off x="1214414" y="1571612"/>
            <a:ext cx="2628900" cy="3686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استروک ترومبولتیک</a:t>
            </a:r>
            <a:endParaRPr lang="en-US" dirty="0"/>
          </a:p>
        </p:txBody>
      </p:sp>
      <p:sp>
        <p:nvSpPr>
          <p:cNvPr id="3" name="Content Placeholder 2"/>
          <p:cNvSpPr>
            <a:spLocks noGrp="1"/>
          </p:cNvSpPr>
          <p:nvPr>
            <p:ph idx="1"/>
          </p:nvPr>
        </p:nvSpPr>
        <p:spPr/>
        <p:txBody>
          <a:bodyPr/>
          <a:lstStyle/>
          <a:p>
            <a:pPr algn="just" rtl="1">
              <a:buNone/>
            </a:pPr>
            <a:r>
              <a:rPr lang="fa-IR" dirty="0" smtClean="0"/>
              <a:t>معمولاً در مردان مسن وجود دارد که ریسک فاکتور هایپرتنشن، هایپرلپیدمی، دیابت و آترواسکلروز دارند، دیده می شوند.</a:t>
            </a:r>
          </a:p>
          <a:p>
            <a:pPr algn="just" rtl="1">
              <a:buNone/>
            </a:pPr>
            <a:endParaRPr lang="fa-IR" dirty="0" smtClean="0"/>
          </a:p>
          <a:p>
            <a:pPr algn="just" rtl="1">
              <a:buNone/>
            </a:pPr>
            <a:r>
              <a:rPr lang="fa-IR" dirty="0" smtClean="0"/>
              <a:t>معمولاً بعد از برخاستن از خواب ایجاد می شود.</a:t>
            </a:r>
          </a:p>
          <a:p>
            <a:pPr algn="just" rtl="1">
              <a:buNone/>
            </a:pPr>
            <a:endParaRPr lang="fa-IR" dirty="0" smtClean="0"/>
          </a:p>
          <a:p>
            <a:pPr algn="just" rtl="1">
              <a:buNone/>
            </a:pPr>
            <a:r>
              <a:rPr lang="fa-IR" dirty="0" smtClean="0"/>
              <a:t>در این نوع سکته علایم در عرض چند ساعت آهسته پیشرفت می کند که نام دیگر آن سکته پیش رونده است.</a:t>
            </a:r>
          </a:p>
          <a:p>
            <a:pPr algn="r" rtl="1">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استروک آمبولیک</a:t>
            </a:r>
            <a:endParaRPr lang="en-US" dirty="0"/>
          </a:p>
        </p:txBody>
      </p:sp>
      <p:sp>
        <p:nvSpPr>
          <p:cNvPr id="3" name="Content Placeholder 2"/>
          <p:cNvSpPr>
            <a:spLocks noGrp="1"/>
          </p:cNvSpPr>
          <p:nvPr>
            <p:ph idx="1"/>
          </p:nvPr>
        </p:nvSpPr>
        <p:spPr/>
        <p:txBody>
          <a:bodyPr/>
          <a:lstStyle/>
          <a:p>
            <a:pPr algn="r" rtl="1">
              <a:buNone/>
            </a:pPr>
            <a:r>
              <a:rPr lang="fa-IR" dirty="0" smtClean="0"/>
              <a:t>معمولا در افراد جوان با مشکلات قلبی دیده می شود علایم آن ناگهانی و بدون علایم هشدار دهنده و سیر آن سریع است.</a:t>
            </a:r>
          </a:p>
          <a:p>
            <a:pPr algn="r" rtl="1">
              <a:buNone/>
            </a:pPr>
            <a:endParaRPr lang="fa-IR" dirty="0" smtClean="0"/>
          </a:p>
          <a:p>
            <a:pPr algn="r" rtl="1">
              <a:buNone/>
            </a:pPr>
            <a:r>
              <a:rPr lang="fa-IR" dirty="0" smtClean="0"/>
              <a:t>نقص نورولوژیک در همان ابتدا به حداکثر می رسد.</a:t>
            </a:r>
          </a:p>
          <a:p>
            <a:pPr algn="r" rtl="1">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استروک هموراژیک</a:t>
            </a:r>
            <a:endParaRPr lang="en-US" dirty="0"/>
          </a:p>
        </p:txBody>
      </p:sp>
      <p:sp>
        <p:nvSpPr>
          <p:cNvPr id="3" name="Content Placeholder 2"/>
          <p:cNvSpPr>
            <a:spLocks noGrp="1"/>
          </p:cNvSpPr>
          <p:nvPr>
            <p:ph idx="1"/>
          </p:nvPr>
        </p:nvSpPr>
        <p:spPr/>
        <p:txBody>
          <a:bodyPr/>
          <a:lstStyle/>
          <a:p>
            <a:pPr algn="r" rtl="1">
              <a:buNone/>
            </a:pPr>
            <a:r>
              <a:rPr lang="fa-IR" dirty="0" smtClean="0"/>
              <a:t>در میانسالی رخ می دهد . بیشتر با فاکتور فشارخون مزمن یا با کریز فشار خون همراه است.</a:t>
            </a:r>
          </a:p>
          <a:p>
            <a:pPr algn="r" rtl="1">
              <a:buNone/>
            </a:pPr>
            <a:endParaRPr lang="fa-IR" dirty="0" smtClean="0"/>
          </a:p>
          <a:p>
            <a:pPr algn="r" rtl="1">
              <a:buNone/>
            </a:pPr>
            <a:r>
              <a:rPr lang="en-US" dirty="0" smtClean="0"/>
              <a:t>ICH</a:t>
            </a:r>
            <a:r>
              <a:rPr lang="fa-IR" dirty="0" smtClean="0"/>
              <a:t> ناشی از فشار خون بالا، معمولاً به صورت ناگهانی و در بیداری اتفاق می افتد و افت سطح هوشیاری می دهد. سردرد در نیمی از موارد وجود دارد که از سردرد ناشی از سکته اسکیمیک شدیدتر است و استفراغ شایع است.</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286</TotalTime>
  <Words>1692</Words>
  <Application>Microsoft Office PowerPoint</Application>
  <PresentationFormat>On-screen Show (4:3)</PresentationFormat>
  <Paragraphs>119</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Apex</vt:lpstr>
      <vt:lpstr>بسم الله الرحمن الرحیم</vt:lpstr>
      <vt:lpstr>PowerPoint Presentation</vt:lpstr>
      <vt:lpstr>PowerPoint Presentation</vt:lpstr>
      <vt:lpstr>PowerPoint Presentation</vt:lpstr>
      <vt:lpstr>PowerPoint Presentation</vt:lpstr>
      <vt:lpstr>PowerPoint Presentation</vt:lpstr>
      <vt:lpstr>استروک ترومبولتیک</vt:lpstr>
      <vt:lpstr>استروک آمبولیک</vt:lpstr>
      <vt:lpstr>استروک هموراژیک</vt:lpstr>
      <vt:lpstr>ارتباط بالینی و آناتومیک عروق مغز</vt:lpstr>
      <vt:lpstr>PowerPoint Presentation</vt:lpstr>
      <vt:lpstr>PowerPoint Presentation</vt:lpstr>
      <vt:lpstr>اپروچ به استروک</vt:lpstr>
      <vt:lpstr>درمان استروک</vt:lpstr>
      <vt:lpstr>PowerPoint Presentation</vt:lpstr>
      <vt:lpstr>Epidemiology and etiology of young strok</vt:lpstr>
      <vt:lpstr>PowerPoint Presentation</vt:lpstr>
      <vt:lpstr>introduction</vt:lpstr>
      <vt:lpstr>Etiology of young stroke</vt:lpstr>
      <vt:lpstr>PowerPoint Presentation</vt:lpstr>
      <vt:lpstr>PowerPoint Presentation</vt:lpstr>
      <vt:lpstr>PowerPoint Presentation</vt:lpstr>
      <vt:lpstr>PowerPoint Presentation</vt:lpstr>
      <vt:lpstr>PowerPoint Presentation</vt:lpstr>
      <vt:lpstr>Patent foramen ovale and stroke</vt:lpstr>
      <vt:lpstr>PowerPoint Presentation</vt:lpstr>
      <vt:lpstr>PowerPoint Presentation</vt:lpstr>
      <vt:lpstr>PowerPoint Presentation</vt:lpstr>
      <vt:lpstr>Stroke in the puerperium</vt:lpstr>
      <vt:lpstr>PowerPoint Presentation</vt:lpstr>
      <vt:lpstr>PowerPoint Presentation</vt:lpstr>
      <vt:lpstr>PowerPoint Presentation</vt:lpstr>
      <vt:lpstr>Nonatherosclerotic vasculopathies</vt:lpstr>
      <vt:lpstr>PowerPoint Presentation</vt:lpstr>
      <vt:lpstr>Extracranial arterial dissection</vt:lpstr>
      <vt:lpstr>PowerPoint Presentation</vt:lpstr>
      <vt:lpstr>PowerPoint Presentation</vt:lpstr>
      <vt:lpstr>PowerPoint Presentation</vt:lpstr>
      <vt:lpstr>conclusion</vt:lpstr>
      <vt:lpstr>PowerPoint Presentation</vt:lpstr>
      <vt:lpstr>PowerPoint Presentation</vt:lpstr>
      <vt:lpstr>PowerPoint Presentation</vt:lpstr>
    </vt:vector>
  </TitlesOfParts>
  <Company>sazgar.com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Epidemiology and etiology of young strok</dc:title>
  <dc:creator>Aria TM</dc:creator>
  <cp:lastModifiedBy>lemon</cp:lastModifiedBy>
  <cp:revision>34</cp:revision>
  <dcterms:created xsi:type="dcterms:W3CDTF">2008-06-18T01:46:10Z</dcterms:created>
  <dcterms:modified xsi:type="dcterms:W3CDTF">2016-02-10T08:05:12Z</dcterms:modified>
</cp:coreProperties>
</file>