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A304B0-40CC-4736-9BF1-CA72346F9F48}" type="datetimeFigureOut">
              <a:rPr lang="fa-IR" smtClean="0"/>
              <a:pPr/>
              <a:t>1436/08/24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235950-ACD4-4C74-B6D6-476711943FF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1"/>
  </p:transition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2976" y="1928802"/>
            <a:ext cx="82153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عفونتهاي منتقله از طريق جنسي و عفونتهاي لگني</a:t>
            </a:r>
            <a:endParaRPr lang="fa-I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تشخيص باليني با كمك </a:t>
            </a:r>
            <a:r>
              <a:rPr lang="en-US" sz="2400" dirty="0" smtClean="0">
                <a:cs typeface="B Koodak" pitchFamily="2" charset="-78"/>
              </a:rPr>
              <a:t>PCR</a:t>
            </a:r>
            <a:r>
              <a:rPr lang="fa-IR" dirty="0" smtClean="0">
                <a:cs typeface="B Koodak" pitchFamily="2" charset="-78"/>
              </a:rPr>
              <a:t> (واكنش زنجيره پلي مراز) يا كشت ويروس</a:t>
            </a:r>
          </a:p>
          <a:p>
            <a:pPr algn="r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درمان: آسيكلووير خوراكي ، فامسيكلووير و لاسيكلووير </a:t>
            </a:r>
          </a:p>
          <a:p>
            <a:pPr algn="r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+ </a:t>
            </a:r>
            <a:r>
              <a:rPr lang="en-US" sz="2400" dirty="0" smtClean="0">
                <a:cs typeface="B Koodak" pitchFamily="2" charset="-78"/>
              </a:rPr>
              <a:t>Wet - to-dry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  <a:cs typeface="B Koodak" pitchFamily="2" charset="-78"/>
              </a:rPr>
              <a:t>ويروس پاپيلوم انساني</a:t>
            </a:r>
            <a:endParaRPr lang="fa-IR" sz="2800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>
                <a:cs typeface="B Koodak" pitchFamily="2" charset="-78"/>
              </a:rPr>
              <a:t>ويروس </a:t>
            </a:r>
            <a:r>
              <a:rPr lang="en-US" sz="2200" dirty="0" smtClean="0">
                <a:cs typeface="B Koodak" pitchFamily="2" charset="-78"/>
              </a:rPr>
              <a:t>DNA</a:t>
            </a:r>
            <a:r>
              <a:rPr lang="fa-IR" dirty="0" smtClean="0">
                <a:cs typeface="B Koodak" pitchFamily="2" charset="-78"/>
              </a:rPr>
              <a:t> دار متفاوت از پاپووا ويروس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تيپ 6 و 11 علت 80% زگيلهاي ژنيتال 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متوسط دوره كمون 3 ماه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لابيا، فورشيت، واژن و سرويكس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تيپ 16، 18، 31، 33، 35، 45، با ديس پلازي سرويكال گريد بالا و سرطان دهانه رحم همراهند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تعيين تيپ </a:t>
            </a:r>
            <a:r>
              <a:rPr lang="en-US" sz="2200" dirty="0" smtClean="0">
                <a:cs typeface="B Koodak" pitchFamily="2" charset="-78"/>
              </a:rPr>
              <a:t>HPV</a:t>
            </a:r>
            <a:r>
              <a:rPr lang="fa-IR" dirty="0" smtClean="0">
                <a:cs typeface="B Koodak" pitchFamily="2" charset="-78"/>
              </a:rPr>
              <a:t> با كمك </a:t>
            </a:r>
            <a:r>
              <a:rPr lang="en-US" sz="2200" dirty="0" smtClean="0">
                <a:cs typeface="B Koodak" pitchFamily="2" charset="-78"/>
              </a:rPr>
              <a:t>Capture </a:t>
            </a:r>
            <a:r>
              <a:rPr lang="fa-IR" sz="2200" dirty="0" smtClean="0">
                <a:cs typeface="B Koodak" pitchFamily="2" charset="-78"/>
              </a:rPr>
              <a:t> </a:t>
            </a:r>
            <a:r>
              <a:rPr lang="en-US" sz="2200" dirty="0" err="1" smtClean="0">
                <a:cs typeface="B Koodak" pitchFamily="2" charset="-78"/>
              </a:rPr>
              <a:t>Digene</a:t>
            </a:r>
            <a:r>
              <a:rPr lang="en-US" sz="2200" dirty="0" smtClean="0">
                <a:cs typeface="B Koodak" pitchFamily="2" charset="-78"/>
              </a:rPr>
              <a:t> hybrid</a:t>
            </a:r>
            <a:endParaRPr lang="fa-IR" dirty="0" smtClean="0">
              <a:cs typeface="B Koodak" pitchFamily="2" charset="-78"/>
            </a:endParaRPr>
          </a:p>
          <a:p>
            <a:pPr algn="just"/>
            <a:r>
              <a:rPr lang="fa-IR" dirty="0" smtClean="0">
                <a:cs typeface="B Koodak" pitchFamily="2" charset="-78"/>
              </a:rPr>
              <a:t>افتراق از ضايعات كونديلوما لاتوم سيفليس و كانسر در جاي وولو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درمان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واكسيناسيون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FF0000"/>
                </a:solidFill>
                <a:cs typeface="2  Titr" pitchFamily="2" charset="-78"/>
              </a:rPr>
              <a:t>وستيبوليت</a:t>
            </a:r>
            <a:endParaRPr lang="fa-IR" sz="44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درد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اريتم- ورودي واژن ساعت 4و8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احتمال يك پاسخ التهابي تسريع شده به كانديدا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درمانهاي موضعي و جراحي در موارد شديد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فورونكولوزيس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بارتولينيت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شانكروئيد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گزانولوم اينگوينال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لنوگرانولوم ونروم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سندرم اورترال حاد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Titr" pitchFamily="2" charset="-78"/>
              </a:rPr>
              <a:t>واژينيت</a:t>
            </a:r>
            <a:endParaRPr lang="fa-IR" sz="32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شايع ترين علت ويزيت ژنيكولوژيك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نشانه ها شامل افزايش ديزوري خارجي، تحريك و خارش وولوو ترشح واژينال و بوي بد يا ترشح زرد رنگ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چهار واژينيت عفوني شامل كانديديازيس، تريكومونال، باكتريال و گونوكوكال(در كودكان)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  <a:cs typeface="2  Titr" pitchFamily="2" charset="-78"/>
              </a:rPr>
              <a:t>ساير وضعيتهاي علت ترشح واژينال </a:t>
            </a:r>
            <a:endParaRPr lang="fa-IR" sz="54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سرويسيت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موكوس طبيعي سرويكس ناشي از اكتوپي دهانه رحم  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اجسام خارجي واژينال (تامپون)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واكنشهاي آلرژيك 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واژينيت آتروفيك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cs typeface="2  Titr" pitchFamily="2" charset="-78"/>
              </a:rPr>
              <a:t>معاينه</a:t>
            </a:r>
            <a:endParaRPr lang="fa-IR" sz="60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sz="2200" b="1" i="1" dirty="0" smtClean="0">
                <a:cs typeface="B Koodak" pitchFamily="2" charset="-78"/>
              </a:rPr>
              <a:t>ژنيتال خارجي افراد مبتلا به واژينيت: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طبيعي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ادماتو، اريتماتوز، پوسته پوسته ترك خورده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وضعيت </a:t>
            </a:r>
            <a:r>
              <a:rPr lang="en-US" dirty="0" smtClean="0">
                <a:cs typeface="B Koodak" pitchFamily="2" charset="-78"/>
              </a:rPr>
              <a:t>PH</a:t>
            </a:r>
            <a:r>
              <a:rPr lang="fa-IR" dirty="0" smtClean="0">
                <a:cs typeface="B Koodak" pitchFamily="2" charset="-78"/>
              </a:rPr>
              <a:t> (</a:t>
            </a:r>
            <a:r>
              <a:rPr lang="en-US" dirty="0" smtClean="0">
                <a:cs typeface="B Koodak" pitchFamily="2" charset="-78"/>
              </a:rPr>
              <a:t>PH</a:t>
            </a:r>
            <a:r>
              <a:rPr lang="fa-IR" dirty="0" smtClean="0">
                <a:cs typeface="B Koodak" pitchFamily="2" charset="-78"/>
              </a:rPr>
              <a:t> كمتر از 4/5 نشانگر كانديديا يا طبيعي)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اسمير مرطوب با سالين نرمال و </a:t>
            </a:r>
            <a:r>
              <a:rPr lang="en-US" dirty="0" smtClean="0">
                <a:cs typeface="B Koodak" pitchFamily="2" charset="-78"/>
              </a:rPr>
              <a:t>KOH</a:t>
            </a:r>
            <a:r>
              <a:rPr lang="fa-IR" dirty="0" smtClean="0">
                <a:cs typeface="B Koodak" pitchFamily="2" charset="-78"/>
              </a:rPr>
              <a:t> 10%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كشتهاي واژينال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FF0000"/>
                </a:solidFill>
                <a:cs typeface="2  Titr" pitchFamily="2" charset="-78"/>
              </a:rPr>
              <a:t>كانديديازيس</a:t>
            </a:r>
            <a:endParaRPr lang="fa-IR" sz="44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بارزترين نشانه خارش وولوو واژن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افزايش ترشح واژينال شايع نيست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وولو داراي ادم، اريتم جغرافيايي و ترك خوردگي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قرمز بودن ديواره هاي واژن حاوي پلاك سفيد چسبنده و دلمه اي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0000"/>
          </a:bodyPr>
          <a:lstStyle/>
          <a:p>
            <a:pPr algn="just">
              <a:lnSpc>
                <a:spcPct val="200000"/>
              </a:lnSpc>
            </a:pPr>
            <a:r>
              <a:rPr lang="fa-IR" sz="3200" dirty="0" smtClean="0">
                <a:cs typeface="B Koodak" pitchFamily="2" charset="-78"/>
              </a:rPr>
              <a:t>كانديديا آلبيكانس موجب حدود 90% عفونتهاي قلرچي واژن</a:t>
            </a:r>
          </a:p>
          <a:p>
            <a:pPr algn="just">
              <a:lnSpc>
                <a:spcPct val="200000"/>
              </a:lnSpc>
            </a:pPr>
            <a:r>
              <a:rPr lang="fa-IR" sz="3200" dirty="0" smtClean="0">
                <a:cs typeface="B Koodak" pitchFamily="2" charset="-78"/>
              </a:rPr>
              <a:t>در 25% زنان بدون علامت</a:t>
            </a:r>
          </a:p>
          <a:p>
            <a:pPr algn="just">
              <a:lnSpc>
                <a:spcPct val="200000"/>
              </a:lnSpc>
            </a:pPr>
            <a:r>
              <a:rPr lang="fa-IR" sz="3200" dirty="0" smtClean="0">
                <a:cs typeface="B Koodak" pitchFamily="2" charset="-78"/>
              </a:rPr>
              <a:t>قويترين عوامل خطر شامل حاملگي، ديابت، استفاده از داروهاي مهاركننده ايمني و آنتي بيوتيك هاي وسيع الطيف و نقص ايمني </a:t>
            </a:r>
          </a:p>
          <a:p>
            <a:pPr algn="just">
              <a:lnSpc>
                <a:spcPct val="200000"/>
              </a:lnSpc>
            </a:pPr>
            <a:r>
              <a:rPr lang="fa-IR" sz="3200" dirty="0" smtClean="0">
                <a:cs typeface="B Koodak" pitchFamily="2" charset="-78"/>
              </a:rPr>
              <a:t>5% رنان عفونت عود كننده (وقوع 4 يا بيش از 4 بار در سال) </a:t>
            </a:r>
            <a:endParaRPr lang="fa-IR" sz="3200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>
                <a:latin typeface="Mitra 2"/>
                <a:cs typeface="B Koodak" pitchFamily="2" charset="-78"/>
              </a:rPr>
              <a:t>مسيليوم كانديدا در </a:t>
            </a:r>
            <a:r>
              <a:rPr lang="en-US" sz="1800" dirty="0" smtClean="0">
                <a:latin typeface="Mitra 2"/>
                <a:cs typeface="B Koodak" pitchFamily="2" charset="-78"/>
              </a:rPr>
              <a:t>KOH</a:t>
            </a:r>
            <a:r>
              <a:rPr lang="fa-IR" dirty="0" smtClean="0">
                <a:latin typeface="Mitra 2"/>
                <a:cs typeface="B Koodak" pitchFamily="2" charset="-78"/>
              </a:rPr>
              <a:t> 10%</a:t>
            </a:r>
          </a:p>
          <a:p>
            <a:pPr algn="just"/>
            <a:r>
              <a:rPr lang="en-US" sz="1800" dirty="0" smtClean="0">
                <a:latin typeface="Mitra 2"/>
                <a:cs typeface="B Koodak" pitchFamily="2" charset="-78"/>
              </a:rPr>
              <a:t>PH</a:t>
            </a:r>
            <a:r>
              <a:rPr lang="fa-IR" dirty="0" smtClean="0">
                <a:latin typeface="Mitra 2"/>
                <a:cs typeface="B Koodak" pitchFamily="2" charset="-78"/>
              </a:rPr>
              <a:t> طبيعي (4/5 يا بيشتر)</a:t>
            </a:r>
          </a:p>
          <a:p>
            <a:pPr algn="just"/>
            <a:r>
              <a:rPr lang="fa-IR" dirty="0" smtClean="0">
                <a:latin typeface="Mitra 2"/>
                <a:cs typeface="B Koodak" pitchFamily="2" charset="-78"/>
              </a:rPr>
              <a:t>كشت در افراد </a:t>
            </a:r>
            <a:r>
              <a:rPr lang="en-US" sz="1800" dirty="0" smtClean="0">
                <a:latin typeface="Mitra 2"/>
                <a:cs typeface="B Koodak" pitchFamily="2" charset="-78"/>
              </a:rPr>
              <a:t>KOH</a:t>
            </a:r>
            <a:r>
              <a:rPr lang="fa-IR" dirty="0" smtClean="0">
                <a:latin typeface="Mitra 2"/>
                <a:cs typeface="B Koodak" pitchFamily="2" charset="-78"/>
              </a:rPr>
              <a:t>  منفي</a:t>
            </a:r>
          </a:p>
          <a:p>
            <a:pPr algn="just"/>
            <a:r>
              <a:rPr lang="fa-IR" dirty="0" smtClean="0">
                <a:latin typeface="Mitra 2"/>
                <a:cs typeface="B Koodak" pitchFamily="2" charset="-78"/>
              </a:rPr>
              <a:t>داروهاي آزول داخل واژينال</a:t>
            </a:r>
          </a:p>
          <a:p>
            <a:pPr algn="just"/>
            <a:r>
              <a:rPr lang="fa-IR" dirty="0" smtClean="0">
                <a:latin typeface="Mitra 2"/>
                <a:cs typeface="B Koodak" pitchFamily="2" charset="-78"/>
              </a:rPr>
              <a:t>درمان 15% مردان (مبتلا بع بالانيت علامتدار )</a:t>
            </a:r>
          </a:p>
          <a:p>
            <a:pPr algn="just"/>
            <a:r>
              <a:rPr lang="fa-IR" dirty="0" smtClean="0">
                <a:latin typeface="Mitra 2"/>
                <a:cs typeface="B Koodak" pitchFamily="2" charset="-78"/>
              </a:rPr>
              <a:t>تست محل ترك و تست </a:t>
            </a:r>
            <a:r>
              <a:rPr lang="en-US" sz="1800" dirty="0" smtClean="0">
                <a:latin typeface="Mitra 2"/>
                <a:cs typeface="B Koodak" pitchFamily="2" charset="-78"/>
              </a:rPr>
              <a:t>HIV</a:t>
            </a:r>
            <a:r>
              <a:rPr lang="fa-IR" sz="1800" dirty="0" smtClean="0">
                <a:latin typeface="Mitra 2"/>
                <a:cs typeface="B Koodak" pitchFamily="2" charset="-78"/>
              </a:rPr>
              <a:t> </a:t>
            </a:r>
            <a:r>
              <a:rPr lang="fa-IR" dirty="0" smtClean="0">
                <a:latin typeface="Mitra 2"/>
                <a:cs typeface="B Koodak" pitchFamily="2" charset="-78"/>
              </a:rPr>
              <a:t>و موارد عود</a:t>
            </a:r>
          </a:p>
          <a:p>
            <a:pPr algn="just"/>
            <a:r>
              <a:rPr lang="fa-IR" dirty="0" smtClean="0">
                <a:latin typeface="Mitra 2"/>
                <a:cs typeface="B Koodak" pitchFamily="2" charset="-78"/>
              </a:rPr>
              <a:t>درمان غير آلبيكانس (با اسيد بوريك و نيستاتين)</a:t>
            </a:r>
          </a:p>
          <a:p>
            <a:pPr algn="just"/>
            <a:r>
              <a:rPr lang="fa-IR" dirty="0" smtClean="0">
                <a:latin typeface="Mitra 2"/>
                <a:cs typeface="B Koodak" pitchFamily="2" charset="-78"/>
              </a:rPr>
              <a:t>موارد عود 12-6 ماه (آزول يك بار در ماه واژينال يا 5 روز در ماه، فلوكونازول خوراكي </a:t>
            </a:r>
            <a:r>
              <a:rPr lang="en-US" sz="1800" dirty="0" smtClean="0">
                <a:latin typeface="Mitra 2"/>
                <a:cs typeface="B Koodak" pitchFamily="2" charset="-78"/>
              </a:rPr>
              <a:t>mg</a:t>
            </a:r>
            <a:r>
              <a:rPr lang="fa-IR" dirty="0" smtClean="0">
                <a:latin typeface="Mitra 2"/>
                <a:cs typeface="B Koodak" pitchFamily="2" charset="-78"/>
              </a:rPr>
              <a:t>150 هر هفته) </a:t>
            </a:r>
          </a:p>
          <a:p>
            <a:pPr algn="just"/>
            <a:endParaRPr lang="fa-IR" dirty="0">
              <a:latin typeface="Mitra 2"/>
              <a:cs typeface="B Koodak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solidFill>
                  <a:srgbClr val="FF0000"/>
                </a:solidFill>
                <a:cs typeface="B Koodak" pitchFamily="2" charset="-78"/>
              </a:rPr>
              <a:t>عفونتهاي منتقله از طريق جنسي </a:t>
            </a:r>
            <a:endParaRPr lang="fa-IR" sz="2400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>
            <a:noAutofit/>
          </a:bodyPr>
          <a:lstStyle/>
          <a:p>
            <a:r>
              <a:rPr lang="fa-IR" sz="2400" b="1" dirty="0" smtClean="0">
                <a:cs typeface="B Koodak" pitchFamily="2" charset="-78"/>
              </a:rPr>
              <a:t>ميكروارگانيسم                                                     بيماريها</a:t>
            </a:r>
          </a:p>
          <a:p>
            <a:r>
              <a:rPr lang="fa-IR" sz="2000" b="1" i="1" dirty="0" smtClean="0">
                <a:cs typeface="B Koodak" pitchFamily="2" charset="-78"/>
              </a:rPr>
              <a:t>باكتري :                                                      </a:t>
            </a:r>
          </a:p>
          <a:p>
            <a:r>
              <a:rPr lang="fa-IR" sz="2800" dirty="0" smtClean="0">
                <a:cs typeface="B Koodak" pitchFamily="2" charset="-78"/>
              </a:rPr>
              <a:t>  نايسريا گونوره                                                گونوره</a:t>
            </a:r>
          </a:p>
          <a:p>
            <a:r>
              <a:rPr lang="fa-IR" sz="2800" dirty="0" smtClean="0">
                <a:cs typeface="B Koodak" pitchFamily="2" charset="-78"/>
              </a:rPr>
              <a:t>كلاميديا تراكوماتيس                                          كلاميديا</a:t>
            </a:r>
          </a:p>
          <a:p>
            <a:r>
              <a:rPr lang="fa-IR" sz="2800" dirty="0" smtClean="0">
                <a:cs typeface="B Koodak" pitchFamily="2" charset="-78"/>
              </a:rPr>
              <a:t>تره پانوماپاليدوم                                                 سيفليس</a:t>
            </a:r>
          </a:p>
          <a:p>
            <a:r>
              <a:rPr lang="fa-IR" sz="2800" dirty="0" smtClean="0">
                <a:cs typeface="B Koodak" pitchFamily="2" charset="-78"/>
              </a:rPr>
              <a:t>هموفيلوس دوكرئي                                             شانكروئيد</a:t>
            </a:r>
          </a:p>
          <a:p>
            <a:r>
              <a:rPr lang="fa-IR" sz="2800" dirty="0" smtClean="0">
                <a:cs typeface="B Koodak" pitchFamily="2" charset="-78"/>
              </a:rPr>
              <a:t>كلاميديا گرانولوماتيس                                         گرانولوم اينگوينال</a:t>
            </a:r>
          </a:p>
          <a:p>
            <a:r>
              <a:rPr lang="fa-IR" sz="2800" dirty="0" smtClean="0">
                <a:cs typeface="B Koodak" pitchFamily="2" charset="-78"/>
              </a:rPr>
              <a:t>گاردنلاواژيناليس بي هوازي ها                                واژينيت</a:t>
            </a:r>
          </a:p>
          <a:p>
            <a:r>
              <a:rPr lang="fa-IR" sz="2800" dirty="0" smtClean="0">
                <a:cs typeface="B Koodak" pitchFamily="2" charset="-78"/>
              </a:rPr>
              <a:t>استرپتوكوك بتا هموليتيك گروه </a:t>
            </a:r>
            <a:r>
              <a:rPr lang="en-US" sz="2800" dirty="0" smtClean="0">
                <a:cs typeface="B Koodak" pitchFamily="2" charset="-78"/>
              </a:rPr>
              <a:t>B</a:t>
            </a:r>
            <a:r>
              <a:rPr lang="fa-IR" sz="2800" dirty="0" smtClean="0">
                <a:cs typeface="B Koodak" pitchFamily="2" charset="-78"/>
              </a:rPr>
              <a:t>                    عفونت استرپتوكوكي گروه </a:t>
            </a:r>
            <a:r>
              <a:rPr lang="en-US" sz="2800" dirty="0" smtClean="0">
                <a:cs typeface="B Koodak" pitchFamily="2" charset="-78"/>
              </a:rPr>
              <a:t>B</a:t>
            </a:r>
            <a:endParaRPr lang="fa-IR" sz="2800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cs typeface="2  Titr" pitchFamily="2" charset="-78"/>
              </a:rPr>
              <a:t>تريكومونيازيس </a:t>
            </a:r>
            <a:endParaRPr lang="fa-IR" sz="60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2600" b="1" i="1" dirty="0" smtClean="0">
                <a:cs typeface="B Koodak" pitchFamily="2" charset="-78"/>
              </a:rPr>
              <a:t>مشخصات شامل: 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ترشح واژينال فراوان، زرد، بدبو و اغلب با تحريك نا مطلوب </a:t>
            </a:r>
          </a:p>
          <a:p>
            <a:pPr algn="just"/>
            <a:r>
              <a:rPr lang="en-US" dirty="0" smtClean="0">
                <a:cs typeface="B Koodak" pitchFamily="2" charset="-78"/>
              </a:rPr>
              <a:t>STI</a:t>
            </a:r>
            <a:r>
              <a:rPr lang="fa-IR" dirty="0" smtClean="0">
                <a:cs typeface="B Koodak" pitchFamily="2" charset="-78"/>
              </a:rPr>
              <a:t> شايع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15-3% زنان بدون علامت تا 20% مراجعين به كلينيك به علت </a:t>
            </a:r>
            <a:r>
              <a:rPr lang="en-US" dirty="0" smtClean="0">
                <a:cs typeface="B Koodak" pitchFamily="2" charset="-78"/>
              </a:rPr>
              <a:t>STI</a:t>
            </a:r>
            <a:endParaRPr lang="fa-IR" dirty="0" smtClean="0">
              <a:cs typeface="B Koodak" pitchFamily="2" charset="-78"/>
            </a:endParaRPr>
          </a:p>
          <a:p>
            <a:pPr algn="just"/>
            <a:r>
              <a:rPr lang="fa-IR" dirty="0" smtClean="0">
                <a:cs typeface="B Koodak" pitchFamily="2" charset="-78"/>
              </a:rPr>
              <a:t>50% زنان داراي تريكومونياز بدون علامت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به ندرت دهانه رحم توت فرنگي قابل مشاهده با چشم غير مسلح</a:t>
            </a:r>
          </a:p>
          <a:p>
            <a:pPr algn="just"/>
            <a:r>
              <a:rPr lang="en-US" dirty="0" smtClean="0">
                <a:cs typeface="B Koodak" pitchFamily="2" charset="-78"/>
              </a:rPr>
              <a:t>PH</a:t>
            </a:r>
            <a:r>
              <a:rPr lang="fa-IR" dirty="0" smtClean="0">
                <a:cs typeface="B Koodak" pitchFamily="2" charset="-78"/>
              </a:rPr>
              <a:t> بيش از 4/5 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با </a:t>
            </a:r>
            <a:r>
              <a:rPr lang="en-US" dirty="0" smtClean="0">
                <a:cs typeface="B Koodak" pitchFamily="2" charset="-78"/>
              </a:rPr>
              <a:t>KOH</a:t>
            </a:r>
            <a:r>
              <a:rPr lang="fa-IR" dirty="0" smtClean="0">
                <a:cs typeface="B Koodak" pitchFamily="2" charset="-78"/>
              </a:rPr>
              <a:t> 10% بوي آمين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تريكومونادهاي متحرك در اسيد مرطوب با سالين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درمان تيپيك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درمان شريك جنسي 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رژيم 7 روزه با مترونيدازول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موارد عود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  <a:cs typeface="2  Titr" pitchFamily="2" charset="-78"/>
              </a:rPr>
              <a:t>واژينوز باكتريال </a:t>
            </a:r>
            <a:endParaRPr lang="fa-IR" sz="54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رشد بيش از حد انواعي از باكتري هاي بيهوازي و با وفور كمتر گاردنلاواژيناليس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ترشح واژينال هموژن خاكستري با بوي ماهي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اپي تليوم واژن طبيعي بدون </a:t>
            </a:r>
            <a:r>
              <a:rPr lang="en-US" dirty="0" smtClean="0">
                <a:cs typeface="B Koodak" pitchFamily="2" charset="-78"/>
              </a:rPr>
              <a:t>WBC</a:t>
            </a:r>
            <a:r>
              <a:rPr lang="fa-IR" dirty="0" smtClean="0">
                <a:cs typeface="B Koodak" pitchFamily="2" charset="-78"/>
              </a:rPr>
              <a:t> و لاكتوباسيل ها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تست </a:t>
            </a:r>
            <a:r>
              <a:rPr lang="en-US" dirty="0" err="1" smtClean="0">
                <a:cs typeface="B Koodak" pitchFamily="2" charset="-78"/>
              </a:rPr>
              <a:t>Wiff</a:t>
            </a:r>
            <a:r>
              <a:rPr lang="fa-IR" dirty="0" smtClean="0">
                <a:cs typeface="B Koodak" pitchFamily="2" charset="-78"/>
              </a:rPr>
              <a:t> مثبت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cs typeface="B Koodak" pitchFamily="2" charset="-78"/>
              </a:rPr>
              <a:t>PH</a:t>
            </a:r>
            <a:r>
              <a:rPr lang="fa-IR" dirty="0" smtClean="0">
                <a:cs typeface="B Koodak" pitchFamily="2" charset="-78"/>
              </a:rPr>
              <a:t> بيش از 4/5 + سلولهاي </a:t>
            </a:r>
            <a:r>
              <a:rPr lang="en-US" dirty="0" smtClean="0">
                <a:cs typeface="B Koodak" pitchFamily="2" charset="-78"/>
              </a:rPr>
              <a:t>Clue cell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  <a:cs typeface="2  Titr" pitchFamily="2" charset="-78"/>
              </a:rPr>
              <a:t>در</a:t>
            </a:r>
            <a:r>
              <a:rPr lang="fa-IR" sz="2800" dirty="0" smtClean="0">
                <a:cs typeface="2  Titr" pitchFamily="2" charset="-78"/>
              </a:rPr>
              <a:t> </a:t>
            </a:r>
            <a:r>
              <a:rPr lang="fa-IR" sz="6600" dirty="0" smtClean="0">
                <a:solidFill>
                  <a:srgbClr val="FF0000"/>
                </a:solidFill>
                <a:cs typeface="2  Titr" pitchFamily="2" charset="-78"/>
              </a:rPr>
              <a:t>واژينوز باكتريال</a:t>
            </a:r>
            <a:endParaRPr lang="fa-IR" sz="66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تست كمك كننده نيست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افزايش عفونت بعد از عمل و زايمان زودرس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درمان با مترونيدازول (درمان شريك جنسي توصيه نميشود)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  <a:cs typeface="2  Titr" pitchFamily="2" charset="-78"/>
              </a:rPr>
              <a:t>سندرم شوك توكسيك</a:t>
            </a:r>
            <a:endParaRPr lang="fa-IR" sz="54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614882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يك ناخوشي حاد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توسط استافيلوكوك اورئوس توليد كننده سم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همراهي قوي با قاعدگي و احتمالاً مصرف تامپون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تب بالا (بيش از 1102 درجه فارنهايت يا 38/9 درجه سانتيگراد) و راش منتشر، كاهش فشار خون و پوست ريزي و طيف گسترده اي از عوارض سيستميك</a:t>
            </a:r>
          </a:p>
          <a:p>
            <a:pPr>
              <a:lnSpc>
                <a:spcPct val="200000"/>
              </a:lnSpc>
            </a:pP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كشت از ترشحات واژن و مناطق خاص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خارج كردن تامپون واژينال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بستري بيمار و حفظ فشار خون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آنتي بيوتيك هاي مقاوم به بتالاكتاماز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اقدامات حمايتي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اجتناب از مصرف دراز مدت و طي شب تامپون و 6 تا 8 هفته بعد از زايمان (جهت جلوگيري از عود)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سيفليس</a:t>
            </a:r>
            <a:endParaRPr lang="fa-IR" sz="48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Koodak" pitchFamily="2" charset="-78"/>
              </a:rPr>
              <a:t>احتمال عفونت سيفليسي بخصوص </a:t>
            </a:r>
            <a:r>
              <a:rPr lang="en-US" dirty="0" smtClean="0">
                <a:cs typeface="B Koodak" pitchFamily="2" charset="-78"/>
              </a:rPr>
              <a:t>HIV</a:t>
            </a:r>
            <a:r>
              <a:rPr lang="fa-IR" dirty="0" smtClean="0">
                <a:cs typeface="B Koodak" pitchFamily="2" charset="-78"/>
              </a:rPr>
              <a:t> مثبتها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Koodak" pitchFamily="2" charset="-78"/>
              </a:rPr>
              <a:t>بيشتر زنان مبتلا بدون علامت تنها شواهدسرولوژيك را دارند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Koodak" pitchFamily="2" charset="-78"/>
              </a:rPr>
              <a:t>بررسي هرگونه زخم ژنيتال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Koodak" pitchFamily="2" charset="-78"/>
              </a:rPr>
              <a:t>بررسي با زمينه تاريك در سيفليس اوليه 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Koodak" pitchFamily="2" charset="-78"/>
              </a:rPr>
              <a:t>تستهاي سرولوژيك (</a:t>
            </a:r>
            <a:r>
              <a:rPr lang="en-US" dirty="0" smtClean="0">
                <a:cs typeface="B Koodak" pitchFamily="2" charset="-78"/>
              </a:rPr>
              <a:t>FTA-RPR-VDRL</a:t>
            </a:r>
            <a:r>
              <a:rPr lang="fa-IR" dirty="0" smtClean="0">
                <a:cs typeface="B Koodak" pitchFamily="2" charset="-78"/>
              </a:rPr>
              <a:t>)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Koodak" pitchFamily="2" charset="-78"/>
              </a:rPr>
              <a:t>تكرار تستها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just">
              <a:lnSpc>
                <a:spcPct val="250000"/>
              </a:lnSpc>
            </a:pPr>
            <a:r>
              <a:rPr lang="fa-IR" dirty="0" smtClean="0">
                <a:cs typeface="B Koodak" pitchFamily="2" charset="-78"/>
              </a:rPr>
              <a:t>تظاهرات سيفليس ثانويه (كونديلومالاتا)</a:t>
            </a:r>
          </a:p>
          <a:p>
            <a:pPr algn="just">
              <a:lnSpc>
                <a:spcPct val="250000"/>
              </a:lnSpc>
            </a:pPr>
            <a:r>
              <a:rPr lang="fa-IR" dirty="0" smtClean="0">
                <a:cs typeface="B Koodak" pitchFamily="2" charset="-78"/>
              </a:rPr>
              <a:t>فاز نهفته (زودرس – ديررس)</a:t>
            </a:r>
          </a:p>
          <a:p>
            <a:pPr algn="just">
              <a:lnSpc>
                <a:spcPct val="250000"/>
              </a:lnSpc>
            </a:pPr>
            <a:r>
              <a:rPr lang="fa-IR" dirty="0" smtClean="0">
                <a:cs typeface="B Koodak" pitchFamily="2" charset="-78"/>
              </a:rPr>
              <a:t>سيفليس ثالثيه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cs typeface="2  Titr" pitchFamily="2" charset="-78"/>
              </a:rPr>
              <a:t>سرويسيت</a:t>
            </a:r>
            <a:endParaRPr lang="fa-IR" sz="60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Mitra" pitchFamily="2" charset="-78"/>
              </a:rPr>
              <a:t>تشخيص براساس وجود موكوس زرد سرويكال با افزايش تعداد لكوسيتهاي چند هسته اي در موكوس سرويكس</a:t>
            </a:r>
          </a:p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Mitra" pitchFamily="2" charset="-78"/>
              </a:rPr>
              <a:t>ترشح چركي از واژن</a:t>
            </a:r>
          </a:p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Mitra" pitchFamily="2" charset="-78"/>
              </a:rPr>
              <a:t>خونريزي بعد از </a:t>
            </a:r>
            <a:r>
              <a:rPr lang="en-US" sz="2800" dirty="0" smtClean="0">
                <a:cs typeface="B Mitra" pitchFamily="2" charset="-78"/>
              </a:rPr>
              <a:t>Swabbing</a:t>
            </a:r>
            <a:r>
              <a:rPr lang="fa-IR" sz="2800" dirty="0" smtClean="0">
                <a:cs typeface="B Mitra" pitchFamily="2" charset="-78"/>
              </a:rPr>
              <a:t> زخم</a:t>
            </a:r>
            <a:endParaRPr lang="fa-IR" sz="2800" dirty="0">
              <a:cs typeface="B Mitra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ميكروبهاي مسئول (شامل كلاميديا تراكوماتيس، نايسرياگونوره، مايكوپلاسما ژنيتاكولوم)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يافتن بيشتر از 10 </a:t>
            </a:r>
            <a:r>
              <a:rPr lang="en-US" dirty="0" smtClean="0">
                <a:cs typeface="B Koodak" pitchFamily="2" charset="-78"/>
              </a:rPr>
              <a:t>PMN</a:t>
            </a:r>
            <a:r>
              <a:rPr lang="fa-IR" dirty="0" smtClean="0">
                <a:cs typeface="B Koodak" pitchFamily="2" charset="-78"/>
              </a:rPr>
              <a:t> در گستره ميكروسكپي هزار برابر 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تست تقويتي اسيد نوكلئيكي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زخمهاي عفوني ناشي از ويروس هرپس، سيفليس، شانكروئيد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آنتي بيوتيك و </a:t>
            </a:r>
            <a:r>
              <a:rPr lang="en-US" dirty="0" smtClean="0">
                <a:cs typeface="B Koodak" pitchFamily="2" charset="-78"/>
              </a:rPr>
              <a:t>LEEP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ادامه</a:t>
            </a:r>
            <a:r>
              <a:rPr lang="fa-IR" sz="3600" dirty="0" smtClean="0">
                <a:solidFill>
                  <a:srgbClr val="FF0000"/>
                </a:solidFill>
                <a:cs typeface="2  Titr" pitchFamily="2" charset="-78"/>
              </a:rPr>
              <a:t> </a:t>
            </a:r>
            <a:endParaRPr lang="fa-IR" sz="36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000" b="1" i="1" dirty="0" smtClean="0">
                <a:cs typeface="B Koodak" pitchFamily="2" charset="-78"/>
              </a:rPr>
              <a:t>مايكوپلاسما: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Koodak" pitchFamily="2" charset="-78"/>
              </a:rPr>
              <a:t>مايكوپلاسما هومينيس                      مايكوپلاسموزيس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Koodak" pitchFamily="2" charset="-78"/>
              </a:rPr>
              <a:t>اوره آ پلاسما اوره آليتيكوم                  مايكوپلاسموزيس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Koodak" pitchFamily="2" charset="-78"/>
              </a:rPr>
              <a:t>مايكوپلاسما ژنيتالوم                         سرويسيت، آندومتريت</a:t>
            </a:r>
          </a:p>
          <a:p>
            <a:pPr>
              <a:lnSpc>
                <a:spcPct val="200000"/>
              </a:lnSpc>
            </a:pPr>
            <a:endParaRPr lang="fa-IR" sz="2800" dirty="0">
              <a:cs typeface="2  Mitra" pitchFamily="2" charset="-78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Titr" pitchFamily="2" charset="-78"/>
              </a:rPr>
              <a:t>آندومتريت</a:t>
            </a:r>
            <a:endParaRPr lang="fa-IR" sz="36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dirty="0" smtClean="0">
                <a:cs typeface="B Koodak" pitchFamily="2" charset="-78"/>
              </a:rPr>
              <a:t>وجود پلاسماسل در آندومتر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نشانه هاي غير اختصاصي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آندومتريت نفاسي، كلاميديايي يا گونوكوكي- ياتروژنيك ،</a:t>
            </a:r>
            <a:r>
              <a:rPr lang="en-US" dirty="0" smtClean="0">
                <a:cs typeface="B Koodak" pitchFamily="2" charset="-78"/>
              </a:rPr>
              <a:t>IUD</a:t>
            </a:r>
            <a:r>
              <a:rPr lang="fa-IR" dirty="0" smtClean="0">
                <a:cs typeface="B Koodak" pitchFamily="2" charset="-78"/>
              </a:rPr>
              <a:t> ،سلي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شيوع متفاوت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خونريزي قاعدگي هاي شديد يا بين قاعدگي ها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حركت دردناك دهانه رحم و تندرنس خفيف رحم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آزيترومايسين ، سفيكسيم و مترونيدازول </a:t>
            </a:r>
          </a:p>
          <a:p>
            <a:pPr algn="just"/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Titr" pitchFamily="2" charset="-78"/>
              </a:rPr>
              <a:t>گونوكوك</a:t>
            </a:r>
            <a:endParaRPr lang="fa-IR" sz="32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عامل ديپلوكوك گرم منفي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سير بيماري : نشانه ها 5-2 روز بعد از مواجهه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50% از زنان مبتلا بدون نشانه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ادم و زخم شدن ولوو، فارنژيت، تب، سپتي سمي، </a:t>
            </a:r>
            <a:r>
              <a:rPr lang="en-US" dirty="0" smtClean="0">
                <a:cs typeface="B Koodak" pitchFamily="2" charset="-78"/>
              </a:rPr>
              <a:t>PTD</a:t>
            </a:r>
            <a:r>
              <a:rPr lang="fa-IR" dirty="0" smtClean="0">
                <a:cs typeface="B Koodak" pitchFamily="2" charset="-78"/>
              </a:rPr>
              <a:t>، پريتونيت، ترشح از اورترا يا واژن، درد شكم،حساسيت شكم، ديس پاروني، عقيمي، درد لگن مزمن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تشخيص و شناسايي افراد پرخطر و درمان  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just">
              <a:lnSpc>
                <a:spcPct val="250000"/>
              </a:lnSpc>
            </a:pPr>
            <a:r>
              <a:rPr lang="fa-IR" dirty="0" smtClean="0">
                <a:cs typeface="B Koodak" pitchFamily="2" charset="-78"/>
              </a:rPr>
              <a:t>عفونت كلاميديايي </a:t>
            </a:r>
          </a:p>
          <a:p>
            <a:pPr algn="just">
              <a:lnSpc>
                <a:spcPct val="250000"/>
              </a:lnSpc>
            </a:pPr>
            <a:r>
              <a:rPr lang="fa-IR" dirty="0" smtClean="0">
                <a:cs typeface="B Koodak" pitchFamily="2" charset="-78"/>
              </a:rPr>
              <a:t>مايكوپلاسما ژنيتال</a:t>
            </a:r>
          </a:p>
          <a:p>
            <a:pPr algn="just">
              <a:lnSpc>
                <a:spcPct val="250000"/>
              </a:lnSpc>
            </a:pPr>
            <a:r>
              <a:rPr lang="fa-IR" dirty="0" smtClean="0">
                <a:cs typeface="B Koodak" pitchFamily="2" charset="-78"/>
              </a:rPr>
              <a:t>باكتريهاي بيهوازي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Titr" pitchFamily="2" charset="-78"/>
              </a:rPr>
              <a:t>سالپنژيت</a:t>
            </a:r>
            <a:endParaRPr lang="fa-IR" sz="32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عفونت صعودي از سرويكس به لوله ها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عامل نايسريا گونوره، كلاميديا تراكوماتيس، فلور طبيعي باكتري</a:t>
            </a:r>
            <a:r>
              <a:rPr lang="fa-IR" dirty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هوازي و بي هوازي و احتمالاً ميكوپلاسما ژنيتالوم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در زنان فعال از نظر جنسي 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50 الي 60 درصد توسط گونوكوك و كلاميديا</a:t>
            </a:r>
          </a:p>
          <a:p>
            <a:pPr algn="just">
              <a:lnSpc>
                <a:spcPct val="200000"/>
              </a:lnSpc>
            </a:pPr>
            <a:endParaRPr lang="fa-IR" dirty="0" smtClean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85% بطور خود بخودي 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15% ياتروژنيك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1% زنان 39-15 ساله ها هر سال مبتلا ميشوند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بيشترين ابتلا 24-15 ساله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  <a:latin typeface="2  Titr"/>
                <a:cs typeface="Titr" pitchFamily="2" charset="-78"/>
              </a:rPr>
              <a:t>اپيدميولوژي</a:t>
            </a:r>
            <a:endParaRPr lang="fa-IR" sz="2800" dirty="0">
              <a:solidFill>
                <a:srgbClr val="FF0000"/>
              </a:solidFill>
              <a:latin typeface="2  Titr"/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>
                <a:cs typeface="B Koodak" pitchFamily="2" charset="-78"/>
              </a:rPr>
              <a:t>آلودگي از طريق جنسي</a:t>
            </a:r>
          </a:p>
          <a:p>
            <a:r>
              <a:rPr lang="fa-IR" dirty="0" smtClean="0">
                <a:cs typeface="B Koodak" pitchFamily="2" charset="-78"/>
              </a:rPr>
              <a:t>پارتنر متعدد</a:t>
            </a:r>
          </a:p>
          <a:p>
            <a:r>
              <a:rPr lang="fa-IR" dirty="0" smtClean="0">
                <a:cs typeface="B Koodak" pitchFamily="2" charset="-78"/>
              </a:rPr>
              <a:t>زنان جوان</a:t>
            </a:r>
          </a:p>
          <a:p>
            <a:r>
              <a:rPr lang="fa-IR" dirty="0" smtClean="0">
                <a:cs typeface="B Koodak" pitchFamily="2" charset="-78"/>
              </a:rPr>
              <a:t>غربالگري</a:t>
            </a:r>
          </a:p>
          <a:p>
            <a:r>
              <a:rPr lang="fa-IR" dirty="0" smtClean="0">
                <a:cs typeface="B Koodak" pitchFamily="2" charset="-78"/>
              </a:rPr>
              <a:t>سالپنژيت قبلي</a:t>
            </a:r>
          </a:p>
          <a:p>
            <a:r>
              <a:rPr lang="en-US" dirty="0" smtClean="0">
                <a:cs typeface="B Koodak" pitchFamily="2" charset="-78"/>
              </a:rPr>
              <a:t>IUD</a:t>
            </a:r>
            <a:r>
              <a:rPr lang="fa-IR" dirty="0" smtClean="0">
                <a:cs typeface="B Koodak" pitchFamily="2" charset="-78"/>
              </a:rPr>
              <a:t> </a:t>
            </a:r>
          </a:p>
          <a:p>
            <a:r>
              <a:rPr lang="fa-IR" dirty="0" smtClean="0">
                <a:cs typeface="B Koodak" pitchFamily="2" charset="-78"/>
              </a:rPr>
              <a:t>نقش مردان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Titr" pitchFamily="2" charset="-78"/>
              </a:rPr>
              <a:t>باكتريولوژي</a:t>
            </a:r>
            <a:endParaRPr lang="fa-IR" sz="32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Mitra" pitchFamily="2" charset="-78"/>
              </a:rPr>
              <a:t>نايسريا گونوره (50-40%)</a:t>
            </a:r>
          </a:p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Mitra" pitchFamily="2" charset="-78"/>
              </a:rPr>
              <a:t>كلاميديا تراكوماتيس (60-30%)</a:t>
            </a:r>
          </a:p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Mitra" pitchFamily="2" charset="-78"/>
              </a:rPr>
              <a:t>كلاميديا تراكوماتيس (60-30%)</a:t>
            </a:r>
          </a:p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Mitra" pitchFamily="2" charset="-78"/>
              </a:rPr>
              <a:t>باكتريهاي بيهوازي و هوازي منتقله از طريق غير جنسي </a:t>
            </a:r>
          </a:p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Mitra" pitchFamily="2" charset="-78"/>
              </a:rPr>
              <a:t>مايكوپلاسما</a:t>
            </a:r>
            <a:endParaRPr lang="fa-IR" sz="2800" dirty="0">
              <a:cs typeface="B Mitra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Titr" pitchFamily="2" charset="-78"/>
              </a:rPr>
              <a:t>پاتوژنزيس</a:t>
            </a:r>
            <a:r>
              <a:rPr lang="fa-IR" sz="3200" dirty="0" smtClean="0">
                <a:cs typeface="Titr" pitchFamily="2" charset="-78"/>
              </a:rPr>
              <a:t> </a:t>
            </a:r>
            <a:endParaRPr lang="fa-IR" sz="3200" dirty="0"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472006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صعود از واژن و سرويكس 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زمان صعود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پاسخهاي ايمني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راه انتقال 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سندرم فيتز-هاگ و كورتيس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Titr" pitchFamily="2" charset="-78"/>
              </a:rPr>
              <a:t>تشخيص</a:t>
            </a:r>
            <a:endParaRPr lang="fa-IR" sz="32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نبود ملاكهاي تشخيصي حساس</a:t>
            </a:r>
            <a:r>
              <a:rPr lang="fa-IR" dirty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و اختصاصي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50% از زنان بدون علائم تيپيك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عدم ارتباط علائم با آسيب ايجاد شده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طيف وسيع و گسترده شدت علايم باليني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تظاهرات شديد در 30% بيماران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ملاكهاي تشخيصي مهم: تب، تندرنس شديد، لكوسيتوز، و </a:t>
            </a:r>
            <a:r>
              <a:rPr lang="en-US" dirty="0" smtClean="0">
                <a:cs typeface="B Koodak" pitchFamily="2" charset="-78"/>
              </a:rPr>
              <a:t>ESR</a:t>
            </a:r>
            <a:r>
              <a:rPr lang="fa-IR" dirty="0" smtClean="0">
                <a:cs typeface="B Koodak" pitchFamily="2" charset="-78"/>
              </a:rPr>
              <a:t>بالا( پافشاري در اينها موجب عدم تشخيص بسياري موارد)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تشخيص باليني براساس شرح حال ، معاينه فيزيكي تستهاي آزمايشگاهي غير اختصاصي ميزان مثبت كاذب بالايي دارد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20% بدون بيماري در لاپاروسكوپ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15% بيماري درگيري در لاپاروسكوپ (كيست تخمدان، </a:t>
            </a:r>
            <a:r>
              <a:rPr lang="en-US" dirty="0" smtClean="0">
                <a:cs typeface="B Koodak" pitchFamily="2" charset="-78"/>
              </a:rPr>
              <a:t>EP</a:t>
            </a:r>
            <a:r>
              <a:rPr lang="fa-IR" dirty="0" smtClean="0">
                <a:cs typeface="B Koodak" pitchFamily="2" charset="-78"/>
              </a:rPr>
              <a:t>، آپانديسيت، اندومتريوز)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Koodak" pitchFamily="2" charset="-78"/>
              </a:rPr>
              <a:t>ادامه</a:t>
            </a:r>
            <a:endParaRPr lang="fa-IR" sz="3600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400" b="1" i="1" dirty="0" smtClean="0">
                <a:cs typeface="B Koodak" pitchFamily="2" charset="-78"/>
              </a:rPr>
              <a:t>ويروسها:</a:t>
            </a:r>
          </a:p>
          <a:p>
            <a:r>
              <a:rPr lang="fa-IR" dirty="0" smtClean="0">
                <a:cs typeface="B Koodak" pitchFamily="2" charset="-78"/>
              </a:rPr>
              <a:t>ويروس هرپس سيمپلكس                       هرپس تناسلي</a:t>
            </a:r>
          </a:p>
          <a:p>
            <a:r>
              <a:rPr lang="fa-IR" dirty="0" smtClean="0">
                <a:cs typeface="B Koodak" pitchFamily="2" charset="-78"/>
              </a:rPr>
              <a:t>سيتومگالوويروس                                 عفونت سيتومگالوويروس</a:t>
            </a:r>
          </a:p>
          <a:p>
            <a:r>
              <a:rPr lang="fa-IR" dirty="0" smtClean="0">
                <a:cs typeface="B Koodak" pitchFamily="2" charset="-78"/>
              </a:rPr>
              <a:t>ويروس هپاتيت </a:t>
            </a:r>
            <a:r>
              <a:rPr lang="en-US" sz="2800" dirty="0" smtClean="0">
                <a:cs typeface="B Koodak" pitchFamily="2" charset="-78"/>
              </a:rPr>
              <a:t>B</a:t>
            </a:r>
            <a:r>
              <a:rPr lang="fa-IR" sz="2800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                                هپاتيت </a:t>
            </a:r>
            <a:r>
              <a:rPr lang="en-US" sz="2800" dirty="0" smtClean="0">
                <a:cs typeface="B Koodak" pitchFamily="2" charset="-78"/>
              </a:rPr>
              <a:t>B</a:t>
            </a:r>
            <a:r>
              <a:rPr lang="fa-IR" sz="2800" dirty="0" smtClean="0">
                <a:cs typeface="B Koodak" pitchFamily="2" charset="-78"/>
              </a:rPr>
              <a:t> </a:t>
            </a:r>
            <a:endParaRPr lang="fa-IR" dirty="0" smtClean="0">
              <a:cs typeface="B Koodak" pitchFamily="2" charset="-78"/>
            </a:endParaRPr>
          </a:p>
          <a:p>
            <a:r>
              <a:rPr lang="fa-IR" dirty="0" smtClean="0">
                <a:cs typeface="B Koodak" pitchFamily="2" charset="-78"/>
              </a:rPr>
              <a:t>پاپيلوماويروس انساني                            كونديلوما آكوميناتا</a:t>
            </a:r>
          </a:p>
          <a:p>
            <a:r>
              <a:rPr lang="fa-IR" dirty="0" smtClean="0">
                <a:cs typeface="B Koodak" pitchFamily="2" charset="-78"/>
              </a:rPr>
              <a:t>ويروس مولوسكوم كونتاژيوزوم                 مولوسكوم كونتاژيوزوم</a:t>
            </a:r>
          </a:p>
          <a:p>
            <a:r>
              <a:rPr lang="en-US" sz="2800" dirty="0" smtClean="0">
                <a:cs typeface="B Koodak" pitchFamily="2" charset="-78"/>
              </a:rPr>
              <a:t>HIV</a:t>
            </a:r>
            <a:r>
              <a:rPr lang="fa-IR" sz="2800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                          </a:t>
            </a:r>
            <a:r>
              <a:rPr lang="en-US" dirty="0" smtClean="0">
                <a:cs typeface="B Koodak" pitchFamily="2" charset="-78"/>
              </a:rPr>
              <a:t>AIDS                      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شرح حال و معاينه فيزيكي( درد شكم ، </a:t>
            </a:r>
            <a:r>
              <a:rPr lang="en-US" dirty="0" smtClean="0">
                <a:cs typeface="B Koodak" pitchFamily="2" charset="-78"/>
              </a:rPr>
              <a:t>AUB</a:t>
            </a:r>
            <a:r>
              <a:rPr lang="fa-IR" dirty="0" smtClean="0">
                <a:cs typeface="B Koodak" pitchFamily="2" charset="-78"/>
              </a:rPr>
              <a:t>، تهوع و استفراغ، تندرنس يا حساسيت زير شكم ، تب، تندرنس حركت سرويكس، تندرنس آدنكس،توده آدنكسي)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تستهاي آزمايشگاهي (</a:t>
            </a:r>
            <a:r>
              <a:rPr lang="en-US" dirty="0" smtClean="0">
                <a:cs typeface="B Koodak" pitchFamily="2" charset="-78"/>
              </a:rPr>
              <a:t>ESR,CRP</a:t>
            </a:r>
            <a:r>
              <a:rPr lang="fa-IR" dirty="0" smtClean="0">
                <a:cs typeface="B Koodak" pitchFamily="2" charset="-78"/>
              </a:rPr>
              <a:t> ،موكوسرويكال)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بيوپسي آندومتر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سونوگرافي + توموگرافي كامپيوتري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لاپاروسكپي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معاينه شريك جنسي مرد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Titr" pitchFamily="2" charset="-78"/>
              </a:rPr>
              <a:t>درمان</a:t>
            </a:r>
            <a:endParaRPr lang="fa-IR" sz="40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ارزيابي شدت بيماري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درمان آنتي بيوتيكي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بررسي هاي اضافي سلامت كلي بدن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پيگيري مستمر بيمار و درمان شريك جنسي مرد 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Titr" pitchFamily="2" charset="-78"/>
              </a:rPr>
              <a:t>انديكاسيونهاي بستري</a:t>
            </a:r>
            <a:endParaRPr lang="fa-IR" sz="32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تظاهرات شديد باليني</a:t>
            </a:r>
            <a:r>
              <a:rPr lang="fa-IR" dirty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(پريتونيت شديد، حالت تهوع شديد، تب بالاتر از 100/4 فارنهايت ، آبسه احتمالي)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عدم پاسخ به درمان آنتي بيوتيكي سرپائي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حاملگي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تشخيص نا مشخص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Titr" pitchFamily="2" charset="-78"/>
              </a:rPr>
              <a:t>سل ژنيتال</a:t>
            </a:r>
            <a:endParaRPr lang="fa-IR" sz="40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نسبتاً نا شايع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كمتر از 1% موارد سالپنژيت به علت ابتلا به مايكوباكتريوم</a:t>
            </a:r>
            <a:r>
              <a:rPr lang="fa-IR" dirty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توبركولوزيس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سل ريوي همچنان مشكل جهاني، ميزان ابتلا به آن با عفونت </a:t>
            </a:r>
            <a:r>
              <a:rPr lang="en-US" dirty="0" smtClean="0">
                <a:cs typeface="B Koodak" pitchFamily="2" charset="-78"/>
              </a:rPr>
              <a:t>HIV</a:t>
            </a:r>
            <a:r>
              <a:rPr lang="fa-IR" dirty="0" smtClean="0">
                <a:cs typeface="B Koodak" pitchFamily="2" charset="-78"/>
              </a:rPr>
              <a:t> برابري ميكند</a:t>
            </a:r>
          </a:p>
          <a:p>
            <a:pPr algn="just"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سل ژنيتال در 10% بيماران مبتلا به سل ريوي رخ ميدهد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Titr" pitchFamily="2" charset="-78"/>
              </a:rPr>
              <a:t>پاتوژنز </a:t>
            </a:r>
            <a:endParaRPr lang="fa-IR" sz="36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500306"/>
            <a:ext cx="8229600" cy="2554287"/>
          </a:xfrm>
        </p:spPr>
        <p:txBody>
          <a:bodyPr/>
          <a:lstStyle/>
          <a:p>
            <a:r>
              <a:rPr lang="fa-IR" dirty="0" smtClean="0">
                <a:latin typeface="2  Titr"/>
                <a:cs typeface="B Mitra" pitchFamily="2" charset="-78"/>
              </a:rPr>
              <a:t>اشكال</a:t>
            </a:r>
            <a:r>
              <a:rPr lang="fa-IR" dirty="0" smtClean="0">
                <a:cs typeface="B Mitra" pitchFamily="2" charset="-78"/>
              </a:rPr>
              <a:t> باليني (سل ژنيتال نهفته، سالپنژيت سلي، پريتونيت سلي)</a:t>
            </a:r>
            <a:endParaRPr lang="fa-IR" dirty="0">
              <a:cs typeface="B Mitra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Titr" pitchFamily="2" charset="-78"/>
              </a:rPr>
              <a:t>تشخيص</a:t>
            </a:r>
            <a:endParaRPr lang="fa-IR" sz="3200" dirty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43443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Koodak" pitchFamily="2" charset="-78"/>
              </a:rPr>
              <a:t>شرح حال</a:t>
            </a:r>
          </a:p>
          <a:p>
            <a:r>
              <a:rPr lang="fa-IR" dirty="0" smtClean="0">
                <a:cs typeface="B Koodak" pitchFamily="2" charset="-78"/>
              </a:rPr>
              <a:t>راديوگرافي سينه</a:t>
            </a:r>
          </a:p>
          <a:p>
            <a:r>
              <a:rPr lang="fa-IR" dirty="0" smtClean="0">
                <a:cs typeface="B Koodak" pitchFamily="2" charset="-78"/>
              </a:rPr>
              <a:t>تست </a:t>
            </a:r>
            <a:r>
              <a:rPr lang="en-US" sz="2600" dirty="0" smtClean="0">
                <a:cs typeface="B Koodak" pitchFamily="2" charset="-78"/>
              </a:rPr>
              <a:t>PPD</a:t>
            </a:r>
            <a:r>
              <a:rPr lang="fa-IR" dirty="0" smtClean="0">
                <a:cs typeface="B Koodak" pitchFamily="2" charset="-78"/>
              </a:rPr>
              <a:t> </a:t>
            </a:r>
          </a:p>
          <a:p>
            <a:r>
              <a:rPr lang="fa-IR" dirty="0" smtClean="0">
                <a:cs typeface="B Koodak" pitchFamily="2" charset="-78"/>
              </a:rPr>
              <a:t>بيوپسي آندومتر </a:t>
            </a:r>
          </a:p>
          <a:p>
            <a:r>
              <a:rPr lang="fa-IR" dirty="0" smtClean="0">
                <a:cs typeface="B Koodak" pitchFamily="2" charset="-78"/>
              </a:rPr>
              <a:t>كشت خون قاعدگي</a:t>
            </a:r>
          </a:p>
          <a:p>
            <a:r>
              <a:rPr lang="fa-IR" dirty="0" smtClean="0">
                <a:cs typeface="B Koodak" pitchFamily="2" charset="-78"/>
              </a:rPr>
              <a:t>لاپاروسكپي</a:t>
            </a:r>
          </a:p>
          <a:p>
            <a:r>
              <a:rPr lang="en-US" sz="2600" dirty="0" smtClean="0">
                <a:cs typeface="B Koodak" pitchFamily="2" charset="-78"/>
              </a:rPr>
              <a:t>HSG</a:t>
            </a:r>
            <a:r>
              <a:rPr lang="fa-IR" sz="2600" dirty="0" smtClean="0">
                <a:cs typeface="B Koodak" pitchFamily="2" charset="-78"/>
              </a:rPr>
              <a:t> </a:t>
            </a:r>
          </a:p>
          <a:p>
            <a:r>
              <a:rPr lang="fa-IR" dirty="0" smtClean="0">
                <a:cs typeface="B Koodak" pitchFamily="2" charset="-78"/>
              </a:rPr>
              <a:t>لاپاروتومي </a:t>
            </a:r>
          </a:p>
          <a:p>
            <a:r>
              <a:rPr lang="fa-IR" dirty="0" smtClean="0">
                <a:cs typeface="B Koodak" pitchFamily="2" charset="-78"/>
              </a:rPr>
              <a:t>درمان (طبي-جراحي)</a:t>
            </a:r>
          </a:p>
          <a:p>
            <a:endParaRPr lang="fa-IR" dirty="0" smtClean="0">
              <a:cs typeface="B Koodak" pitchFamily="2" charset="-78"/>
            </a:endParaRPr>
          </a:p>
          <a:p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7141" y="1305341"/>
            <a:ext cx="458971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tr" pitchFamily="2" charset="-78"/>
              </a:rPr>
              <a:t>با تشكر </a:t>
            </a:r>
          </a:p>
          <a:p>
            <a:pPr algn="ctr"/>
            <a:endParaRPr lang="fa-IR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Titr" pitchFamily="2" charset="-78"/>
            </a:endParaRPr>
          </a:p>
          <a:p>
            <a:pPr algn="ctr"/>
            <a:endParaRPr lang="fa-IR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Titr" pitchFamily="2" charset="-78"/>
            </a:endParaRPr>
          </a:p>
          <a:p>
            <a:pPr algn="ctr"/>
            <a:endParaRPr lang="fa-IR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Titr" pitchFamily="2" charset="-78"/>
            </a:endParaRPr>
          </a:p>
          <a:p>
            <a:pPr algn="ctr"/>
            <a:r>
              <a:rPr lang="fa-I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tr" pitchFamily="2" charset="-78"/>
              </a:rPr>
              <a:t>دكتر گيتي رحيمي</a:t>
            </a:r>
            <a:endParaRPr lang="fa-I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B Koodak" pitchFamily="2" charset="-78"/>
              </a:rPr>
              <a:t>ادامه</a:t>
            </a:r>
            <a:endParaRPr lang="fa-IR" sz="3200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400" b="1" i="1" dirty="0" smtClean="0">
                <a:cs typeface="B Koodak" pitchFamily="2" charset="-78"/>
              </a:rPr>
              <a:t>قارچها:</a:t>
            </a:r>
          </a:p>
          <a:p>
            <a:r>
              <a:rPr lang="fa-IR" dirty="0" smtClean="0">
                <a:cs typeface="B Koodak" pitchFamily="2" charset="-78"/>
              </a:rPr>
              <a:t>تريكومونس واژيناليس                                واژينيت</a:t>
            </a:r>
          </a:p>
          <a:p>
            <a:r>
              <a:rPr lang="fa-IR" dirty="0" smtClean="0">
                <a:cs typeface="B Koodak" pitchFamily="2" charset="-78"/>
              </a:rPr>
              <a:t>آنتاموبا هيستوليتيكا                                    پروكتيت</a:t>
            </a:r>
          </a:p>
          <a:p>
            <a:pPr>
              <a:buNone/>
            </a:pPr>
            <a:endParaRPr lang="fa-IR" dirty="0" smtClean="0">
              <a:cs typeface="B Koodak" pitchFamily="2" charset="-78"/>
            </a:endParaRPr>
          </a:p>
          <a:p>
            <a:r>
              <a:rPr lang="fa-IR" sz="2400" b="1" i="1" dirty="0" smtClean="0">
                <a:cs typeface="B Koodak" pitchFamily="2" charset="-78"/>
              </a:rPr>
              <a:t>انگلها:</a:t>
            </a:r>
          </a:p>
          <a:p>
            <a:r>
              <a:rPr lang="en-US" sz="2400" dirty="0" err="1" smtClean="0">
                <a:cs typeface="B Koodak" pitchFamily="2" charset="-78"/>
              </a:rPr>
              <a:t>Sarcoptes</a:t>
            </a:r>
            <a:r>
              <a:rPr lang="en-US" sz="2400" dirty="0" smtClean="0">
                <a:cs typeface="B Koodak" pitchFamily="2" charset="-78"/>
              </a:rPr>
              <a:t> scabies</a:t>
            </a:r>
            <a:r>
              <a:rPr lang="fa-IR" sz="2400" dirty="0" smtClean="0">
                <a:cs typeface="B Koodak" pitchFamily="2" charset="-78"/>
              </a:rPr>
              <a:t>      </a:t>
            </a:r>
            <a:r>
              <a:rPr lang="fa-IR" sz="2400" dirty="0" smtClean="0">
                <a:cs typeface="B Koodak" pitchFamily="2" charset="-78"/>
              </a:rPr>
              <a:t>                   </a:t>
            </a:r>
            <a:r>
              <a:rPr lang="fa-IR" dirty="0" smtClean="0">
                <a:cs typeface="B Koodak" pitchFamily="2" charset="-78"/>
              </a:rPr>
              <a:t>جرب</a:t>
            </a:r>
          </a:p>
          <a:p>
            <a:r>
              <a:rPr lang="en-US" sz="2400" dirty="0" err="1" smtClean="0">
                <a:cs typeface="B Koodak" pitchFamily="2" charset="-78"/>
              </a:rPr>
              <a:t>Phthirus</a:t>
            </a:r>
            <a:r>
              <a:rPr lang="en-US" sz="2400" dirty="0" smtClean="0">
                <a:cs typeface="B Koodak" pitchFamily="2" charset="-78"/>
              </a:rPr>
              <a:t> Pubis</a:t>
            </a:r>
            <a:r>
              <a:rPr lang="fa-IR" sz="2400" dirty="0" smtClean="0">
                <a:cs typeface="B Koodak" pitchFamily="2" charset="-78"/>
              </a:rPr>
              <a:t>                             </a:t>
            </a:r>
            <a:r>
              <a:rPr lang="fa-IR" sz="2400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شپش عانه</a:t>
            </a:r>
          </a:p>
          <a:p>
            <a:endParaRPr lang="fa-IR" dirty="0">
              <a:cs typeface="Mitra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cs typeface="B Koodak" pitchFamily="2" charset="-78"/>
              </a:rPr>
              <a:t>ولو</a:t>
            </a:r>
            <a:endParaRPr lang="fa-IR" sz="3200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Koodak" pitchFamily="2" charset="-78"/>
              </a:rPr>
              <a:t>هرپس</a:t>
            </a:r>
          </a:p>
          <a:p>
            <a:r>
              <a:rPr lang="fa-IR" dirty="0" smtClean="0">
                <a:cs typeface="B Koodak" pitchFamily="2" charset="-78"/>
              </a:rPr>
              <a:t>ويروس پاپيلوم انساني</a:t>
            </a:r>
          </a:p>
          <a:p>
            <a:r>
              <a:rPr lang="fa-IR" dirty="0" smtClean="0">
                <a:cs typeface="B Koodak" pitchFamily="2" charset="-78"/>
              </a:rPr>
              <a:t>وستيبوليت</a:t>
            </a:r>
          </a:p>
          <a:p>
            <a:r>
              <a:rPr lang="fa-IR" dirty="0" smtClean="0">
                <a:cs typeface="B Koodak" pitchFamily="2" charset="-78"/>
              </a:rPr>
              <a:t>فورونكولوزيس</a:t>
            </a:r>
          </a:p>
          <a:p>
            <a:r>
              <a:rPr lang="fa-IR" dirty="0" smtClean="0">
                <a:cs typeface="B Koodak" pitchFamily="2" charset="-78"/>
              </a:rPr>
              <a:t>بارتولينيت</a:t>
            </a:r>
          </a:p>
          <a:p>
            <a:r>
              <a:rPr lang="fa-IR" dirty="0" smtClean="0">
                <a:cs typeface="B Koodak" pitchFamily="2" charset="-78"/>
              </a:rPr>
              <a:t>شانكروئيد</a:t>
            </a:r>
          </a:p>
          <a:p>
            <a:r>
              <a:rPr lang="fa-IR" dirty="0" smtClean="0">
                <a:cs typeface="B Koodak" pitchFamily="2" charset="-78"/>
              </a:rPr>
              <a:t>گرانولوم اينگوينال</a:t>
            </a:r>
          </a:p>
          <a:p>
            <a:r>
              <a:rPr lang="fa-IR" dirty="0" smtClean="0">
                <a:cs typeface="B Koodak" pitchFamily="2" charset="-78"/>
              </a:rPr>
              <a:t>لنفوگرانولوم ونروم</a:t>
            </a:r>
          </a:p>
          <a:p>
            <a:r>
              <a:rPr lang="fa-IR" dirty="0" smtClean="0">
                <a:cs typeface="B Koodak" pitchFamily="2" charset="-78"/>
              </a:rPr>
              <a:t>سندرم اورترال حاد</a:t>
            </a:r>
          </a:p>
          <a:p>
            <a:endParaRPr lang="fa-IR" dirty="0">
              <a:cs typeface="Mitra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rgbClr val="FF0000"/>
                </a:solidFill>
                <a:cs typeface="B Koodak" pitchFamily="2" charset="-78"/>
              </a:rPr>
              <a:t>هرپس</a:t>
            </a:r>
            <a:endParaRPr lang="fa-IR" sz="4800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>
                <a:cs typeface="B Koodak" pitchFamily="2" charset="-78"/>
              </a:rPr>
              <a:t>حدود 20% از زنان 49-14 ساله با ويروس هرپس سيمپلكس تيپ </a:t>
            </a:r>
            <a:r>
              <a:rPr lang="en-US" sz="2400" dirty="0" smtClean="0">
                <a:cs typeface="B Koodak" pitchFamily="2" charset="-78"/>
              </a:rPr>
              <a:t>HSV-2</a:t>
            </a:r>
            <a:r>
              <a:rPr lang="fa-IR" sz="2400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و تقريباً 60% با </a:t>
            </a:r>
            <a:r>
              <a:rPr lang="en-US" sz="2400" dirty="0" smtClean="0">
                <a:cs typeface="B Koodak" pitchFamily="2" charset="-78"/>
              </a:rPr>
              <a:t>HSV-1</a:t>
            </a:r>
            <a:r>
              <a:rPr lang="fa-IR" dirty="0" smtClean="0">
                <a:cs typeface="B Koodak" pitchFamily="2" charset="-78"/>
              </a:rPr>
              <a:t> مراجعه كرده اند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علت شايع زخم هاي وولو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زخم هاي بين 12-2 روز (متوسط 4 روز) بعد از مواجهه رخ ميدهد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وزيكول هاي دو طرفه دردناك، در گيري سرويكس و واژن ، لكوره خاكستري حاوي مواد نكروتيك، ديزوري خارجي، لنفادنوپاتي اينگوينال دو طرفه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ضايعات وولو تا 3 هفته، نشانه هاي جسمي( سردرد، تب، ضعف) تا يك هفته ميتواند باقي بماند</a:t>
            </a:r>
          </a:p>
          <a:p>
            <a:pPr algn="just"/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FF0000"/>
                </a:solidFill>
                <a:cs typeface="2  Titr" pitchFamily="2" charset="-78"/>
              </a:rPr>
              <a:t>ادامه</a:t>
            </a:r>
            <a:endParaRPr lang="fa-IR" sz="4800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بعد از عفونت اوليه فاز نهفته ايجاد ميشود.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بيشتر بيماران عفونت علامت دار ثانويه را تجربه ميكنند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50% بيماران دچار عود نشانه هاي پرودورمال دارند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ضايعات ثانويه كمتر دردناك ، متمركز، يكطرفه، دوره كوتاهتر(10-3 روز) تظاهرات سيستميك نامعمول است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61475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85-75% ضايعات در اثر </a:t>
            </a:r>
            <a:r>
              <a:rPr lang="en-US" sz="2400" dirty="0" smtClean="0">
                <a:cs typeface="B Koodak" pitchFamily="2" charset="-78"/>
              </a:rPr>
              <a:t>HSV-2  </a:t>
            </a:r>
            <a:r>
              <a:rPr lang="fa-IR" dirty="0" smtClean="0">
                <a:cs typeface="B Koodak" pitchFamily="2" charset="-78"/>
              </a:rPr>
              <a:t> و بقيه با</a:t>
            </a:r>
            <a:r>
              <a:rPr lang="en-US" sz="2400" dirty="0" smtClean="0">
                <a:cs typeface="B Koodak" pitchFamily="2" charset="-78"/>
              </a:rPr>
              <a:t>HSV-1</a:t>
            </a:r>
            <a:r>
              <a:rPr lang="fa-IR" sz="2400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ايجاد ميشوند</a:t>
            </a:r>
          </a:p>
          <a:p>
            <a:pPr>
              <a:lnSpc>
                <a:spcPct val="200000"/>
              </a:lnSpc>
              <a:buNone/>
            </a:pPr>
            <a:endParaRPr lang="fa-IR" dirty="0" smtClean="0">
              <a:cs typeface="B Koodak" pitchFamily="2" charset="-78"/>
            </a:endParaRP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تماس مستقيم انتقال صورت ميگيرد.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1553</Words>
  <Application>Microsoft Office PowerPoint</Application>
  <PresentationFormat>On-screen Show (4:3)</PresentationFormat>
  <Paragraphs>262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Oriel</vt:lpstr>
      <vt:lpstr>Slide 1</vt:lpstr>
      <vt:lpstr>عفونتهاي منتقله از طريق جنسي </vt:lpstr>
      <vt:lpstr>ادامه </vt:lpstr>
      <vt:lpstr>ادامه</vt:lpstr>
      <vt:lpstr>ادامه</vt:lpstr>
      <vt:lpstr>ولو</vt:lpstr>
      <vt:lpstr>هرپس</vt:lpstr>
      <vt:lpstr>ادامه</vt:lpstr>
      <vt:lpstr>Slide 9</vt:lpstr>
      <vt:lpstr>Slide 10</vt:lpstr>
      <vt:lpstr>ويروس پاپيلوم انساني</vt:lpstr>
      <vt:lpstr>وستيبوليت</vt:lpstr>
      <vt:lpstr>Slide 13</vt:lpstr>
      <vt:lpstr>واژينيت</vt:lpstr>
      <vt:lpstr>ساير وضعيتهاي علت ترشح واژينال </vt:lpstr>
      <vt:lpstr>معاينه</vt:lpstr>
      <vt:lpstr>كانديديازيس</vt:lpstr>
      <vt:lpstr>Slide 18</vt:lpstr>
      <vt:lpstr>Slide 19</vt:lpstr>
      <vt:lpstr>تريكومونيازيس </vt:lpstr>
      <vt:lpstr>Slide 21</vt:lpstr>
      <vt:lpstr>واژينوز باكتريال </vt:lpstr>
      <vt:lpstr>در واژينوز باكتريال</vt:lpstr>
      <vt:lpstr>سندرم شوك توكسيك</vt:lpstr>
      <vt:lpstr>Slide 25</vt:lpstr>
      <vt:lpstr>سيفليس</vt:lpstr>
      <vt:lpstr>Slide 27</vt:lpstr>
      <vt:lpstr>سرويسيت</vt:lpstr>
      <vt:lpstr>Slide 29</vt:lpstr>
      <vt:lpstr>آندومتريت</vt:lpstr>
      <vt:lpstr>گونوكوك</vt:lpstr>
      <vt:lpstr>Slide 32</vt:lpstr>
      <vt:lpstr>سالپنژيت</vt:lpstr>
      <vt:lpstr>Slide 34</vt:lpstr>
      <vt:lpstr>اپيدميولوژي</vt:lpstr>
      <vt:lpstr>باكتريولوژي</vt:lpstr>
      <vt:lpstr>پاتوژنزيس </vt:lpstr>
      <vt:lpstr>تشخيص</vt:lpstr>
      <vt:lpstr>Slide 39</vt:lpstr>
      <vt:lpstr>Slide 40</vt:lpstr>
      <vt:lpstr>درمان</vt:lpstr>
      <vt:lpstr>انديكاسيونهاي بستري</vt:lpstr>
      <vt:lpstr>سل ژنيتال</vt:lpstr>
      <vt:lpstr>پاتوژنز </vt:lpstr>
      <vt:lpstr>تشخيص</vt:lpstr>
      <vt:lpstr>Slide 46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Amoozesh</dc:creator>
  <cp:lastModifiedBy>Amoozesh</cp:lastModifiedBy>
  <cp:revision>6</cp:revision>
  <dcterms:created xsi:type="dcterms:W3CDTF">2015-06-11T07:45:51Z</dcterms:created>
  <dcterms:modified xsi:type="dcterms:W3CDTF">2015-06-11T08:16:32Z</dcterms:modified>
</cp:coreProperties>
</file>