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65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78362"/>
          </a:xfrm>
        </p:spPr>
        <p:txBody>
          <a:bodyPr>
            <a:normAutofit/>
          </a:bodyPr>
          <a:lstStyle/>
          <a:p>
            <a:r>
              <a:rPr lang="fa-IR" sz="4800" dirty="0" smtClean="0"/>
              <a:t>مراقبتهای پیش از بارداری</a:t>
            </a:r>
            <a:endParaRPr lang="fa-IR" sz="4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>
              <a:buFont typeface="Wingdings" pitchFamily="2" charset="2"/>
              <a:buChar char="q"/>
            </a:pPr>
            <a:r>
              <a:rPr lang="fa-IR" dirty="0" smtClean="0"/>
              <a:t>مکمل های مورد نیاز در دوران بارداری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قرص آهن: از شروع هفته 16بارداری تا سه ماه پس از زایمان روزانه یکعدد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قرص مولتی ویتامن: از شروع هفته 16بارداری تا سه ماه پس از زایمان روزانه یکعدد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اسید فولیک: حداقل سه ماه قبل از بارداری تا پایان بارداری</a:t>
            </a:r>
          </a:p>
          <a:p>
            <a:pPr algn="r" rtl="1"/>
            <a:r>
              <a:rPr lang="fa-IR" sz="1800" dirty="0" smtClean="0"/>
              <a:t>تجویز آهن در 4 ماه اول حاملگی بدلیل نیاز کم بدن و احتمال تشدید تهوع و استفراغ حاملگی توصیه نمی شود .</a:t>
            </a:r>
          </a:p>
          <a:p>
            <a:pPr algn="r" rtl="1"/>
            <a:r>
              <a:rPr lang="fa-IR" sz="1800" dirty="0" smtClean="0"/>
              <a:t>در زنان حامله درشت اندام ، حاملگی دو قلویی و یا در صورت مصرف نامنظم آهن ، مقدار آهن مورد نیاز روزانه زن حامله به 60-100 میلی گرم میرسد</a:t>
            </a:r>
          </a:p>
          <a:p>
            <a:pPr algn="r" rtl="1"/>
            <a:r>
              <a:rPr lang="fa-IR" sz="1800" dirty="0" smtClean="0"/>
              <a:t>مصرف موادغذایی حاوی ویتامین </a:t>
            </a:r>
            <a:r>
              <a:rPr lang="en-US" sz="1800" dirty="0" smtClean="0"/>
              <a:t>C</a:t>
            </a:r>
            <a:r>
              <a:rPr lang="fa-IR" sz="1800" dirty="0" smtClean="0"/>
              <a:t> جذب آهن را افزایش می دهد .مانند سبزی های تازه و گوجه فرنگی ، کلم ، گل کلم ، فلفل دلمه ای ، آب لیمو و ... </a:t>
            </a:r>
          </a:p>
          <a:p>
            <a:pPr algn="r" rtl="1"/>
            <a:r>
              <a:rPr lang="fa-IR" sz="1800" dirty="0" smtClean="0"/>
              <a:t>توصیه به مصرف مواد غذایی حاوی آهن مثل گوشت قرمز ، ماهی ، مرغ ،جگر ، سبزیهای سبز تیره ، جبوبات ، انواع مغز ها مانند پسته و..انواع خشکبار مانند برگه ها ،</a:t>
            </a:r>
          </a:p>
          <a:p>
            <a:pPr algn="r" rtl="1"/>
            <a:r>
              <a:rPr lang="fa-IR" sz="1800" dirty="0" smtClean="0"/>
              <a:t>توت خشک و ...</a:t>
            </a:r>
          </a:p>
          <a:p>
            <a:pPr algn="r" rtl="1"/>
            <a:r>
              <a:rPr lang="fa-IR" sz="1800" dirty="0" smtClean="0"/>
              <a:t>* خودداری از مصرف چای ، قهوه و دم کرده های گیاهی یک ساعت قبل از غذا و حداقل دو ساعت پس از غذا برای جذب بهتر آهن موجو در غذا .</a:t>
            </a:r>
          </a:p>
          <a:p>
            <a:pPr algn="r" rtl="1">
              <a:buNone/>
            </a:pPr>
            <a:endParaRPr lang="fa-I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>
              <a:buFont typeface="Wingdings" pitchFamily="2" charset="2"/>
              <a:buChar char="q"/>
            </a:pPr>
            <a:r>
              <a:rPr lang="fa-IR" dirty="0" smtClean="0"/>
              <a:t>زمان مراقبت های دوران بارداری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نوبت اول : ملاقات در یکی از هفته های 6 تا 10 بارداری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نوبت دوم:ملاقات در یکی از هفته های 16 تا 20 بارداری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نوبت سوم: ملاقات در یکی از هفته های 26 تا 30 بارداری</a:t>
            </a:r>
            <a:endParaRPr lang="en-US" dirty="0" smtClean="0"/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نوبت چهارم :ملاقات در یکی از هفته های 31 تا 34 بارداری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نوبت پنجم :ملاقات در یکی از هفته های 35 تا 37 بارداری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نوبت ششم :ملاقات در هفته38 بارداری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نوبت هفتم :ملاقات در هفته 39 بارداری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نوبت هشتم :ملاقات در هفته 40 بارداری</a:t>
            </a:r>
          </a:p>
          <a:p>
            <a:pPr algn="r" rtl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fa-IR" dirty="0" smtClean="0"/>
              <a:t>نکته:</a:t>
            </a:r>
          </a:p>
          <a:p>
            <a:pPr algn="r" rtl="1">
              <a:buNone/>
            </a:pPr>
            <a:r>
              <a:rPr lang="fa-IR" dirty="0" smtClean="0"/>
              <a:t>     1-دو مراقبت در نیمه اول بارداری و 6 مراقبت در نیمه دوم بارداری                        2-تعداد این ملاقات ها ممکن است با توجه به وضعیت مادر و نظر پزشک یا ماما تغییر کند </a:t>
            </a:r>
            <a:endParaRPr lang="fa-I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علایم خطر دوران بارداری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dirty="0" smtClean="0"/>
              <a:t>توجه به علائم خطر بارداری ودرصورت مواجهه با هریک ازمشکلات وعلائم خطرذیل سریعا" به مرکزبهداشتی درمانی ویا بیمارستان مراجعه گردد</a:t>
            </a:r>
            <a:r>
              <a:rPr lang="en-US" sz="2800" dirty="0" smtClean="0"/>
              <a:t>:</a:t>
            </a:r>
            <a:br>
              <a:rPr lang="en-US" sz="2800" dirty="0" smtClean="0"/>
            </a:br>
            <a:r>
              <a:rPr lang="fa-IR" sz="2800" dirty="0" smtClean="0"/>
              <a:t>خونریزی یالکه بینی-کاهش یا نداشتن حرکت جنین-آبریزش یا خیس شدن ناگهانی-دردوورم یک طرفه ساق پا وران-دردشکم وپهلوهاویا دردسردل-سوزش یا دردهنگام ادرارکردن-استفراغ شدید ومداوم یا خونی-تب ولرز-تنگی ونفس وتپش قلب-ورم دستها،صورت یا تمام بدن-سردرد وتاری دید-افزایش ناگهانی وزن(یک کیلوگرم یابیشتر درهفته)-عفونت،آبسه ودردشدید دندان</a:t>
            </a:r>
            <a:endParaRPr lang="fa-IR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>
              <a:buFont typeface="Wingdings" pitchFamily="2" charset="2"/>
              <a:buChar char="q"/>
            </a:pPr>
            <a:r>
              <a:rPr lang="fa-IR" dirty="0" smtClean="0"/>
              <a:t>شکایت های شایع دوران بارداری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>
              <a:buFont typeface="Wingdings" pitchFamily="2" charset="2"/>
              <a:buChar char="Ø"/>
            </a:pPr>
            <a:r>
              <a:rPr lang="fa-IR" b="1" dirty="0" smtClean="0"/>
              <a:t>نیمه اول بارداری: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دردناک و حساس شدن پستان ها</a:t>
            </a:r>
            <a:endParaRPr lang="en-US" dirty="0" smtClean="0"/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تکرر ادرار</a:t>
            </a:r>
            <a:endParaRPr lang="en-US" dirty="0" smtClean="0"/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خستگی</a:t>
            </a:r>
            <a:endParaRPr lang="en-US" dirty="0" smtClean="0"/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تهوع و استفراغ صبحگاهی</a:t>
            </a:r>
            <a:endParaRPr lang="en-US" dirty="0" smtClean="0"/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افزایش بزاق دهان</a:t>
            </a:r>
            <a:endParaRPr lang="en-US" dirty="0" smtClean="0"/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افزایش ترشحات مهبلی </a:t>
            </a:r>
            <a:endParaRPr lang="en-US" dirty="0" smtClean="0"/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تغییر خلق و خو و رفتار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en-US" dirty="0" smtClean="0"/>
          </a:p>
          <a:p>
            <a:pPr algn="r" rtl="1">
              <a:buFont typeface="Wingdings" pitchFamily="2" charset="2"/>
              <a:buChar char="Ø"/>
            </a:pPr>
            <a:endParaRPr lang="fa-I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>
              <a:buFont typeface="Wingdings" pitchFamily="2" charset="2"/>
              <a:buChar char="q"/>
            </a:pPr>
            <a:r>
              <a:rPr lang="fa-IR" dirty="0" smtClean="0"/>
              <a:t>شکایت های شایع دوران بارداری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Ø"/>
            </a:pPr>
            <a:r>
              <a:rPr lang="fa-IR" b="1" dirty="0" smtClean="0"/>
              <a:t>نیمه دوم بارداری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 پررنگ شدن پوست نقاطی از بدن مانند هاله پستانها و ناف</a:t>
            </a:r>
            <a:endParaRPr lang="en-US" dirty="0" smtClean="0"/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یبوست و نفخ</a:t>
            </a:r>
            <a:endParaRPr lang="en-US" dirty="0" smtClean="0"/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افزایش ترشحات مهبلی</a:t>
            </a:r>
            <a:endParaRPr lang="en-US" dirty="0" smtClean="0"/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کمردرد</a:t>
            </a:r>
            <a:endParaRPr lang="en-US" dirty="0" smtClean="0"/>
          </a:p>
          <a:p>
            <a:pPr algn="r" rtl="1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fa-IR" dirty="0" smtClean="0"/>
              <a:t>سوزش سردل</a:t>
            </a:r>
            <a:endParaRPr lang="en-US" dirty="0" smtClean="0"/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تکرر ادرار</a:t>
            </a:r>
            <a:r>
              <a:rPr lang="fa-IR" b="1" dirty="0" smtClean="0"/>
              <a:t> </a:t>
            </a:r>
            <a:endParaRPr lang="en-US" dirty="0" smtClean="0"/>
          </a:p>
          <a:p>
            <a:pPr algn="r" rtl="1">
              <a:buNone/>
            </a:pPr>
            <a:endParaRPr lang="fa-IR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>
              <a:buFont typeface="Wingdings" pitchFamily="2" charset="2"/>
              <a:buChar char="q"/>
            </a:pPr>
            <a:r>
              <a:rPr lang="fa-IR" dirty="0" smtClean="0"/>
              <a:t>اهمیت مراقبتهای پس از زایمان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fa-IR" dirty="0" smtClean="0"/>
              <a:t>تعداد زیادی از مادران به دلیل عفونت ،خونریزی و فشارخون بالا پس از زایمان درمعرض خطرقرارمی گیرند.بنابراین ضروری است مادران پس از زایمان در زمان های تعیین شده برای اطمینان از سلامت خود و نوزادشان مراقبت شوند</a:t>
            </a:r>
            <a:r>
              <a:rPr lang="en-US" b="1" dirty="0" smtClean="0"/>
              <a:t>.</a:t>
            </a:r>
            <a:endParaRPr lang="en-US" dirty="0" smtClean="0"/>
          </a:p>
          <a:p>
            <a:endParaRPr lang="fa-I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>
              <a:buFont typeface="Wingdings" pitchFamily="2" charset="2"/>
              <a:buChar char="q"/>
            </a:pPr>
            <a:r>
              <a:rPr lang="fa-IR" dirty="0" smtClean="0"/>
              <a:t>دفعات مراقبت پس از زایمان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مراقبت اول:  3  روز اول</a:t>
            </a:r>
            <a:r>
              <a:rPr lang="en-US" dirty="0" smtClean="0"/>
              <a:t>   </a:t>
            </a:r>
            <a:endParaRPr lang="fa-IR" dirty="0" smtClean="0"/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مراقبت دوم:  10 تا 15 روز اول</a:t>
            </a:r>
            <a:endParaRPr lang="en-US" dirty="0" smtClean="0"/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مراقبت سوم:  42 تا 60 روز پس از زایمان</a:t>
            </a:r>
          </a:p>
          <a:p>
            <a:pPr algn="r" rtl="1"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fa-IR" b="1" dirty="0" smtClean="0"/>
              <a:t>نکته:</a:t>
            </a:r>
            <a:r>
              <a:rPr lang="fa-IR" dirty="0" smtClean="0"/>
              <a:t>تعداد این ملاقات ها ممکن است با توجه به وضعیت مادر و نظر پزشک یا ماما تغییر کند</a:t>
            </a:r>
            <a:endParaRPr lang="fa-I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 fontScale="90000"/>
          </a:bodyPr>
          <a:lstStyle/>
          <a:p>
            <a:pPr rtl="1">
              <a:buFont typeface="Wingdings" pitchFamily="2" charset="2"/>
              <a:buChar char="q"/>
            </a:pPr>
            <a:r>
              <a:rPr lang="fa-IR" dirty="0" smtClean="0"/>
              <a:t>علایم خطر پس از زایمان</a:t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خونریزی بیش ازحد قاعدگی درهفته اول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دردوسوزش وترشح ازمحل بخیه ها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دردشکم وپهلوها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افسردگی شدید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جنون پس اززایمان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سوزش یادردهنگام ادرارکردن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خروج ترشحات چرکی وبدبو ازمهبل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دردوتورم وسفتی پستانها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تب ولرز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دردوورم یک طرفه ساق پاوران</a:t>
            </a:r>
          </a:p>
          <a:p>
            <a:pPr algn="r" rtl="1">
              <a:buFont typeface="Wingdings" pitchFamily="2" charset="2"/>
              <a:buChar char="Ø"/>
            </a:pPr>
            <a:r>
              <a:rPr lang="en-US" dirty="0" smtClean="0"/>
              <a:t>  </a:t>
            </a:r>
            <a:r>
              <a:rPr lang="fa-IR" dirty="0" smtClean="0"/>
              <a:t> تنگی نفس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تپش قلب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سرگیجه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سردردی که با مسکن بهبود نیاب</a:t>
            </a:r>
            <a:r>
              <a:rPr lang="fa-IR" b="1" dirty="0" smtClean="0"/>
              <a:t>د</a:t>
            </a:r>
          </a:p>
          <a:p>
            <a:pPr algn="r" rtl="1">
              <a:buNone/>
            </a:pPr>
            <a:r>
              <a:rPr lang="fa-IR" b="1" dirty="0" smtClean="0"/>
              <a:t>نکته:مصرف قرص آهن ومولتی ویتامین روزانه یکعددتا3ماه پس اززایمان </a:t>
            </a:r>
          </a:p>
          <a:p>
            <a:pPr algn="r">
              <a:buNone/>
            </a:pPr>
            <a:r>
              <a:rPr lang="en-US" b="1" dirty="0" smtClean="0"/>
              <a:t> </a:t>
            </a: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>
              <a:buFont typeface="Wingdings" pitchFamily="2" charset="2"/>
              <a:buChar char="q"/>
            </a:pPr>
            <a:r>
              <a:rPr lang="fa-IR" sz="2800" dirty="0" smtClean="0">
                <a:cs typeface="+mn-cs"/>
              </a:rPr>
              <a:t>عوامل خطر ساز ترومبو آمبولی وریدی در بارداری و پس از زایمان</a:t>
            </a:r>
            <a:endParaRPr lang="fa-IR" sz="28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 rtl="1">
              <a:buFont typeface="Wingdings" pitchFamily="2" charset="2"/>
              <a:buChar char="Ø"/>
            </a:pPr>
            <a:r>
              <a:rPr lang="fa-IR" b="1" dirty="0" smtClean="0"/>
              <a:t>عواملي كه مربوط به شرايط عمومي فرد هستند:</a:t>
            </a:r>
            <a:endParaRPr lang="fa-IR" dirty="0" smtClean="0"/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سابقه </a:t>
            </a:r>
            <a:r>
              <a:rPr lang="fa-IR" dirty="0" smtClean="0"/>
              <a:t>ترومبوآمبولي </a:t>
            </a:r>
            <a:r>
              <a:rPr lang="fa-IR" dirty="0" smtClean="0"/>
              <a:t>وريدي قبل </a:t>
            </a:r>
            <a:r>
              <a:rPr lang="fa-IR" dirty="0" smtClean="0"/>
              <a:t>از بارداري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ابتلا به </a:t>
            </a:r>
            <a:r>
              <a:rPr lang="fa-IR" dirty="0" smtClean="0"/>
              <a:t>ترومبوفيلي</a:t>
            </a:r>
            <a:endParaRPr lang="fa-IR" dirty="0" smtClean="0"/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مشكلات </a:t>
            </a:r>
            <a:r>
              <a:rPr lang="fa-IR" dirty="0" smtClean="0"/>
              <a:t>طبي مانند: بيماري قلبي يا ريوي، لوپوس، سرطانها، التهابها (بيماري التهابي روده، پلي آرتروپاتي التهابي) ، </a:t>
            </a:r>
            <a:r>
              <a:rPr lang="fa-IR" dirty="0" smtClean="0"/>
              <a:t>سندرم نفروتيك </a:t>
            </a:r>
            <a:r>
              <a:rPr lang="fa-IR" dirty="0" smtClean="0"/>
              <a:t>(پروتيين اوري بيشتر از 3 گرم در روز)، بيماري سايكل سل، اعتياد تزريقي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سن بيشتر از 35 </a:t>
            </a:r>
            <a:r>
              <a:rPr lang="fa-IR" dirty="0" smtClean="0"/>
              <a:t>سال 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چاقی(</a:t>
            </a:r>
            <a:r>
              <a:rPr lang="en-US" dirty="0" smtClean="0"/>
              <a:t>BMI</a:t>
            </a:r>
            <a:r>
              <a:rPr lang="fa-IR" dirty="0" smtClean="0"/>
              <a:t> بیشتر از )30 </a:t>
            </a:r>
            <a:r>
              <a:rPr lang="fa-IR" dirty="0" smtClean="0"/>
              <a:t>قبل يا اوايل بارداري </a:t>
            </a:r>
            <a:r>
              <a:rPr lang="fa-IR" dirty="0" smtClean="0"/>
              <a:t>/ </a:t>
            </a:r>
            <a:r>
              <a:rPr lang="fa-IR" dirty="0" smtClean="0"/>
              <a:t>وزن بيشتر از 80 كيلوگرم 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استعمال دخانيات</a:t>
            </a:r>
            <a:endParaRPr lang="fa-IR" dirty="0" smtClean="0"/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وجود وريدهاي واريسي </a:t>
            </a:r>
            <a:r>
              <a:rPr lang="fa-IR" dirty="0" smtClean="0"/>
              <a:t>واضح</a:t>
            </a:r>
            <a:endParaRPr lang="fa-IR" dirty="0" smtClean="0"/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فلج/ استفاده از صندلي چرخدار</a:t>
            </a:r>
            <a:endParaRPr lang="fa-I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>
              <a:buFont typeface="Wingdings" pitchFamily="2" charset="2"/>
              <a:buChar char="q"/>
            </a:pPr>
            <a:r>
              <a:rPr lang="fa-IR" sz="2800" dirty="0" smtClean="0"/>
              <a:t>عوامل خطر ساز ترومبو آمبولی وریدی در بارداری و پس از زایمان</a:t>
            </a:r>
            <a:endParaRPr lang="fa-IR" sz="28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>
              <a:buFont typeface="Wingdings" pitchFamily="2" charset="2"/>
              <a:buChar char="Ø"/>
            </a:pPr>
            <a:r>
              <a:rPr lang="fa-IR" b="1" dirty="0" smtClean="0"/>
              <a:t>عواملي كه مربوط به شرايط بارداري يا زايمان فعلي فرد هستند</a:t>
            </a:r>
            <a:r>
              <a:rPr lang="fa-IR" b="1" dirty="0" smtClean="0"/>
              <a:t>: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بارداري سوم يا </a:t>
            </a:r>
            <a:r>
              <a:rPr lang="fa-IR" dirty="0" smtClean="0"/>
              <a:t>بيشتر</a:t>
            </a:r>
            <a:endParaRPr lang="fa-IR" dirty="0" smtClean="0"/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بارداري چندقلويي/ بارداري با روشهاي كمك </a:t>
            </a:r>
            <a:r>
              <a:rPr lang="fa-IR" dirty="0" smtClean="0"/>
              <a:t>باروري</a:t>
            </a:r>
            <a:endParaRPr lang="fa-IR" dirty="0" smtClean="0"/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دهيدراتاسيون/ استفراغ شديد بارداري/ سندرم هيپراستيموليشن </a:t>
            </a:r>
            <a:r>
              <a:rPr lang="fa-IR" dirty="0" smtClean="0"/>
              <a:t>تخمدان</a:t>
            </a:r>
            <a:endParaRPr lang="fa-IR" dirty="0" smtClean="0"/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پره </a:t>
            </a:r>
            <a:r>
              <a:rPr lang="fa-IR" dirty="0" smtClean="0"/>
              <a:t>اكلامپسي</a:t>
            </a:r>
            <a:endParaRPr lang="fa-IR" dirty="0" smtClean="0"/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ليبر طولاني (بيشتر از 24 ساعت</a:t>
            </a:r>
            <a:r>
              <a:rPr lang="fa-IR" dirty="0" smtClean="0"/>
              <a:t>)</a:t>
            </a:r>
            <a:endParaRPr lang="fa-IR" dirty="0" smtClean="0"/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زايمان با </a:t>
            </a:r>
            <a:r>
              <a:rPr lang="fa-IR" dirty="0" smtClean="0"/>
              <a:t>ابزار</a:t>
            </a:r>
            <a:endParaRPr lang="fa-IR" dirty="0" smtClean="0"/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سزارين</a:t>
            </a:r>
            <a:endParaRPr lang="fa-IR" dirty="0" smtClean="0"/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خونريزي پس از زايمان بيشتر از يك ليتر/ تزريق </a:t>
            </a:r>
            <a:r>
              <a:rPr lang="fa-IR" dirty="0" smtClean="0"/>
              <a:t>خون</a:t>
            </a:r>
            <a:endParaRPr lang="fa-IR" dirty="0" smtClean="0"/>
          </a:p>
          <a:p>
            <a:pPr algn="r" rtl="1">
              <a:buFont typeface="Wingdings" pitchFamily="2" charset="2"/>
              <a:buChar char="ü"/>
            </a:pPr>
            <a:r>
              <a:rPr lang="fa-IR" dirty="0" smtClean="0"/>
              <a:t>عفونت </a:t>
            </a:r>
            <a:r>
              <a:rPr lang="fa-IR" dirty="0" smtClean="0"/>
              <a:t>پس از زایمان</a:t>
            </a:r>
            <a:endParaRPr lang="fa-I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مراقبتهای پیش از بارداری</a:t>
            </a:r>
            <a:endParaRPr lang="fa-I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10000"/>
          </a:bodyPr>
          <a:lstStyle/>
          <a:p>
            <a:pPr algn="r" rtl="1"/>
            <a:r>
              <a:rPr lang="fa-IR" b="1" dirty="0" smtClean="0"/>
              <a:t>بسیاری ازبیماریها وشرایط طبی نیازبه کنترل ،تغییردارو،ارزیابی وضعیت ویا عوارض بیماری پیش از بارداری داشته و عدم توجه به آنها میزان مرگ وعوارض مادری /جنینی /نوزادی را افزایش میدهد</a:t>
            </a:r>
            <a:r>
              <a:rPr lang="en-US" b="1" dirty="0" smtClean="0"/>
              <a:t>.</a:t>
            </a:r>
            <a:br>
              <a:rPr lang="en-US" b="1" dirty="0" smtClean="0"/>
            </a:br>
            <a:r>
              <a:rPr lang="fa-IR" b="1" dirty="0" smtClean="0"/>
              <a:t>بیماری ها و شرایط تأثیرگذار بر بارداری که نیازمند توجه به آنها در زمان پیش از بارداری است عبارتنداز: بیماری قلبی، دیابت، لوپوس، آرتریت روماتوئید، اختلالات روانی، آنمی، تالاسمی مینور، صرع، ابتلا به فشارخون بالا، سل تحت درمان، بیماری تیروئید، مصرف کنندگان الکل و دخانیات و مواد مخدر، ابتلا به عفونت های علامت دار واژینال، نمایه توده بدنی بیش از 25 و کمتر از 18/5 و یا اختلالات تغذیه ای، سندرم تخمدان پلی کیستیک و</a:t>
            </a:r>
            <a:r>
              <a:rPr lang="en-US" b="1" dirty="0" smtClean="0"/>
              <a:t>....</a:t>
            </a:r>
          </a:p>
          <a:p>
            <a:pPr algn="r" rtl="1"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endParaRPr lang="fa-I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>
              <a:buFont typeface="Wingdings" pitchFamily="2" charset="2"/>
              <a:buChar char="q"/>
            </a:pPr>
            <a:r>
              <a:rPr lang="fa-IR" sz="2800" dirty="0" smtClean="0">
                <a:cs typeface="+mn-cs"/>
              </a:rPr>
              <a:t>عوامل خطر ساز ترومبو آمبولی وریدی در بارداری و پس از زایمان</a:t>
            </a:r>
            <a:endParaRPr lang="fa-IR" sz="28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itchFamily="2" charset="2"/>
              <a:buChar char="Ø"/>
            </a:pPr>
            <a:r>
              <a:rPr lang="fa-IR" sz="2800" b="1" dirty="0" smtClean="0"/>
              <a:t>عواملي كه براي اولين بار شروع شده اند (بدون سابقه قبلي) يا موقت بوده يا احتمالا قابل برگشت هستند</a:t>
            </a:r>
            <a:r>
              <a:rPr lang="fa-IR" sz="2800" b="1" dirty="0" smtClean="0"/>
              <a:t>: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2400" dirty="0" smtClean="0"/>
              <a:t>اعمال جراحي در دوران پس از زايمان (كورتاژ، بستن لوله ها، آپاندكتومي، </a:t>
            </a:r>
            <a:r>
              <a:rPr lang="fa-IR" sz="2400" dirty="0" smtClean="0"/>
              <a:t>...)</a:t>
            </a:r>
            <a:endParaRPr lang="fa-IR" sz="2400" dirty="0" smtClean="0"/>
          </a:p>
          <a:p>
            <a:pPr algn="r" rtl="1">
              <a:buFont typeface="Wingdings" pitchFamily="2" charset="2"/>
              <a:buChar char="ü"/>
            </a:pPr>
            <a:r>
              <a:rPr lang="fa-IR" sz="2400" dirty="0" smtClean="0"/>
              <a:t>عفونت سيستميك مانند پنوموني، پيلونفريت (نيازمند تجويز آنتي بيوتيك يا بستري در بيمارستان</a:t>
            </a:r>
            <a:r>
              <a:rPr lang="fa-IR" sz="2400" dirty="0" smtClean="0"/>
              <a:t>)</a:t>
            </a:r>
            <a:endParaRPr lang="fa-IR" sz="2400" dirty="0" smtClean="0"/>
          </a:p>
          <a:p>
            <a:pPr algn="r" rtl="1">
              <a:buFont typeface="Wingdings" pitchFamily="2" charset="2"/>
              <a:buChar char="ü"/>
            </a:pPr>
            <a:r>
              <a:rPr lang="fa-IR" sz="2400" dirty="0" smtClean="0"/>
              <a:t>بستري در بيمارستان يا بي حركتي (مساوي يا بيشتر از 3 روز استراحت در بستر)، مانند: محدود كردن حركت بيمار </a:t>
            </a:r>
            <a:r>
              <a:rPr lang="fa-IR" sz="2400" dirty="0" smtClean="0"/>
              <a:t>به</a:t>
            </a:r>
            <a:endParaRPr lang="fa-IR" sz="2400" dirty="0" smtClean="0"/>
          </a:p>
          <a:p>
            <a:pPr algn="r" rtl="1">
              <a:buFont typeface="Wingdings" pitchFamily="2" charset="2"/>
              <a:buChar char="ü"/>
            </a:pPr>
            <a:r>
              <a:rPr lang="fa-IR" sz="2400" dirty="0" smtClean="0"/>
              <a:t>علت اختلال عملكرد سمفيز پوبيس</a:t>
            </a:r>
          </a:p>
          <a:p>
            <a:pPr algn="r" rtl="1">
              <a:buFont typeface="Wingdings" pitchFamily="2" charset="2"/>
              <a:buChar char="ü"/>
            </a:pPr>
            <a:r>
              <a:rPr lang="fa-IR" sz="2400" dirty="0" smtClean="0"/>
              <a:t>مسافرت طولاني (مساوي يا بيشتر از 4 ساعت)</a:t>
            </a:r>
            <a:endParaRPr lang="fa-I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q"/>
            </a:pPr>
            <a:r>
              <a:rPr lang="fa-IR" b="1" dirty="0" smtClean="0"/>
              <a:t>اقدامات پیش از بارداری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>
              <a:buFont typeface="Wingdings" pitchFamily="2" charset="2"/>
              <a:buChar char="Ø"/>
            </a:pPr>
            <a:r>
              <a:rPr lang="en-US" b="1" dirty="0" smtClean="0"/>
              <a:t> </a:t>
            </a:r>
            <a:r>
              <a:rPr lang="fa-IR" b="1" dirty="0" smtClean="0"/>
              <a:t>ارجاع به آزمایشات اولیه به منظور شناسایی برخی مشکلات قبل ازبارداری</a:t>
            </a:r>
            <a:endParaRPr lang="en-US" b="1" dirty="0" smtClean="0"/>
          </a:p>
          <a:p>
            <a:pPr algn="r" rtl="1">
              <a:buFont typeface="Wingdings" pitchFamily="2" charset="2"/>
              <a:buChar char="Ø"/>
            </a:pPr>
            <a:r>
              <a:rPr lang="fa-IR" b="1" dirty="0" smtClean="0"/>
              <a:t>انجام پاپ اسمیر</a:t>
            </a:r>
            <a:endParaRPr lang="en-US" b="1" dirty="0" smtClean="0"/>
          </a:p>
          <a:p>
            <a:pPr algn="r" rtl="1">
              <a:buFont typeface="Wingdings" pitchFamily="2" charset="2"/>
              <a:buChar char="Ø"/>
            </a:pPr>
            <a:r>
              <a:rPr lang="fa-IR" b="1" dirty="0" smtClean="0"/>
              <a:t>مصرف قرص فولیک اسید حداقل 3ماه قبل ازبارداری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b="1" dirty="0" smtClean="0"/>
              <a:t>مشاوره با پزشک درخصوص وجود بیماری قبل ازبارداری</a:t>
            </a:r>
            <a:endParaRPr lang="en-US" b="1" dirty="0" smtClean="0"/>
          </a:p>
          <a:p>
            <a:pPr algn="r" rtl="1">
              <a:buFont typeface="Wingdings" pitchFamily="2" charset="2"/>
              <a:buChar char="Ø"/>
            </a:pPr>
            <a:r>
              <a:rPr lang="fa-IR" b="1" dirty="0" smtClean="0"/>
              <a:t>بدیهی است در صورتی که نتیجه مشاوره پیش از بارداری غیر طبیعی است (خانم عارضه یا بیماری دارد) تا زمان رفع عارضه یا بیماری و یا کنترل کامل آن، پیگیری به منظور درمان و یا کنترل بیماری توسط پزشک یا ماما</a:t>
            </a:r>
          </a:p>
          <a:p>
            <a:pPr algn="r" rtl="1">
              <a:buFont typeface="Wingdings" pitchFamily="2" charset="2"/>
              <a:buChar char="Ø"/>
            </a:pPr>
            <a:endParaRPr lang="fa-IR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4525962"/>
          </a:xfrm>
        </p:spPr>
        <p:txBody>
          <a:bodyPr>
            <a:normAutofit/>
          </a:bodyPr>
          <a:lstStyle/>
          <a:p>
            <a:r>
              <a:rPr lang="fa-IR" sz="6000" dirty="0" smtClean="0"/>
              <a:t>مراقبتهای دوران بارداری</a:t>
            </a:r>
            <a:endParaRPr lang="fa-IR" sz="6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اهمیت مراقبتهای بارداری</a:t>
            </a:r>
            <a:endParaRPr lang="fa-I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70000" lnSpcReduction="20000"/>
          </a:bodyPr>
          <a:lstStyle/>
          <a:p>
            <a:pPr algn="r">
              <a:buNone/>
            </a:pPr>
            <a:r>
              <a:rPr lang="fa-IR" dirty="0" smtClean="0"/>
              <a:t>ارتقاء سلامت مادران باردار یکی از ارکان اساسی مراقبت های بهداشتی درمانی است ، توجه به اهمیت سلامت مادر باردار منجر به سلامت خانواده و در نهایت</a:t>
            </a:r>
          </a:p>
          <a:p>
            <a:pPr algn="r">
              <a:buNone/>
            </a:pPr>
            <a:r>
              <a:rPr lang="fa-IR" dirty="0" smtClean="0"/>
              <a:t>سلامت جامعه میگردد . بدن در اثر حاملگی دچار تغییرات زیادی میشود که برخی از این تغییرات جهت سازگاری و آماده شدن بدن ، برای رشد جنین و تولد نوزاد</a:t>
            </a:r>
          </a:p>
          <a:p>
            <a:pPr algn="r">
              <a:buNone/>
            </a:pPr>
            <a:r>
              <a:rPr lang="fa-IR" dirty="0" smtClean="0"/>
              <a:t>لازم می باشد . اغلب مادران از مشکلاتی شکایت دارند که گرچه باعث نگرانی آنها میشود ولی برای مادر و نوزاد خطری بوجود نمی آورد و با تولد نوزاد این</a:t>
            </a:r>
          </a:p>
          <a:p>
            <a:pPr algn="r">
              <a:buNone/>
            </a:pPr>
            <a:r>
              <a:rPr lang="fa-IR" dirty="0" smtClean="0"/>
              <a:t>مشکلات نیز رفع میگردد . اما گاهی تغییرات حاملگی و یا مشکلات که برای مادر ایجاد میشود ، حالت غیر طبیعی پیدا می کند طوری که جان مادر و جنین و یا</a:t>
            </a:r>
          </a:p>
          <a:p>
            <a:pPr algn="r">
              <a:buNone/>
            </a:pPr>
            <a:r>
              <a:rPr lang="fa-IR" dirty="0" smtClean="0"/>
              <a:t>هر دو را به خطر می اندازد و گاه عوارض دائمی برای مادر و نوزادش به جا می گذارد . با مراقبت های مستمر و کنترل سیر حاملگی می توان مشکلات و عوارض</a:t>
            </a:r>
          </a:p>
          <a:p>
            <a:pPr algn="r">
              <a:buNone/>
            </a:pPr>
            <a:r>
              <a:rPr lang="fa-IR" dirty="0" smtClean="0"/>
              <a:t>خطر ساز در این دوره را به موقع تشخیص داده و درمان کرد .</a:t>
            </a:r>
            <a:endParaRPr lang="fa-I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مراقبتهای دوران بارداری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r">
              <a:buNone/>
            </a:pPr>
            <a:r>
              <a:rPr lang="fa-IR" dirty="0" smtClean="0"/>
              <a:t>مجموعه اقداماتی است که طی یک سری معاینات دوره ای ، ضمن آموزش مادر و اطرافیان وی ارائه میشود و با تشخیص</a:t>
            </a:r>
          </a:p>
          <a:p>
            <a:pPr algn="r">
              <a:buNone/>
            </a:pPr>
            <a:r>
              <a:rPr lang="fa-IR" dirty="0" smtClean="0"/>
              <a:t>علائم خطر و ارجاع به موقع برای درمان و در نهایت با آماده کردن مادر برای زایمان از بروز عوارض بارداری و زایمان در مادر ، جنین و نوزاد جلوگیری کرده و</a:t>
            </a:r>
          </a:p>
          <a:p>
            <a:pPr algn="r">
              <a:buNone/>
            </a:pPr>
            <a:r>
              <a:rPr lang="fa-IR" dirty="0" smtClean="0"/>
              <a:t>منجر به کاهش مرگ و میر آنان میشود . مراقبت های دوران بارداری باید از همان زمانی که مادر متوجه بارداری خود میشود و پس از اطمینان کارکنان بهداشتی</a:t>
            </a:r>
          </a:p>
          <a:p>
            <a:pPr algn="r">
              <a:buNone/>
            </a:pPr>
            <a:r>
              <a:rPr lang="fa-IR" dirty="0" smtClean="0"/>
              <a:t>از حاملگی وی شروع و طی ملاقات های معمول بارداری در مقاطع زمانی تعیین شده ارائه شود . اولین ملاقات در 6 تا 01 هفته اول حاملگی وی انجام</a:t>
            </a:r>
          </a:p>
          <a:p>
            <a:pPr algn="r">
              <a:buNone/>
            </a:pPr>
            <a:r>
              <a:rPr lang="fa-IR" dirty="0" smtClean="0"/>
              <a:t>میشود . قبل از هرگونه اقدامی لازم است علائم خطر فوری در مادر ارزیابی گردد . سپس در صورت نبود علائم خطر فوری ، ضمن تشکیل پرونده و گرفتن شرح</a:t>
            </a:r>
          </a:p>
          <a:p>
            <a:pPr algn="r">
              <a:buNone/>
            </a:pPr>
            <a:r>
              <a:rPr lang="fa-IR" dirty="0" smtClean="0"/>
              <a:t>حال و معاینه مادر ، آزمایش های معمول درخواست و دیگر مراقبت های مورد نیاز انجام شود . مراقبت های معمول بارداری حداقل طی 8 بار ملاقات(2 ملاقات</a:t>
            </a:r>
          </a:p>
          <a:p>
            <a:pPr algn="r">
              <a:buNone/>
            </a:pPr>
            <a:r>
              <a:rPr lang="fa-IR" dirty="0" smtClean="0"/>
              <a:t>در نیمه اول و 6 ملاقات در نیمه دوم بارداری ) به مادر ارائه میگردد .</a:t>
            </a:r>
            <a:endParaRPr lang="fa-I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>
              <a:buFont typeface="Wingdings" pitchFamily="2" charset="2"/>
              <a:buChar char="q"/>
            </a:pPr>
            <a:r>
              <a:rPr lang="fa-IR" dirty="0" smtClean="0"/>
              <a:t>هدف از این مراقبتها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839200" cy="5059363"/>
          </a:xfrm>
        </p:spPr>
        <p:txBody>
          <a:bodyPr>
            <a:normAutofit/>
          </a:bodyPr>
          <a:lstStyle/>
          <a:p>
            <a:pPr>
              <a:buNone/>
            </a:pPr>
            <a:endParaRPr lang="fa-IR" dirty="0" smtClean="0"/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حفظ سلامت مادر باردار </a:t>
            </a:r>
            <a:endParaRPr lang="fa-IR" i="1" dirty="0" smtClean="0"/>
          </a:p>
          <a:p>
            <a:pPr algn="r" rtl="1">
              <a:buFont typeface="Wingdings" pitchFamily="2" charset="2"/>
              <a:buChar char="Ø"/>
            </a:pPr>
            <a:r>
              <a:rPr lang="fa-IR" i="1" dirty="0" smtClean="0"/>
              <a:t>کاهش خطرات و مرگ </a:t>
            </a:r>
            <a:r>
              <a:rPr lang="fa-IR" sz="2900" i="1" dirty="0" smtClean="0"/>
              <a:t>ومیر وعوارض دوران بارداری ، حین زایمان و پس از </a:t>
            </a:r>
            <a:r>
              <a:rPr lang="fa-IR" sz="2900" dirty="0" smtClean="0"/>
              <a:t>زایمان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2900" dirty="0" smtClean="0"/>
              <a:t>کاهش مرده زایی ، زایمان زودرس وتولد نوزاد کم وزن ، سقط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2900" dirty="0" smtClean="0"/>
              <a:t>- آموزش تغذیه و ....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>
            <a:normAutofit fontScale="90000"/>
          </a:bodyPr>
          <a:lstStyle/>
          <a:p>
            <a:pPr rtl="1">
              <a:buFont typeface="Wingdings" pitchFamily="2" charset="2"/>
              <a:buChar char="q"/>
            </a:pPr>
            <a:r>
              <a:rPr lang="fa-IR" sz="3600" dirty="0" smtClean="0"/>
              <a:t>در هر بار ویزیت بارداری موارد زیر انجام میشود </a:t>
            </a:r>
            <a:r>
              <a:rPr lang="fa-IR" sz="4000" dirty="0" smtClean="0"/>
              <a:t>:</a:t>
            </a:r>
            <a:r>
              <a:rPr lang="fa-IR" dirty="0" smtClean="0"/>
              <a:t/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بررسی وضعیت سلامت مادر و کشف هر گونه علامت غیرطبیعی و درصورت لزوم مداخله مناسب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 اندازه گیری وزن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اندازه گیری فشارخون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سمع ضربان قلب جنین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در خواست آزمایش های لازم در هفته 6 تا 10 و 26 تا 31 بارداری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درخواست سونوگرافی هفته 06 تا 08 و هفته 30 تا 34 بارداری (برای بررسی وضعیت جنین ، جفت و مایع آمنیون )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درخواست تست غربالگری ناهنجاریهای جنین( نوبت اول هفته 11 تا 13 هفته و 6 روز و نوبت دوم در صورت عدم انجام تست نوبت اول و یا مشکوک بودن تست نوبت اول در هفته 15-17 بارداری)</a:t>
            </a:r>
          </a:p>
          <a:p>
            <a:endParaRPr lang="fa-I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>
            <a:normAutofit fontScale="90000"/>
          </a:bodyPr>
          <a:lstStyle/>
          <a:p>
            <a:pPr rtl="1">
              <a:buFont typeface="Wingdings" pitchFamily="2" charset="2"/>
              <a:buChar char="q"/>
            </a:pPr>
            <a:r>
              <a:rPr lang="fa-IR" dirty="0" smtClean="0"/>
              <a:t>توصیه های دوران بارداری</a:t>
            </a:r>
            <a:br>
              <a:rPr lang="fa-IR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جهت دریافت مراقبتهای دوران بارداری در موعد مقرر به خانه بهداشت یا مرکز بهداشتی درمانی مراجعه کنید .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مکملهارا طبق دستور پزشک وکارکنان بهداشتی مصرف کنید .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بدون دستور پزشک دارو مصرف نکنید .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بهداشت فردی را رعایت کنید.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تغذیه مناسب داشته باشد . 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برای انجام زایمان به افراد دوره دیده و مجرب مراجعه کنید .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ازحضور در محلهایی که دخانیات مصرف می کنند خودداری کنید .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از تماس نزدیک با افراد مبتلا به بیماریهای واگیر و مسری بپرهیزید .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مسافرت برای زن باردار سالم ، منعی ندارد ولی اگر بخواهد در هفته های آخر بارداری سفر کند ، باید حتماً با پزشک یا مامای خود مشورت نماید .در طول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dirty="0" smtClean="0"/>
              <a:t>سفرهای زمینی، باید حداقل هر 2ساعت یکبارکمی راه برود .کمر بند ایمنی رافراموش نکند .</a:t>
            </a:r>
            <a:endParaRPr lang="fa-I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1434</Words>
  <Application>Microsoft Office PowerPoint</Application>
  <PresentationFormat>On-screen Show (4:3)</PresentationFormat>
  <Paragraphs>144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مراقبتهای پیش از بارداری</vt:lpstr>
      <vt:lpstr>مراقبتهای پیش از بارداری</vt:lpstr>
      <vt:lpstr>اقدامات پیش از بارداری</vt:lpstr>
      <vt:lpstr>مراقبتهای دوران بارداری</vt:lpstr>
      <vt:lpstr>اهمیت مراقبتهای بارداری</vt:lpstr>
      <vt:lpstr>مراقبتهای دوران بارداری</vt:lpstr>
      <vt:lpstr>هدف از این مراقبتها</vt:lpstr>
      <vt:lpstr>در هر بار ویزیت بارداری موارد زیر انجام میشود : </vt:lpstr>
      <vt:lpstr>توصیه های دوران بارداری </vt:lpstr>
      <vt:lpstr>مکمل های مورد نیاز در دوران بارداری</vt:lpstr>
      <vt:lpstr>زمان مراقبت های دوران بارداری</vt:lpstr>
      <vt:lpstr>علایم خطر دوران بارداری</vt:lpstr>
      <vt:lpstr>شکایت های شایع دوران بارداری</vt:lpstr>
      <vt:lpstr>شکایت های شایع دوران بارداری</vt:lpstr>
      <vt:lpstr>اهمیت مراقبتهای پس از زایمان</vt:lpstr>
      <vt:lpstr>دفعات مراقبت پس از زایمان</vt:lpstr>
      <vt:lpstr>علایم خطر پس از زایمان </vt:lpstr>
      <vt:lpstr>عوامل خطر ساز ترومبو آمبولی وریدی در بارداری و پس از زایمان</vt:lpstr>
      <vt:lpstr>عوامل خطر ساز ترومبو آمبولی وریدی در بارداری و پس از زایمان</vt:lpstr>
      <vt:lpstr>عوامل خطر ساز ترومبو آمبولی وریدی در بارداری و پس از زایمان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مراقبتهای دوران بارداری</dc:title>
  <dc:creator/>
  <cp:lastModifiedBy>behvarzi</cp:lastModifiedBy>
  <cp:revision>28</cp:revision>
  <dcterms:created xsi:type="dcterms:W3CDTF">2006-08-16T00:00:00Z</dcterms:created>
  <dcterms:modified xsi:type="dcterms:W3CDTF">2020-11-25T10:23:00Z</dcterms:modified>
</cp:coreProperties>
</file>