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62" r:id="rId2"/>
    <p:sldId id="264" r:id="rId3"/>
    <p:sldId id="265" r:id="rId4"/>
    <p:sldId id="266" r:id="rId5"/>
    <p:sldId id="267" r:id="rId6"/>
    <p:sldId id="268" r:id="rId7"/>
    <p:sldId id="269" r:id="rId8"/>
    <p:sldId id="260" r:id="rId9"/>
    <p:sldId id="271" r:id="rId10"/>
    <p:sldId id="275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74D66-5CBE-445D-AF35-23181AFE980B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52B80-A873-480C-887C-FB8FDC212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6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FA42-9721-4F8A-8739-77254CF6D313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3C1CC-E634-432F-98B9-BC000E9701BF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76A1-BE9A-4C23-85B7-29E733DAADC1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F2A4-0E69-41F6-9EBC-9877DD7C102E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EE144-3102-4819-859A-8671BED450E5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92D1-CCF8-4230-99FD-7F753BA81CBC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23E5-04C2-4853-93BC-9D311B957EE5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8A80-53D0-4D69-AEF8-81522A629E8B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EA19-2CDC-4625-BAEC-21AB85BEF5DE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6D49-2E89-40DC-8B7E-18FA014DCCB6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63E9F-EEE8-48E4-B56D-FA3863F68747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421C-DE7A-453F-B381-CB0C4A765167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CDF8-A3D9-4802-8302-7E7B3A7C5D66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1B1C3-739D-4C2C-A408-DE6BA9820EC1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CBE-422F-4D5F-9AD8-FAFECE1B5587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0E2E-C2CB-416A-BB2C-6EC225AE2F20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BECA2-858B-4824-9B3F-9A55EC67B817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۸۹ طرح بسم الله الرحمن الرحیم با کیفیت بالا + دانلو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744" y="451819"/>
            <a:ext cx="8407512" cy="606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9451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6275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2318" y="497091"/>
            <a:ext cx="8911687" cy="946506"/>
          </a:xfrm>
        </p:spPr>
        <p:txBody>
          <a:bodyPr/>
          <a:lstStyle/>
          <a:p>
            <a:pPr algn="ctr"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محدودیت های مطالعه </a:t>
            </a:r>
            <a:endParaRPr lang="en-US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حجم نمونه کم</a:t>
            </a:r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4834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512462"/>
            <a:ext cx="8911687" cy="853759"/>
          </a:xfrm>
        </p:spPr>
        <p:txBody>
          <a:bodyPr/>
          <a:lstStyle/>
          <a:p>
            <a:pPr algn="ctr"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پیشنهادات</a:t>
            </a:r>
            <a:endParaRPr lang="en-US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chemeClr val="tx1"/>
                </a:solidFill>
                <a:cs typeface="B Zar" panose="00000400000000000000" pitchFamily="2" charset="-78"/>
              </a:rPr>
              <a:t>1- بررسی...</a:t>
            </a:r>
            <a:endParaRPr lang="en-US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6707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0045" y="550879"/>
            <a:ext cx="8911687" cy="838930"/>
          </a:xfrm>
        </p:spPr>
        <p:txBody>
          <a:bodyPr/>
          <a:lstStyle/>
          <a:p>
            <a:pPr algn="ctr"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تشکر و سپاس</a:t>
            </a:r>
            <a:endParaRPr lang="en-US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تشکر از.......</a:t>
            </a:r>
            <a:endParaRPr lang="en-US" sz="2000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8533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925" y="516367"/>
            <a:ext cx="8691284" cy="5766099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200000"/>
              </a:lnSpc>
            </a:pPr>
            <a:r>
              <a:rPr lang="fa-IR" sz="1600" b="1" dirty="0" smtClean="0">
                <a:cs typeface="B Zar" panose="00000400000000000000" pitchFamily="2" charset="-78"/>
              </a:rPr>
              <a:t>پایان نامه جهت اخذ درجه ی .......رشته ی.......</a:t>
            </a:r>
            <a:br>
              <a:rPr lang="fa-IR" sz="1600" b="1" dirty="0" smtClean="0">
                <a:cs typeface="B Zar" panose="00000400000000000000" pitchFamily="2" charset="-78"/>
              </a:rPr>
            </a:br>
            <a:r>
              <a:rPr lang="fa-IR" sz="1600" b="1" dirty="0" smtClean="0">
                <a:cs typeface="B Zar" panose="00000400000000000000" pitchFamily="2" charset="-78"/>
              </a:rPr>
              <a:t>تاریخ دفاع: </a:t>
            </a:r>
            <a:br>
              <a:rPr lang="fa-IR" sz="1600" b="1" dirty="0" smtClean="0">
                <a:cs typeface="B Zar" panose="00000400000000000000" pitchFamily="2" charset="-78"/>
              </a:rPr>
            </a:br>
            <a:r>
              <a:rPr lang="fa-IR" sz="1800" dirty="0" smtClean="0">
                <a:cs typeface="B Titr" panose="00000700000000000000" pitchFamily="2" charset="-78"/>
              </a:rPr>
              <a:t>عنوان:</a:t>
            </a:r>
            <a:br>
              <a:rPr lang="fa-IR" sz="1800" dirty="0" smtClean="0">
                <a:cs typeface="B Titr" panose="00000700000000000000" pitchFamily="2" charset="-78"/>
              </a:rPr>
            </a:br>
            <a:r>
              <a:rPr lang="fa-IR" sz="1600" b="1" dirty="0" smtClean="0">
                <a:cs typeface="B Zar" panose="00000400000000000000" pitchFamily="2" charset="-78"/>
              </a:rPr>
              <a:t>بررسی میزان شیوع......</a:t>
            </a:r>
            <a:br>
              <a:rPr lang="fa-IR" sz="1600" b="1" dirty="0" smtClean="0">
                <a:cs typeface="B Zar" panose="00000400000000000000" pitchFamily="2" charset="-78"/>
              </a:rPr>
            </a:br>
            <a:r>
              <a:rPr lang="fa-IR" sz="1800" dirty="0" smtClean="0">
                <a:cs typeface="B Titr" panose="00000700000000000000" pitchFamily="2" charset="-78"/>
              </a:rPr>
              <a:t>اساتید راهنما:</a:t>
            </a:r>
            <a:br>
              <a:rPr lang="fa-IR" sz="1800" dirty="0" smtClean="0">
                <a:cs typeface="B Titr" panose="00000700000000000000" pitchFamily="2" charset="-78"/>
              </a:rPr>
            </a:br>
            <a:r>
              <a:rPr lang="fa-IR" sz="1600" b="1" dirty="0" smtClean="0">
                <a:cs typeface="B Zar" panose="00000400000000000000" pitchFamily="2" charset="-78"/>
              </a:rPr>
              <a:t>دکتر ....</a:t>
            </a:r>
            <a:br>
              <a:rPr lang="fa-IR" sz="1600" b="1" dirty="0" smtClean="0">
                <a:cs typeface="B Zar" panose="00000400000000000000" pitchFamily="2" charset="-78"/>
              </a:rPr>
            </a:br>
            <a:r>
              <a:rPr lang="fa-IR" sz="1600" b="1" dirty="0" smtClean="0">
                <a:cs typeface="B Zar" panose="00000400000000000000" pitchFamily="2" charset="-78"/>
              </a:rPr>
              <a:t>دکتر....</a:t>
            </a:r>
            <a:br>
              <a:rPr lang="fa-IR" sz="1600" b="1" dirty="0" smtClean="0">
                <a:cs typeface="B Zar" panose="00000400000000000000" pitchFamily="2" charset="-78"/>
              </a:rPr>
            </a:br>
            <a:r>
              <a:rPr lang="fa-IR" sz="1800" dirty="0" smtClean="0">
                <a:cs typeface="B Titr" panose="00000700000000000000" pitchFamily="2" charset="-78"/>
              </a:rPr>
              <a:t>اساتید مشاور:</a:t>
            </a:r>
            <a:br>
              <a:rPr lang="fa-IR" sz="1800" dirty="0" smtClean="0">
                <a:cs typeface="B Titr" panose="00000700000000000000" pitchFamily="2" charset="-78"/>
              </a:rPr>
            </a:br>
            <a:r>
              <a:rPr lang="fa-IR" sz="1600" b="1" dirty="0" smtClean="0">
                <a:cs typeface="B Zar" panose="00000400000000000000" pitchFamily="2" charset="-78"/>
              </a:rPr>
              <a:t>دکتر.....</a:t>
            </a:r>
            <a:br>
              <a:rPr lang="fa-IR" sz="1600" b="1" dirty="0" smtClean="0">
                <a:cs typeface="B Zar" panose="00000400000000000000" pitchFamily="2" charset="-78"/>
              </a:rPr>
            </a:br>
            <a:r>
              <a:rPr lang="fa-IR" sz="1600" b="1" dirty="0" smtClean="0">
                <a:cs typeface="B Zar" panose="00000400000000000000" pitchFamily="2" charset="-78"/>
              </a:rPr>
              <a:t>دکتر.....</a:t>
            </a:r>
            <a:br>
              <a:rPr lang="fa-IR" sz="1600" b="1" dirty="0" smtClean="0">
                <a:cs typeface="B Zar" panose="00000400000000000000" pitchFamily="2" charset="-78"/>
              </a:rPr>
            </a:br>
            <a:r>
              <a:rPr lang="fa-IR" sz="1800" dirty="0" smtClean="0">
                <a:cs typeface="B Titr" panose="00000700000000000000" pitchFamily="2" charset="-78"/>
              </a:rPr>
              <a:t>ارائه دهنده:</a:t>
            </a:r>
            <a:br>
              <a:rPr lang="fa-IR" sz="1800" dirty="0" smtClean="0">
                <a:cs typeface="B Titr" panose="00000700000000000000" pitchFamily="2" charset="-78"/>
              </a:rPr>
            </a:br>
            <a:r>
              <a:rPr lang="fa-IR" sz="1600" b="1" dirty="0" smtClean="0">
                <a:cs typeface="B Zar" panose="00000400000000000000" pitchFamily="2" charset="-78"/>
              </a:rPr>
              <a:t>محمدرضا....</a:t>
            </a:r>
            <a:endParaRPr lang="en-US" sz="1600" b="1" dirty="0">
              <a:cs typeface="B Zar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3300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92592" y="431118"/>
            <a:ext cx="8181191" cy="1143000"/>
          </a:xfrm>
        </p:spPr>
        <p:txBody>
          <a:bodyPr>
            <a:normAutofit/>
          </a:bodyPr>
          <a:lstStyle/>
          <a:p>
            <a:pPr algn="ctr"/>
            <a:r>
              <a:rPr lang="fa-I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مقدمه ، اهمیت موضوع و انگیزه ی تحقیق</a:t>
            </a:r>
            <a:endParaRPr lang="fa-I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5252" y="2291376"/>
            <a:ext cx="864293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200" b="1" dirty="0" smtClean="0">
                <a:cs typeface="2  Lotus" pitchFamily="2" charset="-78"/>
              </a:rPr>
              <a:t>  </a:t>
            </a:r>
            <a:r>
              <a:rPr lang="fa-IR" sz="3200" b="1" dirty="0" smtClean="0">
                <a:cs typeface="2  Lotus" pitchFamily="2" charset="-78"/>
              </a:rPr>
              <a:t>ترومبو......</a:t>
            </a:r>
            <a:endParaRPr lang="fa-IR" sz="3200" b="1" dirty="0" smtClean="0">
              <a:cs typeface="2  Lotus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200" b="1" dirty="0" smtClean="0">
                <a:cs typeface="2  Lotus" pitchFamily="2" charset="-78"/>
              </a:rPr>
              <a:t>   تریاد </a:t>
            </a:r>
            <a:r>
              <a:rPr lang="fa-IR" sz="3200" b="1" dirty="0" smtClean="0">
                <a:cs typeface="2  Lotus" pitchFamily="2" charset="-78"/>
              </a:rPr>
              <a:t>........</a:t>
            </a:r>
            <a:endParaRPr lang="fa-IR" sz="3200" b="1" dirty="0" smtClean="0">
              <a:cs typeface="2  Lotus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200" b="1" dirty="0" smtClean="0">
                <a:cs typeface="2  Lotus" pitchFamily="2" charset="-78"/>
              </a:rPr>
              <a:t>  بارداری </a:t>
            </a:r>
            <a:r>
              <a:rPr lang="fa-IR" sz="3200" b="1" dirty="0" smtClean="0">
                <a:cs typeface="2  Lotus" pitchFamily="2" charset="-78"/>
              </a:rPr>
              <a:t>.........</a:t>
            </a:r>
            <a:endParaRPr lang="fa-IR" sz="3200" b="1" dirty="0" smtClean="0">
              <a:cs typeface="2  Lotus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200" b="1" dirty="0" smtClean="0">
                <a:cs typeface="2  Lotus" pitchFamily="2" charset="-78"/>
              </a:rPr>
              <a:t>  </a:t>
            </a:r>
            <a:r>
              <a:rPr lang="fa-IR" sz="3200" b="1" dirty="0" smtClean="0">
                <a:cs typeface="2  Lotus" pitchFamily="2" charset="-78"/>
              </a:rPr>
              <a:t>..............</a:t>
            </a:r>
            <a:endParaRPr lang="fa-IR" sz="3200" b="1" dirty="0">
              <a:cs typeface="2  Lotus" pitchFamily="2" charset="-7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347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833" y="491712"/>
            <a:ext cx="8911687" cy="957264"/>
          </a:xfrm>
        </p:spPr>
        <p:txBody>
          <a:bodyPr/>
          <a:lstStyle/>
          <a:p>
            <a:pPr algn="ctr" rtl="1"/>
            <a:r>
              <a:rPr lang="ar-SA" dirty="0">
                <a:cs typeface="B Titr" panose="00000700000000000000" pitchFamily="2" charset="-78"/>
              </a:rPr>
              <a:t>بیان مساله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5252" y="2291376"/>
            <a:ext cx="864293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200" b="1" dirty="0" smtClean="0">
                <a:cs typeface="2  Lotus" pitchFamily="2" charset="-78"/>
              </a:rPr>
              <a:t>  </a:t>
            </a:r>
            <a:r>
              <a:rPr lang="fa-IR" sz="3200" b="1" dirty="0" smtClean="0">
                <a:cs typeface="2  Lotus" pitchFamily="2" charset="-78"/>
              </a:rPr>
              <a:t>.......</a:t>
            </a:r>
            <a:endParaRPr lang="fa-IR" sz="3200" b="1" dirty="0" smtClean="0">
              <a:cs typeface="2  Lotus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200" b="1" dirty="0" smtClean="0">
                <a:cs typeface="2  Lotus" pitchFamily="2" charset="-78"/>
              </a:rPr>
              <a:t>   </a:t>
            </a:r>
            <a:r>
              <a:rPr lang="fa-IR" sz="3200" b="1" dirty="0" smtClean="0">
                <a:cs typeface="2  Lotus" pitchFamily="2" charset="-78"/>
              </a:rPr>
              <a:t>.......</a:t>
            </a:r>
            <a:endParaRPr lang="fa-IR" sz="3200" b="1" dirty="0" smtClean="0">
              <a:cs typeface="2  Lotus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200" b="1" dirty="0" smtClean="0">
                <a:cs typeface="2  Lotus" pitchFamily="2" charset="-78"/>
              </a:rPr>
              <a:t>.......</a:t>
            </a:r>
            <a:endParaRPr lang="fa-IR" sz="3200" b="1" dirty="0" smtClean="0">
              <a:cs typeface="2  Lotus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3200" b="1" dirty="0" smtClean="0">
                <a:cs typeface="2  Lotus" pitchFamily="2" charset="-78"/>
              </a:rPr>
              <a:t>  </a:t>
            </a:r>
            <a:r>
              <a:rPr lang="fa-IR" sz="3200" b="1" dirty="0" smtClean="0">
                <a:cs typeface="2  Lotus" pitchFamily="2" charset="-78"/>
              </a:rPr>
              <a:t>.........</a:t>
            </a:r>
            <a:endParaRPr lang="fa-IR" sz="3200" b="1" dirty="0">
              <a:cs typeface="2  Lotus" pitchFamily="2" charset="-7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3332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122813"/>
            <a:ext cx="8911687" cy="664969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 smtClean="0">
                <a:cs typeface="B Titr" panose="00000700000000000000" pitchFamily="2" charset="-78"/>
              </a:rPr>
              <a:t>اهداف و فرضیات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87737"/>
            <a:ext cx="8915400" cy="5056094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هدف کلی :</a:t>
            </a:r>
            <a:r>
              <a:rPr lang="fa-IR" dirty="0" smtClean="0">
                <a:cs typeface="B Zar" panose="00000400000000000000" pitchFamily="2" charset="-78"/>
              </a:rPr>
              <a:t/>
            </a:r>
            <a:br>
              <a:rPr lang="fa-IR" dirty="0" smtClean="0">
                <a:cs typeface="B Zar" panose="00000400000000000000" pitchFamily="2" charset="-78"/>
              </a:rPr>
            </a:br>
            <a:r>
              <a:rPr lang="fa-IR" dirty="0" smtClean="0">
                <a:cs typeface="B Zar" panose="00000400000000000000" pitchFamily="2" charset="-78"/>
              </a:rPr>
              <a:t>تعیین .......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اهداف اختصاصی</a:t>
            </a:r>
            <a:r>
              <a:rPr lang="fa-IR" dirty="0" smtClean="0">
                <a:cs typeface="B Zar" panose="00000400000000000000" pitchFamily="2" charset="-78"/>
              </a:rPr>
              <a:t/>
            </a:r>
            <a:br>
              <a:rPr lang="fa-IR" dirty="0" smtClean="0">
                <a:cs typeface="B Zar" panose="00000400000000000000" pitchFamily="2" charset="-78"/>
              </a:rPr>
            </a:br>
            <a:r>
              <a:rPr lang="fa-IR" dirty="0" smtClean="0">
                <a:cs typeface="B Zar" panose="00000400000000000000" pitchFamily="2" charset="-78"/>
              </a:rPr>
              <a:t>1- </a:t>
            </a:r>
            <a:br>
              <a:rPr lang="fa-IR" dirty="0" smtClean="0">
                <a:cs typeface="B Zar" panose="00000400000000000000" pitchFamily="2" charset="-78"/>
              </a:rPr>
            </a:br>
            <a:r>
              <a:rPr lang="fa-IR" dirty="0" smtClean="0">
                <a:cs typeface="B Zar" panose="00000400000000000000" pitchFamily="2" charset="-78"/>
              </a:rPr>
              <a:t>2-</a:t>
            </a:r>
            <a:br>
              <a:rPr lang="fa-IR" dirty="0" smtClean="0">
                <a:cs typeface="B Zar" panose="00000400000000000000" pitchFamily="2" charset="-78"/>
              </a:rPr>
            </a:br>
            <a:r>
              <a:rPr lang="fa-IR" dirty="0" smtClean="0">
                <a:cs typeface="B Zar" panose="00000400000000000000" pitchFamily="2" charset="-78"/>
              </a:rPr>
              <a:t>3-</a:t>
            </a:r>
            <a:br>
              <a:rPr lang="fa-IR" dirty="0" smtClean="0">
                <a:cs typeface="B Zar" panose="00000400000000000000" pitchFamily="2" charset="-78"/>
              </a:rPr>
            </a:br>
            <a:r>
              <a:rPr lang="fa-IR" dirty="0" smtClean="0">
                <a:cs typeface="B Zar" panose="00000400000000000000" pitchFamily="2" charset="-78"/>
              </a:rPr>
              <a:t>4-</a:t>
            </a:r>
            <a:br>
              <a:rPr lang="fa-IR" dirty="0" smtClean="0">
                <a:cs typeface="B Zar" panose="00000400000000000000" pitchFamily="2" charset="-78"/>
              </a:rPr>
            </a:br>
            <a:r>
              <a:rPr lang="fa-IR" dirty="0" smtClean="0">
                <a:cs typeface="B Zar" panose="00000400000000000000" pitchFamily="2" charset="-78"/>
              </a:rPr>
              <a:t>5-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فرضیات</a:t>
            </a:r>
            <a:r>
              <a:rPr lang="fa-IR" dirty="0" smtClean="0">
                <a:cs typeface="B Zar" panose="00000400000000000000" pitchFamily="2" charset="-78"/>
              </a:rPr>
              <a:t/>
            </a:r>
            <a:br>
              <a:rPr lang="fa-IR" dirty="0" smtClean="0">
                <a:cs typeface="B Zar" panose="00000400000000000000" pitchFamily="2" charset="-78"/>
              </a:rPr>
            </a:br>
            <a:r>
              <a:rPr lang="fa-IR" dirty="0" smtClean="0">
                <a:cs typeface="B Zar" panose="00000400000000000000" pitchFamily="2" charset="-78"/>
              </a:rPr>
              <a:t>1-</a:t>
            </a:r>
            <a:br>
              <a:rPr lang="fa-IR" dirty="0" smtClean="0">
                <a:cs typeface="B Zar" panose="00000400000000000000" pitchFamily="2" charset="-78"/>
              </a:rPr>
            </a:br>
            <a:r>
              <a:rPr lang="fa-IR" dirty="0" smtClean="0">
                <a:cs typeface="B Zar" panose="00000400000000000000" pitchFamily="2" charset="-78"/>
              </a:rPr>
              <a:t>2-</a:t>
            </a:r>
            <a:br>
              <a:rPr lang="fa-IR" dirty="0" smtClean="0">
                <a:cs typeface="B Zar" panose="00000400000000000000" pitchFamily="2" charset="-78"/>
              </a:rPr>
            </a:br>
            <a:r>
              <a:rPr lang="fa-IR" dirty="0" smtClean="0">
                <a:cs typeface="B Zar" panose="00000400000000000000" pitchFamily="2" charset="-78"/>
              </a:rPr>
              <a:t>3-</a:t>
            </a:r>
            <a:br>
              <a:rPr lang="fa-IR" dirty="0" smtClean="0">
                <a:cs typeface="B Zar" panose="00000400000000000000" pitchFamily="2" charset="-78"/>
              </a:rPr>
            </a:br>
            <a:r>
              <a:rPr lang="fa-IR" dirty="0" smtClean="0">
                <a:cs typeface="B Zar" panose="00000400000000000000" pitchFamily="2" charset="-78"/>
              </a:rPr>
              <a:t>4-</a:t>
            </a:r>
            <a:br>
              <a:rPr lang="fa-IR" dirty="0" smtClean="0">
                <a:cs typeface="B Zar" panose="00000400000000000000" pitchFamily="2" charset="-78"/>
              </a:rPr>
            </a:br>
            <a:r>
              <a:rPr lang="fa-IR" dirty="0" smtClean="0">
                <a:cs typeface="B Zar" panose="00000400000000000000" pitchFamily="2" charset="-78"/>
              </a:rPr>
              <a:t>5-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749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0617" y="1366221"/>
            <a:ext cx="10230522" cy="4545001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1600" b="1" dirty="0">
                <a:cs typeface="B Zar" panose="00000400000000000000" pitchFamily="2" charset="-78"/>
              </a:rPr>
              <a:t>این مطالعه </a:t>
            </a:r>
            <a:r>
              <a:rPr lang="fa-IR" sz="1600" b="1" dirty="0" smtClean="0">
                <a:cs typeface="B Zar" panose="00000400000000000000" pitchFamily="2" charset="-78"/>
              </a:rPr>
              <a:t>از نوع .......... در </a:t>
            </a:r>
            <a:r>
              <a:rPr lang="fa-IR" sz="1600" b="1" dirty="0">
                <a:cs typeface="B Zar" panose="00000400000000000000" pitchFamily="2" charset="-78"/>
              </a:rPr>
              <a:t>دانشکده پزشکی گروه </a:t>
            </a:r>
            <a:r>
              <a:rPr lang="fa-IR" sz="1600" b="1" dirty="0" smtClean="0">
                <a:cs typeface="B Zar" panose="00000400000000000000" pitchFamily="2" charset="-78"/>
              </a:rPr>
              <a:t>.......... </a:t>
            </a:r>
            <a:r>
              <a:rPr lang="fa-IR" sz="1600" b="1" dirty="0">
                <a:cs typeface="B Zar" panose="00000400000000000000" pitchFamily="2" charset="-78"/>
              </a:rPr>
              <a:t>دانشگاه علوم </a:t>
            </a:r>
            <a:r>
              <a:rPr lang="fa-IR" sz="1600" b="1" dirty="0" smtClean="0">
                <a:cs typeface="B Zar" panose="00000400000000000000" pitchFamily="2" charset="-78"/>
              </a:rPr>
              <a:t>پزشکی اردبیل از تاریخ ... تا تاریخ....  انجام شده است.</a:t>
            </a:r>
          </a:p>
          <a:p>
            <a:pPr algn="r" rtl="1">
              <a:lnSpc>
                <a:spcPct val="150000"/>
              </a:lnSpc>
            </a:pPr>
            <a:r>
              <a:rPr lang="fa-IR" sz="1600" b="1" dirty="0" smtClean="0">
                <a:cs typeface="B Titr" panose="00000700000000000000" pitchFamily="2" charset="-78"/>
              </a:rPr>
              <a:t>معیارهای ورود به مطالعه:</a:t>
            </a:r>
          </a:p>
          <a:p>
            <a:pPr algn="r" rtl="1">
              <a:lnSpc>
                <a:spcPct val="150000"/>
              </a:lnSpc>
            </a:pPr>
            <a:r>
              <a:rPr lang="fa-IR" sz="1600" b="1" dirty="0" smtClean="0">
                <a:cs typeface="2  Titr" panose="00000700000000000000" pitchFamily="2" charset="-78"/>
              </a:rPr>
              <a:t>جامعه </a:t>
            </a:r>
            <a:r>
              <a:rPr lang="fa-IR" sz="1600" b="1" dirty="0">
                <a:cs typeface="2  Titr" panose="00000700000000000000" pitchFamily="2" charset="-78"/>
              </a:rPr>
              <a:t>آماری </a:t>
            </a:r>
            <a:r>
              <a:rPr lang="fa-IR" sz="1600" b="1" dirty="0" smtClean="0">
                <a:cs typeface="2  Titr" panose="00000700000000000000" pitchFamily="2" charset="-78"/>
              </a:rPr>
              <a:t>و</a:t>
            </a:r>
            <a:r>
              <a:rPr lang="fa-IR" sz="1600" b="1" dirty="0">
                <a:cs typeface="B Titr" panose="00000700000000000000" pitchFamily="2" charset="-78"/>
              </a:rPr>
              <a:t>معیارهای خروج از مطالعه:</a:t>
            </a:r>
          </a:p>
          <a:p>
            <a:pPr algn="r" rtl="1">
              <a:lnSpc>
                <a:spcPct val="150000"/>
              </a:lnSpc>
            </a:pPr>
            <a:r>
              <a:rPr lang="fa-IR" sz="1600" b="1" dirty="0" smtClean="0">
                <a:cs typeface="2  Titr" panose="00000700000000000000" pitchFamily="2" charset="-78"/>
              </a:rPr>
              <a:t> </a:t>
            </a:r>
            <a:r>
              <a:rPr lang="fa-IR" sz="1600" b="1" dirty="0">
                <a:cs typeface="2  Titr" panose="00000700000000000000" pitchFamily="2" charset="-78"/>
              </a:rPr>
              <a:t>روش نمونه گیری</a:t>
            </a:r>
            <a:r>
              <a:rPr lang="fa-IR" sz="1600" b="1" dirty="0" smtClean="0">
                <a:cs typeface="2  Titr" panose="00000700000000000000" pitchFamily="2" charset="-78"/>
              </a:rPr>
              <a:t>:</a:t>
            </a:r>
            <a:br>
              <a:rPr lang="fa-IR" sz="1600" b="1" dirty="0" smtClean="0">
                <a:cs typeface="2  Titr" panose="00000700000000000000" pitchFamily="2" charset="-78"/>
              </a:rPr>
            </a:br>
            <a:r>
              <a:rPr lang="fa-IR" sz="1600" b="1" dirty="0">
                <a:cs typeface="B Lotus" panose="00000400000000000000" pitchFamily="2" charset="-78"/>
              </a:rPr>
              <a:t>برای محاسبه حجم نمونه با توجه به اینکه این مطالعه، ....................................................</a:t>
            </a:r>
            <a:endParaRPr lang="fa-IR" sz="1600" b="1" dirty="0" smtClean="0">
              <a:cs typeface="2  Titr" panose="000007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1600" b="1" dirty="0" smtClean="0">
                <a:cs typeface="B Titr" panose="00000700000000000000" pitchFamily="2" charset="-78"/>
              </a:rPr>
              <a:t>ملاحظات اخلاقی:</a:t>
            </a:r>
            <a:br>
              <a:rPr lang="fa-IR" sz="1600" b="1" dirty="0" smtClean="0">
                <a:cs typeface="B Titr" panose="00000700000000000000" pitchFamily="2" charset="-78"/>
              </a:rPr>
            </a:br>
            <a:r>
              <a:rPr lang="fa-IR" sz="1600" b="1" dirty="0" smtClean="0">
                <a:cs typeface="B Zar" panose="00000400000000000000" pitchFamily="2" charset="-78"/>
              </a:rPr>
              <a:t>شامل: رضایت نامه و کد اخلاق و کد کارآزمایی بالینی</a:t>
            </a:r>
            <a:endParaRPr lang="fa-IR" sz="1600" b="1" dirty="0">
              <a:cs typeface="B Zar" panose="00000400000000000000" pitchFamily="2" charset="-78"/>
            </a:endParaRPr>
          </a:p>
          <a:p>
            <a:pPr algn="r" rtl="1">
              <a:lnSpc>
                <a:spcPct val="160000"/>
              </a:lnSpc>
            </a:pPr>
            <a:r>
              <a:rPr lang="fa-IR" sz="1600" b="1" dirty="0">
                <a:cs typeface="B Zar" panose="00000400000000000000" pitchFamily="2" charset="-78"/>
              </a:rPr>
              <a:t> </a:t>
            </a:r>
            <a:r>
              <a:rPr lang="fa-IR" sz="1600" b="1" dirty="0">
                <a:cs typeface="2  Titr" panose="00000700000000000000" pitchFamily="2" charset="-78"/>
              </a:rPr>
              <a:t>روش تجزيه و تحليل داده ها و بررسی آماري: </a:t>
            </a:r>
            <a:br>
              <a:rPr lang="fa-IR" sz="1600" b="1" dirty="0">
                <a:cs typeface="2  Titr" panose="00000700000000000000" pitchFamily="2" charset="-78"/>
              </a:rPr>
            </a:br>
            <a:r>
              <a:rPr lang="fa-IR" sz="1600" b="1" dirty="0">
                <a:cs typeface="B Lotus" panose="00000400000000000000" pitchFamily="2" charset="-78"/>
              </a:rPr>
              <a:t>آزمون من ویتنی، رگرسیون لوجستیک، تی مستقل و...........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71538" y="398844"/>
            <a:ext cx="57912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 مواد و روش کار</a:t>
            </a:r>
            <a:endParaRPr lang="fa-IR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5400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10045" y="2409714"/>
            <a:ext cx="8911687" cy="1151068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tx1"/>
                </a:solidFill>
                <a:cs typeface="B Titr" panose="00000700000000000000" pitchFamily="2" charset="-78"/>
              </a:rPr>
              <a:t> نتایج و یافته ها</a:t>
            </a:r>
            <a:endParaRPr lang="fa-IR" sz="40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827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66961"/>
              </p:ext>
            </p:extLst>
          </p:nvPr>
        </p:nvGraphicFramePr>
        <p:xfrm>
          <a:off x="2750577" y="2763618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2  Titr" panose="00000700000000000000" pitchFamily="2" charset="-78"/>
                        </a:rPr>
                        <a:t>P-value</a:t>
                      </a:r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2  Titr" panose="00000700000000000000" pitchFamily="2" charset="-78"/>
                        </a:rPr>
                        <a:t>گروه شاهد</a:t>
                      </a:r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2  Titr" panose="00000700000000000000" pitchFamily="2" charset="-78"/>
                        </a:rPr>
                        <a:t>گروه مورد</a:t>
                      </a:r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2  Titr" panose="00000700000000000000" pitchFamily="2" charset="-78"/>
                        </a:rPr>
                        <a:t>نام متغیر</a:t>
                      </a:r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Titr" panose="00000700000000000000" pitchFamily="2" charset="-78"/>
                        </a:rPr>
                        <a:t>سن</a:t>
                      </a:r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cs typeface="2 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2  Titr" panose="000007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750577" y="385528"/>
            <a:ext cx="8915400" cy="1534758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در تنظیم جداول و نمودارها موارد زیر ملاک قرار گیرد:</a:t>
            </a:r>
            <a:b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1- عنوان جدول یا نمودار</a:t>
            </a:r>
            <a:b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2- نوع آنالیز آماری استفاده شده برای مقایسه داده ها</a:t>
            </a:r>
            <a:endParaRPr lang="en-US" sz="24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57517" y="2033241"/>
            <a:ext cx="8915400" cy="591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جدول میانگین</a:t>
            </a:r>
            <a:r>
              <a:rPr lang="en-US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±</a:t>
            </a:r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 انحراف معیار تغییرات وزن در گروه های مورد مطالعه</a:t>
            </a:r>
            <a:endParaRPr lang="en-US" sz="24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750577" y="5940059"/>
            <a:ext cx="8915400" cy="591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dirty="0" smtClean="0">
                <a:solidFill>
                  <a:schemeClr val="tx1"/>
                </a:solidFill>
                <a:cs typeface="B Zar" panose="00000400000000000000" pitchFamily="2" charset="-78"/>
              </a:rPr>
              <a:t>نوع آنالیز آماری استفاده شده تی مستقل</a:t>
            </a:r>
            <a:endParaRPr lang="en-US" sz="24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0952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62026" y="2523565"/>
            <a:ext cx="7772400" cy="12201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60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  <a:reflection blurRad="6350" stA="55000" endA="300" endPos="45500" dir="5400000" sy="-100000" algn="bl" rotWithShape="0"/>
                </a:effectLst>
                <a:cs typeface="B Titr" panose="00000700000000000000" pitchFamily="2" charset="-78"/>
              </a:rPr>
              <a:t>بحث و نتیجه گیری</a:t>
            </a:r>
            <a:endParaRPr lang="fa-IR" sz="6000" dirty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  <a:reflection blurRad="6350" stA="55000" endA="300" endPos="45500" dir="5400000" sy="-100000" algn="bl" rotWithShape="0"/>
              </a:effectLst>
              <a:cs typeface="B Titr" panose="00000700000000000000" pitchFamily="2" charset="-7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34" y="5477800"/>
            <a:ext cx="1350083" cy="13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8190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</TotalTime>
  <Words>166</Words>
  <Application>Microsoft Office PowerPoint</Application>
  <PresentationFormat>Widescreen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2  Lotus</vt:lpstr>
      <vt:lpstr>2  Titr</vt:lpstr>
      <vt:lpstr>Arial</vt:lpstr>
      <vt:lpstr>B Lotus</vt:lpstr>
      <vt:lpstr>B Titr</vt:lpstr>
      <vt:lpstr>B Zar</vt:lpstr>
      <vt:lpstr>Calibri</vt:lpstr>
      <vt:lpstr>Century Gothic</vt:lpstr>
      <vt:lpstr>Wingdings</vt:lpstr>
      <vt:lpstr>Wingdings 3</vt:lpstr>
      <vt:lpstr>Wisp</vt:lpstr>
      <vt:lpstr>PowerPoint Presentation</vt:lpstr>
      <vt:lpstr>پایان نامه جهت اخذ درجه ی .......رشته ی....... تاریخ دفاع:  عنوان: بررسی میزان شیوع...... اساتید راهنما: دکتر .... دکتر.... اساتید مشاور: دکتر..... دکتر..... ارائه دهنده: محمدرضا....</vt:lpstr>
      <vt:lpstr>مقدمه ، اهمیت موضوع و انگیزه ی تحقیق</vt:lpstr>
      <vt:lpstr>بیان مساله</vt:lpstr>
      <vt:lpstr>اهداف و فرضیات</vt:lpstr>
      <vt:lpstr>PowerPoint Presentation</vt:lpstr>
      <vt:lpstr> نتایج و یافته ها</vt:lpstr>
      <vt:lpstr>PowerPoint Presentation</vt:lpstr>
      <vt:lpstr>PowerPoint Presentation</vt:lpstr>
      <vt:lpstr>PowerPoint Presentation</vt:lpstr>
      <vt:lpstr>محدودیت های مطالعه </vt:lpstr>
      <vt:lpstr>پیشنهادات</vt:lpstr>
      <vt:lpstr>تشکر و سپاس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عنوان: بررسی اثربخشی کلشی سین در بیماران با کووید 19</dc:title>
  <dc:creator>Windows User</dc:creator>
  <cp:lastModifiedBy>Windows User</cp:lastModifiedBy>
  <cp:revision>43</cp:revision>
  <dcterms:created xsi:type="dcterms:W3CDTF">2020-05-18T05:26:44Z</dcterms:created>
  <dcterms:modified xsi:type="dcterms:W3CDTF">2020-11-04T09:04:46Z</dcterms:modified>
</cp:coreProperties>
</file>