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3BDF328-B2C2-4766-B5EC-1CFBC98ED18E}"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6229B-0B33-4152-A85F-27EF085DCD4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BDF328-B2C2-4766-B5EC-1CFBC98ED18E}"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6229B-0B33-4152-A85F-27EF085DCD4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73BDF328-B2C2-4766-B5EC-1CFBC98ED18E}"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6229B-0B33-4152-A85F-27EF085DCD4C}"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BDF328-B2C2-4766-B5EC-1CFBC98ED18E}"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6229B-0B33-4152-A85F-27EF085DCD4C}"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BDF328-B2C2-4766-B5EC-1CFBC98ED18E}" type="datetimeFigureOut">
              <a:rPr lang="en-US" smtClean="0"/>
              <a:t>4/14/2019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D6229B-0B33-4152-A85F-27EF085DCD4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73BDF328-B2C2-4766-B5EC-1CFBC98ED18E}" type="datetimeFigureOut">
              <a:rPr lang="en-US" smtClean="0"/>
              <a:t>4/14/2019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6229B-0B33-4152-A85F-27EF085DCD4C}"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3BDF328-B2C2-4766-B5EC-1CFBC98ED18E}" type="datetimeFigureOut">
              <a:rPr lang="en-US" smtClean="0"/>
              <a:t>4/14/2019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D6229B-0B33-4152-A85F-27EF085DCD4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3BDF328-B2C2-4766-B5EC-1CFBC98ED18E}" type="datetimeFigureOut">
              <a:rPr lang="en-US" smtClean="0"/>
              <a:t>4/14/2019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D6229B-0B33-4152-A85F-27EF085DCD4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3BDF328-B2C2-4766-B5EC-1CFBC98ED18E}" type="datetimeFigureOut">
              <a:rPr lang="en-US" smtClean="0"/>
              <a:t>4/14/2019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D6229B-0B33-4152-A85F-27EF085DCD4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73BDF328-B2C2-4766-B5EC-1CFBC98ED18E}" type="datetimeFigureOut">
              <a:rPr lang="en-US" smtClean="0"/>
              <a:t>4/14/2019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6229B-0B33-4152-A85F-27EF085DCD4C}"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BDF328-B2C2-4766-B5EC-1CFBC98ED18E}" type="datetimeFigureOut">
              <a:rPr lang="en-US" smtClean="0"/>
              <a:t>4/14/2019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D6229B-0B33-4152-A85F-27EF085DCD4C}"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73BDF328-B2C2-4766-B5EC-1CFBC98ED18E}" type="datetimeFigureOut">
              <a:rPr lang="en-US" smtClean="0"/>
              <a:t>4/14/2019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DD6229B-0B33-4152-A85F-27EF085DCD4C}"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solidFill>
                  <a:schemeClr val="tx1"/>
                </a:solidFill>
                <a:cs typeface="B Homa" pitchFamily="2" charset="-78"/>
              </a:rPr>
              <a:t>به نام خداوند بخشنده مهربان </a:t>
            </a:r>
            <a:endParaRPr lang="en-US" dirty="0">
              <a:solidFill>
                <a:schemeClr val="tx1"/>
              </a:solidFill>
              <a:cs typeface="B Homa" pitchFamily="2" charset="-78"/>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192085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828800"/>
            <a:ext cx="8043333" cy="4525963"/>
          </a:xfrm>
        </p:spPr>
        <p:txBody>
          <a:bodyPr>
            <a:normAutofit/>
          </a:bodyPr>
          <a:lstStyle/>
          <a:p>
            <a:pPr algn="r" rtl="1">
              <a:buClr>
                <a:srgbClr val="FF0000"/>
              </a:buClr>
              <a:buFont typeface="Wingdings" pitchFamily="2" charset="2"/>
              <a:buChar char="Ø"/>
            </a:pPr>
            <a:r>
              <a:rPr lang="fa-IR" sz="2000" dirty="0" smtClean="0">
                <a:solidFill>
                  <a:srgbClr val="FF0000"/>
                </a:solidFill>
                <a:cs typeface="B Homa" pitchFamily="2" charset="-78"/>
              </a:rPr>
              <a:t>فرضیه اول </a:t>
            </a:r>
            <a:r>
              <a:rPr lang="fa-IR" sz="2000" dirty="0" smtClean="0">
                <a:solidFill>
                  <a:schemeClr val="tx1"/>
                </a:solidFill>
                <a:cs typeface="B Homa" pitchFamily="2" charset="-78"/>
              </a:rPr>
              <a:t>: نتایج نشان داد که متغیرهای گریز و اجتناب و پذیرش مسئولیت با خشونت جسمانی همبستگی منفی و معناداری دارند . این یافته ها با تحقیقات والدروپ و رسیک  که نشان دادند زنان قربانی خشونت بیشتر از راهبردهای مقابله ای اجتنابی در مواجهه با خشونت استفاده می کنند و یافته های اندلر و پارکر که دریافتند زنان در به کار بردن راهبردهایمقابله ای  هیجانی و اجتنابی گرایش بیشتری دارند ، هماهنگ است .</a:t>
            </a:r>
          </a:p>
          <a:p>
            <a:pPr algn="r" rtl="1">
              <a:buClr>
                <a:srgbClr val="FF0000"/>
              </a:buClr>
              <a:buFont typeface="Wingdings" pitchFamily="2" charset="2"/>
              <a:buChar char="Ø"/>
            </a:pPr>
            <a:endParaRPr lang="fa-IR" sz="2000" dirty="0">
              <a:solidFill>
                <a:schemeClr val="tx1"/>
              </a:solidFill>
              <a:cs typeface="B Homa" pitchFamily="2" charset="-78"/>
            </a:endParaRPr>
          </a:p>
          <a:p>
            <a:pPr algn="r" rtl="1">
              <a:buClr>
                <a:srgbClr val="FF0000"/>
              </a:buClr>
              <a:buFont typeface="Wingdings" pitchFamily="2" charset="2"/>
              <a:buChar char="Ø"/>
            </a:pPr>
            <a:r>
              <a:rPr lang="fa-IR" sz="2000" dirty="0" smtClean="0">
                <a:solidFill>
                  <a:schemeClr val="tx1"/>
                </a:solidFill>
                <a:cs typeface="B Homa" pitchFamily="2" charset="-78"/>
              </a:rPr>
              <a:t>متغیر حل برنامه ریزی شده مسئله همبستگی مثبت با خشونت جسمانی دارد که طبق نظریه ناکامی پزخاشگری  وقتی رفتاری تحلیل گرایانه  موجب رسیدن به هدف نشود باعث تحریک فرد به صدمه زدن به اشیا یا افراد دیگر می شود در این صورت شرایط محیطی خاص باعث ظهور پرخاشگری می شود . </a:t>
            </a:r>
          </a:p>
          <a:p>
            <a:pPr algn="r" rtl="1">
              <a:buClr>
                <a:srgbClr val="FF0000"/>
              </a:buClr>
              <a:buFont typeface="Wingdings" pitchFamily="2" charset="2"/>
              <a:buChar char="Ø"/>
            </a:pPr>
            <a:endParaRPr lang="fa-IR" sz="2000" dirty="0">
              <a:solidFill>
                <a:schemeClr val="tx1"/>
              </a:solidFill>
              <a:cs typeface="B Homa" pitchFamily="2" charset="-78"/>
            </a:endParaRPr>
          </a:p>
          <a:p>
            <a:pPr marL="0" indent="0" algn="r" rtl="1">
              <a:buClr>
                <a:srgbClr val="FF0000"/>
              </a:buClr>
              <a:buNone/>
            </a:pPr>
            <a:endParaRPr lang="en-US" sz="2000" dirty="0">
              <a:solidFill>
                <a:schemeClr val="tx1"/>
              </a:solidFill>
              <a:cs typeface="B Homa" pitchFamily="2" charset="-78"/>
            </a:endParaRPr>
          </a:p>
        </p:txBody>
      </p:sp>
      <p:sp>
        <p:nvSpPr>
          <p:cNvPr id="3" name="Title 2"/>
          <p:cNvSpPr>
            <a:spLocks noGrp="1"/>
          </p:cNvSpPr>
          <p:nvPr>
            <p:ph type="title"/>
          </p:nvPr>
        </p:nvSpPr>
        <p:spPr/>
        <p:txBody>
          <a:bodyPr/>
          <a:lstStyle/>
          <a:p>
            <a:r>
              <a:rPr lang="fa-IR" dirty="0" smtClean="0">
                <a:solidFill>
                  <a:srgbClr val="FF0000"/>
                </a:solidFill>
              </a:rPr>
              <a:t>بحث و نتیجه گیری </a:t>
            </a:r>
            <a:endParaRPr lang="en-US" dirty="0">
              <a:solidFill>
                <a:srgbClr val="FF0000"/>
              </a:solidFill>
            </a:endParaRPr>
          </a:p>
        </p:txBody>
      </p:sp>
    </p:spTree>
    <p:extLst>
      <p:ext uri="{BB962C8B-B14F-4D97-AF65-F5344CB8AC3E}">
        <p14:creationId xmlns:p14="http://schemas.microsoft.com/office/powerpoint/2010/main" val="2485928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914400" y="1371600"/>
            <a:ext cx="7509933" cy="5059363"/>
          </a:xfrm>
        </p:spPr>
        <p:txBody>
          <a:bodyPr>
            <a:normAutofit/>
          </a:bodyPr>
          <a:lstStyle/>
          <a:p>
            <a:pPr algn="r" rtl="1">
              <a:buClr>
                <a:srgbClr val="FF0000"/>
              </a:buClr>
              <a:buFont typeface="Wingdings" pitchFamily="2" charset="2"/>
              <a:buChar char="Ø"/>
            </a:pPr>
            <a:r>
              <a:rPr lang="fa-IR" sz="2000" dirty="0" smtClean="0">
                <a:solidFill>
                  <a:srgbClr val="FF0000"/>
                </a:solidFill>
                <a:cs typeface="B Homa" pitchFamily="2" charset="-78"/>
              </a:rPr>
              <a:t>فرضیه دوم</a:t>
            </a:r>
            <a:r>
              <a:rPr lang="fa-IR" sz="2000" dirty="0" smtClean="0">
                <a:solidFill>
                  <a:schemeClr val="tx1"/>
                </a:solidFill>
                <a:cs typeface="B Homa" pitchFamily="2" charset="-78"/>
              </a:rPr>
              <a:t> : متغیرهای گریز و اجتناب و حمایت اجتماعی با خشونت غیر جسمانی همبستگی مثبت و معناداری دارند . حال آنکه همبستگی پذیرش مسئولیت با خشونت غیر جسمانی منفی و معنادار است . </a:t>
            </a:r>
          </a:p>
          <a:p>
            <a:pPr algn="r" rtl="1">
              <a:buClr>
                <a:srgbClr val="FF0000"/>
              </a:buClr>
              <a:buFont typeface="Wingdings" pitchFamily="2" charset="2"/>
              <a:buChar char="Ø"/>
            </a:pPr>
            <a:r>
              <a:rPr lang="fa-IR" sz="2000" dirty="0" smtClean="0">
                <a:solidFill>
                  <a:schemeClr val="tx1"/>
                </a:solidFill>
                <a:cs typeface="B Homa" pitchFamily="2" charset="-78"/>
              </a:rPr>
              <a:t>در رابطه با افزایش خشونت غیر جسمانی هنگامی که زنان از راهبردهای حمایت اجتماعی استفاده میکنند در واقع به علت تمایل مرد به مخفی ماندن خشونت اعمال شده، ممکن است مرد  به خشونت غیر جسمانی مثل تحقیر و سرزنش روی آورد . </a:t>
            </a:r>
            <a:endParaRPr lang="en-US" sz="2000" dirty="0">
              <a:solidFill>
                <a:schemeClr val="tx1"/>
              </a:solidFill>
              <a:cs typeface="B Homa" pitchFamily="2" charset="-78"/>
            </a:endParaRPr>
          </a:p>
        </p:txBody>
      </p:sp>
    </p:spTree>
    <p:extLst>
      <p:ext uri="{BB962C8B-B14F-4D97-AF65-F5344CB8AC3E}">
        <p14:creationId xmlns:p14="http://schemas.microsoft.com/office/powerpoint/2010/main" val="4271761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964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p:txBody>
          <a:bodyPr>
            <a:normAutofit/>
          </a:bodyPr>
          <a:lstStyle/>
          <a:p>
            <a:pPr marL="0" indent="0" algn="ctr" rtl="1">
              <a:buNone/>
            </a:pPr>
            <a:r>
              <a:rPr lang="fa-IR" sz="5400" b="1" dirty="0" smtClean="0">
                <a:solidFill>
                  <a:schemeClr val="bg1"/>
                </a:solidFill>
                <a:cs typeface="B Homa" pitchFamily="2" charset="-78"/>
              </a:rPr>
              <a:t>با تشکر از توجهتان </a:t>
            </a:r>
            <a:endParaRPr lang="en-US" sz="5400" b="1" dirty="0">
              <a:solidFill>
                <a:schemeClr val="bg1"/>
              </a:solidFill>
              <a:cs typeface="B Homa" pitchFamily="2" charset="-78"/>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753482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762000"/>
            <a:ext cx="7408333" cy="5364163"/>
          </a:xfrm>
        </p:spPr>
        <p:txBody>
          <a:bodyPr/>
          <a:lstStyle/>
          <a:p>
            <a:pPr marL="0" indent="0" algn="ctr" rtl="1">
              <a:buNone/>
            </a:pPr>
            <a:r>
              <a:rPr lang="fa-IR" dirty="0" smtClean="0">
                <a:solidFill>
                  <a:schemeClr val="tx1"/>
                </a:solidFill>
              </a:rPr>
              <a:t>موضوع مقاله : </a:t>
            </a:r>
            <a:endParaRPr lang="en-US" dirty="0" smtClean="0">
              <a:solidFill>
                <a:schemeClr val="tx1"/>
              </a:solidFill>
            </a:endParaRPr>
          </a:p>
          <a:p>
            <a:pPr marL="0" indent="0" algn="ctr" rtl="1">
              <a:buNone/>
            </a:pPr>
            <a:endParaRPr lang="fa-IR" dirty="0" smtClean="0">
              <a:solidFill>
                <a:schemeClr val="tx1"/>
              </a:solidFill>
            </a:endParaRPr>
          </a:p>
          <a:p>
            <a:pPr marL="0" indent="0" algn="ctr" rtl="1">
              <a:buNone/>
            </a:pPr>
            <a:r>
              <a:rPr lang="fa-IR" dirty="0" smtClean="0">
                <a:solidFill>
                  <a:schemeClr val="tx1"/>
                </a:solidFill>
                <a:cs typeface="B Homa" pitchFamily="2" charset="-78"/>
              </a:rPr>
              <a:t>پیش بینی ابعاد خشونت بر اساس راهبرد های مقابله ای در زنان قربانی خشونت خانوادگی </a:t>
            </a:r>
            <a:endParaRPr lang="en-US" dirty="0" smtClean="0">
              <a:solidFill>
                <a:schemeClr val="tx1"/>
              </a:solidFill>
              <a:cs typeface="B Homa" pitchFamily="2" charset="-78"/>
            </a:endParaRPr>
          </a:p>
          <a:p>
            <a:pPr marL="0" indent="0" algn="ctr" rtl="1">
              <a:buNone/>
            </a:pPr>
            <a:endParaRPr lang="fa-IR" dirty="0" smtClean="0">
              <a:solidFill>
                <a:schemeClr val="tx1"/>
              </a:solidFill>
              <a:cs typeface="B Homa" pitchFamily="2" charset="-78"/>
            </a:endParaRPr>
          </a:p>
          <a:p>
            <a:pPr marL="0" indent="0" algn="ctr" rtl="1">
              <a:buNone/>
            </a:pPr>
            <a:r>
              <a:rPr lang="en-US" b="1" dirty="0" smtClean="0">
                <a:solidFill>
                  <a:srgbClr val="FF0000"/>
                </a:solidFill>
                <a:cs typeface="B Homa" pitchFamily="2" charset="-78"/>
              </a:rPr>
              <a:t>Prediction of Violence </a:t>
            </a:r>
            <a:r>
              <a:rPr lang="en-US" b="1" dirty="0" err="1" smtClean="0">
                <a:solidFill>
                  <a:srgbClr val="FF0000"/>
                </a:solidFill>
                <a:cs typeface="B Homa" pitchFamily="2" charset="-78"/>
              </a:rPr>
              <a:t>Dimentions</a:t>
            </a:r>
            <a:r>
              <a:rPr lang="en-US" b="1" dirty="0" smtClean="0">
                <a:solidFill>
                  <a:srgbClr val="FF0000"/>
                </a:solidFill>
                <a:cs typeface="B Homa" pitchFamily="2" charset="-78"/>
              </a:rPr>
              <a:t> upon coping strategies in women of domestic violence victim </a:t>
            </a:r>
            <a:endParaRPr lang="en-US" b="1" dirty="0">
              <a:solidFill>
                <a:srgbClr val="FF0000"/>
              </a:solidFill>
              <a:cs typeface="B Homa" pitchFamily="2" charset="-78"/>
            </a:endParaRPr>
          </a:p>
        </p:txBody>
      </p:sp>
    </p:spTree>
    <p:extLst>
      <p:ext uri="{BB962C8B-B14F-4D97-AF65-F5344CB8AC3E}">
        <p14:creationId xmlns:p14="http://schemas.microsoft.com/office/powerpoint/2010/main" val="25762020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90032" y="1524000"/>
            <a:ext cx="7920568" cy="4191000"/>
          </a:xfrm>
        </p:spPr>
        <p:txBody>
          <a:bodyPr>
            <a:normAutofit fontScale="90000"/>
          </a:bodyPr>
          <a:lstStyle/>
          <a:p>
            <a:pPr algn="r" rtl="1"/>
            <a:r>
              <a:rPr lang="fa-IR" sz="2200" dirty="0" smtClean="0">
                <a:solidFill>
                  <a:schemeClr val="tx1"/>
                </a:solidFill>
                <a:cs typeface="B Homa" pitchFamily="2" charset="-78"/>
              </a:rPr>
              <a:t>هدف از پژوهش حاضر پیش بینی ابعاد خشونت خانگی بر اساس راهبردهای مقابله ای در زنان قربانی خشونت بود . پژوهش از نوع همبستگی بود که حدود 114 زن قربانی خشونت خانگی انتخاب شد وشرکت کنندگان  پرسش نامه هایی را تکمیل کردند.</a:t>
            </a:r>
            <a:br>
              <a:rPr lang="fa-IR" sz="2200" dirty="0" smtClean="0">
                <a:solidFill>
                  <a:schemeClr val="tx1"/>
                </a:solidFill>
                <a:cs typeface="B Homa" pitchFamily="2" charset="-78"/>
              </a:rPr>
            </a:br>
            <a:r>
              <a:rPr lang="fa-IR" sz="2200" dirty="0" smtClean="0">
                <a:solidFill>
                  <a:schemeClr val="tx1"/>
                </a:solidFill>
                <a:cs typeface="B Homa" pitchFamily="2" charset="-78"/>
              </a:rPr>
              <a:t> </a:t>
            </a:r>
            <a:br>
              <a:rPr lang="fa-IR" sz="2200" dirty="0" smtClean="0">
                <a:solidFill>
                  <a:schemeClr val="tx1"/>
                </a:solidFill>
                <a:cs typeface="B Homa" pitchFamily="2" charset="-78"/>
              </a:rPr>
            </a:br>
            <a:r>
              <a:rPr lang="fa-IR" sz="2200" dirty="0" smtClean="0">
                <a:solidFill>
                  <a:schemeClr val="tx1"/>
                </a:solidFill>
                <a:cs typeface="B Homa" pitchFamily="2" charset="-78"/>
              </a:rPr>
              <a:t>نتایج تحلیل رگرسیون چندگانه نشان داد که استراتژی های مقابله با استرس مثل گریز و اجتناب و پذیرش مسئولیت با خشونت جسمانی رابطه همبستگی منفی معناداری دارند در حالی که مولفه ی حل برنامه ریزی شده مسئله با خشونت جسمانی رابطه مثبت معناداری دارد.</a:t>
            </a:r>
            <a:br>
              <a:rPr lang="fa-IR" sz="2200" dirty="0" smtClean="0">
                <a:solidFill>
                  <a:schemeClr val="tx1"/>
                </a:solidFill>
                <a:cs typeface="B Homa" pitchFamily="2" charset="-78"/>
              </a:rPr>
            </a:br>
            <a:r>
              <a:rPr lang="fa-IR" sz="2200" dirty="0">
                <a:solidFill>
                  <a:schemeClr val="tx1"/>
                </a:solidFill>
                <a:cs typeface="B Homa" pitchFamily="2" charset="-78"/>
              </a:rPr>
              <a:t/>
            </a:r>
            <a:br>
              <a:rPr lang="fa-IR" sz="2200" dirty="0">
                <a:solidFill>
                  <a:schemeClr val="tx1"/>
                </a:solidFill>
                <a:cs typeface="B Homa" pitchFamily="2" charset="-78"/>
              </a:rPr>
            </a:br>
            <a:r>
              <a:rPr lang="fa-IR" sz="2200" dirty="0" smtClean="0">
                <a:solidFill>
                  <a:schemeClr val="tx1"/>
                </a:solidFill>
                <a:cs typeface="B Homa" pitchFamily="2" charset="-78"/>
              </a:rPr>
              <a:t>متغیرهای گریز و اجتناب و حمایت اجتماعی با خشونت غیرجسمانی همبستگی مثبت و معنادار دارند در حالی که ، پذیرش مسئولیت اجتماعی با خشونت غیرجسمانی همبستگی منفی و معناداری دارد.</a:t>
            </a:r>
            <a:br>
              <a:rPr lang="fa-IR" sz="2200" dirty="0" smtClean="0">
                <a:solidFill>
                  <a:schemeClr val="tx1"/>
                </a:solidFill>
                <a:cs typeface="B Homa" pitchFamily="2" charset="-78"/>
              </a:rPr>
            </a:br>
            <a:r>
              <a:rPr lang="fa-IR" sz="2200" dirty="0">
                <a:solidFill>
                  <a:schemeClr val="tx1"/>
                </a:solidFill>
                <a:cs typeface="B Homa" pitchFamily="2" charset="-78"/>
              </a:rPr>
              <a:t/>
            </a:r>
            <a:br>
              <a:rPr lang="fa-IR" sz="2200" dirty="0">
                <a:solidFill>
                  <a:schemeClr val="tx1"/>
                </a:solidFill>
                <a:cs typeface="B Homa" pitchFamily="2" charset="-78"/>
              </a:rPr>
            </a:br>
            <a:r>
              <a:rPr lang="fa-IR" sz="2200" dirty="0" smtClean="0">
                <a:solidFill>
                  <a:schemeClr val="tx1"/>
                </a:solidFill>
                <a:cs typeface="B Homa" pitchFamily="2" charset="-78"/>
              </a:rPr>
              <a:t>واژگان کلیدی : راهبردهای مقابله ای،استرس،خشونت ، قربانی</a:t>
            </a:r>
            <a:r>
              <a:rPr lang="fa-IR" sz="2000" dirty="0" smtClean="0">
                <a:solidFill>
                  <a:schemeClr val="tx1"/>
                </a:solidFill>
                <a:cs typeface="B Homa" pitchFamily="2" charset="-78"/>
              </a:rPr>
              <a:t/>
            </a:r>
            <a:br>
              <a:rPr lang="fa-IR" sz="2000" dirty="0" smtClean="0">
                <a:solidFill>
                  <a:schemeClr val="tx1"/>
                </a:solidFill>
                <a:cs typeface="B Homa" pitchFamily="2" charset="-78"/>
              </a:rPr>
            </a:br>
            <a:endParaRPr lang="en-US" sz="2000" dirty="0">
              <a:solidFill>
                <a:schemeClr val="tx1"/>
              </a:solidFill>
              <a:cs typeface="B Homa" pitchFamily="2" charset="-78"/>
            </a:endParaRPr>
          </a:p>
        </p:txBody>
      </p:sp>
      <p:sp>
        <p:nvSpPr>
          <p:cNvPr id="5" name="Text Placeholder 4"/>
          <p:cNvSpPr>
            <a:spLocks noGrp="1"/>
          </p:cNvSpPr>
          <p:nvPr>
            <p:ph type="body" idx="1"/>
          </p:nvPr>
        </p:nvSpPr>
        <p:spPr>
          <a:xfrm>
            <a:off x="1676400" y="533400"/>
            <a:ext cx="6417734" cy="939801"/>
          </a:xfrm>
        </p:spPr>
        <p:txBody>
          <a:bodyPr>
            <a:normAutofit/>
          </a:bodyPr>
          <a:lstStyle/>
          <a:p>
            <a:pPr rtl="1"/>
            <a:r>
              <a:rPr lang="fa-IR" sz="5400" dirty="0" smtClean="0">
                <a:solidFill>
                  <a:srgbClr val="FF0000"/>
                </a:solidFill>
                <a:cs typeface="B Homa" pitchFamily="2" charset="-78"/>
              </a:rPr>
              <a:t>چکیده</a:t>
            </a:r>
            <a:r>
              <a:rPr lang="fa-IR" sz="5400" dirty="0" smtClean="0">
                <a:solidFill>
                  <a:schemeClr val="tx1"/>
                </a:solidFill>
                <a:cs typeface="B Homa" pitchFamily="2" charset="-78"/>
              </a:rPr>
              <a:t> </a:t>
            </a:r>
            <a:endParaRPr lang="en-US" sz="5400" dirty="0">
              <a:solidFill>
                <a:schemeClr val="tx1"/>
              </a:solidFill>
              <a:cs typeface="B Homa" pitchFamily="2" charset="-78"/>
            </a:endParaRPr>
          </a:p>
        </p:txBody>
      </p:sp>
    </p:spTree>
    <p:extLst>
      <p:ext uri="{BB962C8B-B14F-4D97-AF65-F5344CB8AC3E}">
        <p14:creationId xmlns:p14="http://schemas.microsoft.com/office/powerpoint/2010/main" val="2407807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838200" y="1371600"/>
            <a:ext cx="7408333" cy="4983163"/>
          </a:xfrm>
        </p:spPr>
        <p:txBody>
          <a:bodyPr>
            <a:normAutofit/>
          </a:bodyPr>
          <a:lstStyle/>
          <a:p>
            <a:pPr algn="r" rtl="1">
              <a:buClr>
                <a:srgbClr val="FF0000"/>
              </a:buClr>
              <a:buFont typeface="Arial" pitchFamily="34" charset="0"/>
              <a:buChar char="•"/>
            </a:pPr>
            <a:r>
              <a:rPr lang="fa-IR" sz="2000" dirty="0" smtClean="0">
                <a:solidFill>
                  <a:schemeClr val="tx1"/>
                </a:solidFill>
                <a:cs typeface="B Homa" pitchFamily="2" charset="-78"/>
              </a:rPr>
              <a:t>خشونت رفتاری است که در همه جوامع مشاهده می شود م موجب اضطراب مردم و احساس نا امنی گروه های آسیب پذیرتر در برابر ناامنی اجتماعی و اقتصادی می شود . </a:t>
            </a:r>
          </a:p>
          <a:p>
            <a:pPr algn="r" rtl="1">
              <a:buClr>
                <a:srgbClr val="FF0000"/>
              </a:buClr>
              <a:buFont typeface="Arial" pitchFamily="34" charset="0"/>
              <a:buChar char="•"/>
            </a:pPr>
            <a:endParaRPr lang="fa-IR" sz="2000" dirty="0">
              <a:solidFill>
                <a:schemeClr val="tx1"/>
              </a:solidFill>
              <a:cs typeface="B Homa" pitchFamily="2" charset="-78"/>
            </a:endParaRPr>
          </a:p>
          <a:p>
            <a:pPr algn="r" rtl="1">
              <a:buClr>
                <a:srgbClr val="FF0000"/>
              </a:buClr>
              <a:buFont typeface="Arial" pitchFamily="34" charset="0"/>
              <a:buChar char="•"/>
            </a:pPr>
            <a:r>
              <a:rPr lang="fa-IR" sz="2000" dirty="0" smtClean="0">
                <a:solidFill>
                  <a:schemeClr val="tx1"/>
                </a:solidFill>
                <a:cs typeface="B Homa" pitchFamily="2" charset="-78"/>
              </a:rPr>
              <a:t>خشونت خانگی عبارت است از رفتارهای هجومی و سرکوب گرانه ، از جمله حملات فیزیکی ،جنسی و روانی و همچنین اعمال فشار اقتصادی توسط هر فرد بالغ و جوان نسبت به فردی که با او رابطه ی تنگاتنگ دارد .</a:t>
            </a:r>
          </a:p>
          <a:p>
            <a:pPr algn="r" rtl="1">
              <a:buClr>
                <a:srgbClr val="FF0000"/>
              </a:buClr>
              <a:buFont typeface="Arial" pitchFamily="34" charset="0"/>
              <a:buChar char="•"/>
            </a:pPr>
            <a:endParaRPr lang="fa-IR" sz="2000" dirty="0" smtClean="0">
              <a:solidFill>
                <a:schemeClr val="tx1"/>
              </a:solidFill>
              <a:cs typeface="B Homa" pitchFamily="2" charset="-78"/>
            </a:endParaRPr>
          </a:p>
          <a:p>
            <a:pPr algn="r" rtl="1">
              <a:buClr>
                <a:srgbClr val="FF0000"/>
              </a:buClr>
              <a:buFont typeface="Arial" pitchFamily="34" charset="0"/>
              <a:buChar char="•"/>
            </a:pPr>
            <a:r>
              <a:rPr lang="fa-IR" sz="2000" dirty="0" smtClean="0">
                <a:solidFill>
                  <a:schemeClr val="tx1"/>
                </a:solidFill>
                <a:cs typeface="B Homa" pitchFamily="2" charset="-78"/>
              </a:rPr>
              <a:t>علائم جسمی شامل سردرد ، درد مزمن ، مشکلات خواب و استفاده بیشتر از خدمات بهداشتی درمانی از نتایج تاثیر خشونت بر سلامت جسمانی زنان تحت آزار هستند. </a:t>
            </a:r>
          </a:p>
          <a:p>
            <a:pPr algn="r" rtl="1">
              <a:buClr>
                <a:srgbClr val="FF0000"/>
              </a:buClr>
              <a:buFont typeface="Arial" pitchFamily="34" charset="0"/>
              <a:buChar char="•"/>
            </a:pPr>
            <a:endParaRPr lang="fa-IR" sz="2000" dirty="0">
              <a:solidFill>
                <a:schemeClr val="tx1"/>
              </a:solidFill>
              <a:cs typeface="B Homa" pitchFamily="2" charset="-78"/>
            </a:endParaRPr>
          </a:p>
          <a:p>
            <a:pPr algn="r" rtl="1">
              <a:buClr>
                <a:srgbClr val="FF0000"/>
              </a:buClr>
              <a:buFont typeface="Arial" pitchFamily="34" charset="0"/>
              <a:buChar char="•"/>
            </a:pPr>
            <a:r>
              <a:rPr lang="fa-IR" sz="2000" dirty="0" smtClean="0">
                <a:solidFill>
                  <a:schemeClr val="tx1"/>
                </a:solidFill>
                <a:cs typeface="B Homa" pitchFamily="2" charset="-78"/>
              </a:rPr>
              <a:t>یافته های </a:t>
            </a:r>
            <a:r>
              <a:rPr lang="fa-IR" sz="2000" dirty="0" smtClean="0">
                <a:cs typeface="B Homa" pitchFamily="2" charset="-78"/>
              </a:rPr>
              <a:t>لیبوکو و ویلکینسون </a:t>
            </a:r>
            <a:r>
              <a:rPr lang="fa-IR" sz="2000" dirty="0" smtClean="0">
                <a:solidFill>
                  <a:schemeClr val="tx1"/>
                </a:solidFill>
                <a:cs typeface="B Homa" pitchFamily="2" charset="-78"/>
              </a:rPr>
              <a:t>بر روی زنان تحت خشونت خانگی نشان داد که 60 درصد نمونه ها عقیده داشتند که باید خشونت را تحمل کنند. </a:t>
            </a:r>
            <a:endParaRPr lang="fa-IR" sz="2000" dirty="0" smtClean="0">
              <a:cs typeface="B Homa" pitchFamily="2" charset="-78"/>
            </a:endParaRPr>
          </a:p>
          <a:p>
            <a:pPr algn="r" rtl="1">
              <a:buClr>
                <a:srgbClr val="FF0000"/>
              </a:buClr>
              <a:buFont typeface="Arial" pitchFamily="34" charset="0"/>
              <a:buChar char="•"/>
            </a:pPr>
            <a:endParaRPr lang="fa-IR" sz="2000" dirty="0">
              <a:solidFill>
                <a:schemeClr val="tx1"/>
              </a:solidFill>
              <a:cs typeface="B Homa" pitchFamily="2" charset="-78"/>
            </a:endParaRPr>
          </a:p>
          <a:p>
            <a:pPr algn="r" rtl="1">
              <a:buClr>
                <a:srgbClr val="FF0000"/>
              </a:buClr>
              <a:buFont typeface="Arial" pitchFamily="34" charset="0"/>
              <a:buChar char="•"/>
            </a:pPr>
            <a:endParaRPr lang="fa-IR" sz="2000" dirty="0" smtClean="0">
              <a:solidFill>
                <a:schemeClr val="tx1"/>
              </a:solidFill>
              <a:cs typeface="B Homa" pitchFamily="2" charset="-78"/>
            </a:endParaRPr>
          </a:p>
          <a:p>
            <a:pPr algn="r" rtl="1">
              <a:buClr>
                <a:srgbClr val="FF0000"/>
              </a:buClr>
              <a:buFont typeface="Arial" pitchFamily="34" charset="0"/>
              <a:buChar char="•"/>
            </a:pPr>
            <a:endParaRPr lang="fa-IR" sz="2000" dirty="0">
              <a:solidFill>
                <a:schemeClr val="tx1"/>
              </a:solidFill>
              <a:cs typeface="B Homa" pitchFamily="2" charset="-78"/>
            </a:endParaRPr>
          </a:p>
          <a:p>
            <a:pPr algn="r" rtl="1">
              <a:buClr>
                <a:srgbClr val="FF0000"/>
              </a:buClr>
              <a:buFont typeface="Arial" pitchFamily="34" charset="0"/>
              <a:buChar char="•"/>
            </a:pPr>
            <a:endParaRPr lang="fa-IR" sz="2000" dirty="0" smtClean="0">
              <a:solidFill>
                <a:schemeClr val="tx1"/>
              </a:solidFill>
              <a:cs typeface="B Homa" pitchFamily="2" charset="-78"/>
            </a:endParaRPr>
          </a:p>
          <a:p>
            <a:pPr algn="r" rtl="1">
              <a:buClr>
                <a:srgbClr val="FF0000"/>
              </a:buClr>
              <a:buFont typeface="Arial" pitchFamily="34" charset="0"/>
              <a:buChar char="•"/>
            </a:pPr>
            <a:endParaRPr lang="fa-IR" sz="2000" dirty="0">
              <a:solidFill>
                <a:schemeClr val="tx1"/>
              </a:solidFill>
              <a:cs typeface="B Homa" pitchFamily="2" charset="-78"/>
            </a:endParaRPr>
          </a:p>
          <a:p>
            <a:pPr algn="r" rtl="1">
              <a:buClr>
                <a:srgbClr val="FF0000"/>
              </a:buClr>
              <a:buFont typeface="Arial" pitchFamily="34" charset="0"/>
              <a:buChar char="•"/>
            </a:pPr>
            <a:endParaRPr lang="fa-IR" sz="2000" dirty="0">
              <a:solidFill>
                <a:schemeClr val="tx1"/>
              </a:solidFill>
              <a:cs typeface="B Homa" pitchFamily="2" charset="-78"/>
            </a:endParaRPr>
          </a:p>
        </p:txBody>
      </p:sp>
      <p:sp>
        <p:nvSpPr>
          <p:cNvPr id="2" name="Title 1"/>
          <p:cNvSpPr>
            <a:spLocks noGrp="1"/>
          </p:cNvSpPr>
          <p:nvPr>
            <p:ph type="title"/>
          </p:nvPr>
        </p:nvSpPr>
        <p:spPr/>
        <p:txBody>
          <a:bodyPr>
            <a:normAutofit fontScale="90000"/>
          </a:bodyPr>
          <a:lstStyle/>
          <a:p>
            <a:pPr rtl="1"/>
            <a:r>
              <a:rPr lang="fa-IR" dirty="0" smtClean="0">
                <a:solidFill>
                  <a:srgbClr val="FF0000"/>
                </a:solidFill>
              </a:rPr>
              <a:t>مقدمه</a:t>
            </a:r>
            <a:br>
              <a:rPr lang="fa-IR" dirty="0" smtClean="0">
                <a:solidFill>
                  <a:srgbClr val="FF0000"/>
                </a:solidFill>
              </a:rPr>
            </a:br>
            <a:endParaRPr lang="en-US" dirty="0">
              <a:solidFill>
                <a:srgbClr val="FF0000"/>
              </a:solidFill>
            </a:endParaRPr>
          </a:p>
        </p:txBody>
      </p:sp>
    </p:spTree>
    <p:extLst>
      <p:ext uri="{BB962C8B-B14F-4D97-AF65-F5344CB8AC3E}">
        <p14:creationId xmlns:p14="http://schemas.microsoft.com/office/powerpoint/2010/main" val="3109102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a:xfrm>
            <a:off x="990600" y="762000"/>
            <a:ext cx="7620000" cy="5668963"/>
          </a:xfrm>
        </p:spPr>
        <p:txBody>
          <a:bodyPr>
            <a:normAutofit/>
          </a:bodyPr>
          <a:lstStyle/>
          <a:p>
            <a:pPr algn="r" rtl="1">
              <a:buClr>
                <a:srgbClr val="FF0000"/>
              </a:buClr>
              <a:buFont typeface="Arial" pitchFamily="34" charset="0"/>
              <a:buChar char="•"/>
            </a:pPr>
            <a:endParaRPr lang="fa-IR" sz="2000" dirty="0" smtClean="0">
              <a:cs typeface="B Homa" pitchFamily="2" charset="-78"/>
            </a:endParaRPr>
          </a:p>
          <a:p>
            <a:pPr algn="r" rtl="1">
              <a:buClr>
                <a:srgbClr val="FF0000"/>
              </a:buClr>
              <a:buFont typeface="Arial" pitchFamily="34" charset="0"/>
              <a:buChar char="•"/>
            </a:pPr>
            <a:r>
              <a:rPr lang="fa-IR" sz="2000" dirty="0" smtClean="0">
                <a:cs typeface="B Homa" pitchFamily="2" charset="-78"/>
              </a:rPr>
              <a:t>گود</a:t>
            </a:r>
            <a:r>
              <a:rPr lang="fa-IR" sz="2000" dirty="0" smtClean="0">
                <a:solidFill>
                  <a:schemeClr val="tx1"/>
                </a:solidFill>
                <a:cs typeface="B Homa" pitchFamily="2" charset="-78"/>
              </a:rPr>
              <a:t> معتقد است خانواده مانند هر نظام اجتماعی دیگری دارای سلسله مراتبی از اقتدار است و هر کس به منابعمهم خانواده  بیشتر از دیگران ، دسترسی داشته باشد ، می تواند دیگر اعضا را به فعالیت در جهت اهداف خود مجبور کند . </a:t>
            </a:r>
          </a:p>
          <a:p>
            <a:pPr algn="r" rtl="1">
              <a:buClr>
                <a:srgbClr val="FF0000"/>
              </a:buClr>
              <a:buFont typeface="Arial" pitchFamily="34" charset="0"/>
              <a:buChar char="•"/>
            </a:pPr>
            <a:endParaRPr lang="fa-IR" sz="2000" dirty="0" smtClean="0">
              <a:solidFill>
                <a:schemeClr val="tx1"/>
              </a:solidFill>
              <a:cs typeface="B Homa" pitchFamily="2" charset="-78"/>
            </a:endParaRPr>
          </a:p>
          <a:p>
            <a:pPr algn="r" rtl="1">
              <a:buClr>
                <a:srgbClr val="FF0000"/>
              </a:buClr>
              <a:buFont typeface="Arial" pitchFamily="34" charset="0"/>
              <a:buChar char="•"/>
            </a:pPr>
            <a:r>
              <a:rPr lang="fa-IR" sz="2000" dirty="0" smtClean="0">
                <a:solidFill>
                  <a:schemeClr val="tx1"/>
                </a:solidFill>
                <a:cs typeface="B Homa" pitchFamily="2" charset="-78"/>
              </a:rPr>
              <a:t>از دید بعضی روان شناسان تفاوت های جنسیتی در پرخاشگری ، بسیار زود و پیش از آن که جامعه پذیری بتواند بر رفتار تاثیر بگذارد ، بروز می یابند . به نظر می رسد در همه جوامع انسانی ، مردان پرخاشگرترند.</a:t>
            </a:r>
          </a:p>
          <a:p>
            <a:pPr algn="r" rtl="1">
              <a:buClr>
                <a:srgbClr val="FF0000"/>
              </a:buClr>
              <a:buFont typeface="Arial" pitchFamily="34" charset="0"/>
              <a:buChar char="•"/>
            </a:pPr>
            <a:endParaRPr lang="fa-IR" sz="2000" dirty="0">
              <a:solidFill>
                <a:schemeClr val="tx1"/>
              </a:solidFill>
              <a:cs typeface="B Homa" pitchFamily="2" charset="-78"/>
            </a:endParaRPr>
          </a:p>
          <a:p>
            <a:pPr algn="r" rtl="1">
              <a:buClr>
                <a:srgbClr val="FF0000"/>
              </a:buClr>
              <a:buFont typeface="Arial" pitchFamily="34" charset="0"/>
              <a:buChar char="•"/>
            </a:pPr>
            <a:r>
              <a:rPr lang="fa-IR" sz="2000" dirty="0" smtClean="0">
                <a:cs typeface="B Homa" pitchFamily="2" charset="-78"/>
              </a:rPr>
              <a:t>کاپلان</a:t>
            </a:r>
            <a:r>
              <a:rPr lang="fa-IR" sz="2000" dirty="0" smtClean="0">
                <a:solidFill>
                  <a:schemeClr val="tx1"/>
                </a:solidFill>
                <a:cs typeface="B Homa" pitchFamily="2" charset="-78"/>
              </a:rPr>
              <a:t> معتقد است که خشونت زمانی روی می دهد که تعادل بین فشارها و مهارهای درونی در هم می شکند . بنابراین خشونت خانگی را نمی توان صرفا بر اساس فشارهای روانی بیرونی تبیین کرد. </a:t>
            </a:r>
          </a:p>
          <a:p>
            <a:pPr algn="r" rtl="1">
              <a:buClr>
                <a:srgbClr val="FF0000"/>
              </a:buClr>
              <a:buFont typeface="Arial" pitchFamily="34" charset="0"/>
              <a:buChar char="•"/>
            </a:pPr>
            <a:endParaRPr lang="fa-IR" sz="2000" dirty="0">
              <a:solidFill>
                <a:schemeClr val="tx1"/>
              </a:solidFill>
              <a:cs typeface="B Homa" pitchFamily="2" charset="-78"/>
            </a:endParaRPr>
          </a:p>
          <a:p>
            <a:pPr algn="r" rtl="1">
              <a:buClr>
                <a:srgbClr val="FF0000"/>
              </a:buClr>
              <a:buFont typeface="Arial" pitchFamily="34" charset="0"/>
              <a:buChar char="•"/>
            </a:pPr>
            <a:r>
              <a:rPr lang="fa-IR" sz="2000" dirty="0" smtClean="0">
                <a:solidFill>
                  <a:schemeClr val="tx1"/>
                </a:solidFill>
                <a:cs typeface="B Homa" pitchFamily="2" charset="-78"/>
              </a:rPr>
              <a:t>عناصر زیستی و متغیرهای سنی ، هوش و تحصیلات بر خشونت تاثیر گذارند.</a:t>
            </a:r>
            <a:endParaRPr lang="en-US" sz="2000" dirty="0">
              <a:solidFill>
                <a:schemeClr val="tx1"/>
              </a:solidFill>
              <a:cs typeface="B Homa" pitchFamily="2" charset="-78"/>
            </a:endParaRPr>
          </a:p>
        </p:txBody>
      </p:sp>
    </p:spTree>
    <p:extLst>
      <p:ext uri="{BB962C8B-B14F-4D97-AF65-F5344CB8AC3E}">
        <p14:creationId xmlns:p14="http://schemas.microsoft.com/office/powerpoint/2010/main" val="2546766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a-IR" dirty="0" smtClean="0">
                <a:solidFill>
                  <a:srgbClr val="FF0000"/>
                </a:solidFill>
              </a:rPr>
              <a:t>روش</a:t>
            </a:r>
            <a:endParaRPr lang="en-US" dirty="0">
              <a:solidFill>
                <a:srgbClr val="FF0000"/>
              </a:solidFill>
            </a:endParaRPr>
          </a:p>
        </p:txBody>
      </p:sp>
      <p:sp>
        <p:nvSpPr>
          <p:cNvPr id="5" name="Content Placeholder 4"/>
          <p:cNvSpPr>
            <a:spLocks noGrp="1"/>
          </p:cNvSpPr>
          <p:nvPr>
            <p:ph idx="1"/>
          </p:nvPr>
        </p:nvSpPr>
        <p:spPr>
          <a:xfrm>
            <a:off x="533400" y="1600200"/>
            <a:ext cx="8305800" cy="3886200"/>
          </a:xfrm>
        </p:spPr>
        <p:txBody>
          <a:bodyPr>
            <a:normAutofit/>
          </a:bodyPr>
          <a:lstStyle/>
          <a:p>
            <a:pPr algn="r" rtl="1">
              <a:buClr>
                <a:srgbClr val="FF0000"/>
              </a:buClr>
            </a:pPr>
            <a:r>
              <a:rPr lang="fa-IR" sz="2000" dirty="0" smtClean="0">
                <a:solidFill>
                  <a:schemeClr val="tx1"/>
                </a:solidFill>
                <a:cs typeface="B Homa" pitchFamily="2" charset="-78"/>
              </a:rPr>
              <a:t>این مطالعه بر مبنای مفروضه تحقیقات غیر آزمایشی از نوع همبستگی به انجام رسید جامعه آماری شامل زنان متاهلی بود که مورد خشونت خانگی قرار گرفته و در سال 1393 به پزشکی قانونی استان البرز ارجاع شده یا در آنجا دارای پرونده بودند و همچنین زنان متاهل قربانی مراجعه کننده به کلینیک های روان شناختی یا مراکز مشاوره و مدد کاری استان البرز بودند .</a:t>
            </a:r>
          </a:p>
          <a:p>
            <a:pPr algn="r" rtl="1">
              <a:buClr>
                <a:srgbClr val="FF0000"/>
              </a:buClr>
            </a:pPr>
            <a:endParaRPr lang="fa-IR" sz="2000" dirty="0" smtClean="0">
              <a:solidFill>
                <a:schemeClr val="tx1"/>
              </a:solidFill>
              <a:cs typeface="B Homa" pitchFamily="2" charset="-78"/>
            </a:endParaRPr>
          </a:p>
          <a:p>
            <a:pPr algn="r" rtl="1">
              <a:buClr>
                <a:srgbClr val="FF0000"/>
              </a:buClr>
            </a:pPr>
            <a:endParaRPr lang="fa-IR" sz="2000" dirty="0">
              <a:solidFill>
                <a:schemeClr val="tx1"/>
              </a:solidFill>
              <a:cs typeface="B Homa" pitchFamily="2" charset="-78"/>
            </a:endParaRPr>
          </a:p>
          <a:p>
            <a:pPr algn="r" rtl="1">
              <a:buClr>
                <a:srgbClr val="FF0000"/>
              </a:buClr>
            </a:pPr>
            <a:r>
              <a:rPr lang="fa-IR" sz="2000" dirty="0" smtClean="0">
                <a:solidFill>
                  <a:schemeClr val="tx1"/>
                </a:solidFill>
                <a:cs typeface="B Homa" pitchFamily="2" charset="-78"/>
              </a:rPr>
              <a:t>حداقل حجم نمونه با استفاده از فرمول تاباچینگ و در نظر داشتن 8 سطح متغیر پیش بینی کننده 114 نفر محاسبه گردید . در روش نمونه گیری تصادفی 140 آزمودنی انتخاب گردید .</a:t>
            </a:r>
          </a:p>
          <a:p>
            <a:pPr algn="r" rtl="1">
              <a:buClr>
                <a:srgbClr val="FF0000"/>
              </a:buClr>
            </a:pPr>
            <a:endParaRPr lang="fa-IR" sz="2000" dirty="0">
              <a:solidFill>
                <a:schemeClr val="tx1"/>
              </a:solidFill>
              <a:cs typeface="B Homa" pitchFamily="2" charset="-78"/>
            </a:endParaRPr>
          </a:p>
          <a:p>
            <a:pPr marL="0" indent="0" algn="r" rtl="1">
              <a:buClr>
                <a:srgbClr val="FF0000"/>
              </a:buClr>
              <a:buNone/>
            </a:pPr>
            <a:endParaRPr lang="fa-IR" sz="2000" dirty="0" smtClean="0">
              <a:solidFill>
                <a:schemeClr val="tx1"/>
              </a:solidFill>
              <a:cs typeface="B Homa" pitchFamily="2" charset="-78"/>
            </a:endParaRPr>
          </a:p>
          <a:p>
            <a:pPr algn="r" rtl="1">
              <a:buClr>
                <a:srgbClr val="FF0000"/>
              </a:buClr>
              <a:buFont typeface="Arial" pitchFamily="34" charset="0"/>
              <a:buChar char="•"/>
            </a:pPr>
            <a:endParaRPr lang="en-US" sz="2000" dirty="0">
              <a:solidFill>
                <a:schemeClr val="tx1"/>
              </a:solidFill>
              <a:cs typeface="B Homa" pitchFamily="2" charset="-78"/>
            </a:endParaRPr>
          </a:p>
        </p:txBody>
      </p:sp>
    </p:spTree>
    <p:extLst>
      <p:ext uri="{BB962C8B-B14F-4D97-AF65-F5344CB8AC3E}">
        <p14:creationId xmlns:p14="http://schemas.microsoft.com/office/powerpoint/2010/main" val="1093911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600200"/>
            <a:ext cx="7814733" cy="4525963"/>
          </a:xfrm>
        </p:spPr>
        <p:txBody>
          <a:bodyPr>
            <a:normAutofit lnSpcReduction="10000"/>
          </a:bodyPr>
          <a:lstStyle/>
          <a:p>
            <a:pPr algn="r" rtl="1"/>
            <a:r>
              <a:rPr lang="fa-IR" b="1" dirty="0" smtClean="0">
                <a:solidFill>
                  <a:srgbClr val="C00000"/>
                </a:solidFill>
                <a:cs typeface="B Homa" pitchFamily="2" charset="-78"/>
              </a:rPr>
              <a:t>پرسش نامه راهبرد های مقابله ای لازاروس و فولکمن </a:t>
            </a:r>
          </a:p>
          <a:p>
            <a:pPr marL="0" indent="0" algn="r" rtl="1">
              <a:buNone/>
            </a:pPr>
            <a:r>
              <a:rPr lang="fa-IR" sz="2000" dirty="0" smtClean="0">
                <a:solidFill>
                  <a:schemeClr val="tx1"/>
                </a:solidFill>
                <a:cs typeface="B Homa" pitchFamily="2" charset="-78"/>
              </a:rPr>
              <a:t>این پرسش نامه دارای 66 سوال و در مقیاس 4 گزینه ای است .این آزمون 8 شیوه مقابله ای که به دو دسته مسئله محور و هیجان محور تقسیم می شود را مورد سنجش قرار می دهد. </a:t>
            </a:r>
          </a:p>
          <a:p>
            <a:pPr marL="0" indent="0" algn="r" rtl="1">
              <a:buNone/>
            </a:pPr>
            <a:r>
              <a:rPr lang="fa-IR" sz="2000" dirty="0" smtClean="0">
                <a:solidFill>
                  <a:schemeClr val="tx1"/>
                </a:solidFill>
                <a:cs typeface="B Homa" pitchFamily="2" charset="-78"/>
              </a:rPr>
              <a:t>شیوه های مسئله محور عبارت اند از :جست و جوی حمایت اجتماعی،مسئولیت پذیری ،حل برنامه ریزی مسئله و ارزیابی مجدد مثبت . </a:t>
            </a:r>
          </a:p>
          <a:p>
            <a:pPr marL="0" indent="0" algn="r" rtl="1">
              <a:buNone/>
            </a:pPr>
            <a:endParaRPr lang="fa-IR" sz="2000" dirty="0">
              <a:solidFill>
                <a:schemeClr val="tx1"/>
              </a:solidFill>
              <a:cs typeface="B Homa" pitchFamily="2" charset="-78"/>
            </a:endParaRPr>
          </a:p>
          <a:p>
            <a:pPr marL="0" indent="0" algn="r" rtl="1">
              <a:buNone/>
            </a:pPr>
            <a:r>
              <a:rPr lang="fa-IR" sz="2000" dirty="0" smtClean="0">
                <a:solidFill>
                  <a:schemeClr val="tx1"/>
                </a:solidFill>
                <a:cs typeface="B Homa" pitchFamily="2" charset="-78"/>
              </a:rPr>
              <a:t>شیوه های مقابله هیجان محور عبارت اند از رویارویی،فاصله گرفتن ، گریز و اجتناب و خویشتن داری </a:t>
            </a:r>
          </a:p>
          <a:p>
            <a:pPr marL="0" indent="0" algn="r" rtl="1">
              <a:buNone/>
            </a:pPr>
            <a:r>
              <a:rPr lang="fa-IR" b="1" dirty="0" smtClean="0">
                <a:solidFill>
                  <a:srgbClr val="C00000"/>
                </a:solidFill>
                <a:cs typeface="B Homa" pitchFamily="2" charset="-78"/>
              </a:rPr>
              <a:t>پرسش نامه خشونت خانگی</a:t>
            </a:r>
          </a:p>
          <a:p>
            <a:pPr marL="0" indent="0" algn="r" rtl="1">
              <a:buNone/>
            </a:pPr>
            <a:r>
              <a:rPr lang="fa-IR" sz="2000" dirty="0" smtClean="0">
                <a:solidFill>
                  <a:schemeClr val="tx1"/>
                </a:solidFill>
                <a:cs typeface="B Homa" pitchFamily="2" charset="-78"/>
              </a:rPr>
              <a:t>دارای 43 سوال است و دوبعد خشونت خانگی یعنی فیزیکی – روانی و کنترل (اقتصادی،جنسی و جبری) را مورد سنجش قرار می دهد نمره گذاری در این پرسش نامه 5 گزینه ای است.</a:t>
            </a:r>
            <a:endParaRPr lang="en-US" sz="2000" dirty="0">
              <a:solidFill>
                <a:schemeClr val="tx1"/>
              </a:solidFill>
              <a:cs typeface="B Homa" pitchFamily="2" charset="-78"/>
            </a:endParaRPr>
          </a:p>
        </p:txBody>
      </p:sp>
      <p:sp>
        <p:nvSpPr>
          <p:cNvPr id="3" name="Title 2"/>
          <p:cNvSpPr>
            <a:spLocks noGrp="1"/>
          </p:cNvSpPr>
          <p:nvPr>
            <p:ph type="title"/>
          </p:nvPr>
        </p:nvSpPr>
        <p:spPr/>
        <p:txBody>
          <a:bodyPr/>
          <a:lstStyle/>
          <a:p>
            <a:r>
              <a:rPr lang="fa-IR" dirty="0" smtClean="0">
                <a:solidFill>
                  <a:srgbClr val="FF0000"/>
                </a:solidFill>
              </a:rPr>
              <a:t>ابزار</a:t>
            </a:r>
            <a:endParaRPr lang="en-US" dirty="0">
              <a:solidFill>
                <a:srgbClr val="FF0000"/>
              </a:solidFill>
            </a:endParaRPr>
          </a:p>
        </p:txBody>
      </p:sp>
    </p:spTree>
    <p:extLst>
      <p:ext uri="{BB962C8B-B14F-4D97-AF65-F5344CB8AC3E}">
        <p14:creationId xmlns:p14="http://schemas.microsoft.com/office/powerpoint/2010/main" val="11528813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8984561"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069609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400"/>
            <a:ext cx="8920470" cy="526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86603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257</TotalTime>
  <Words>784</Words>
  <Application>Microsoft Office PowerPoint</Application>
  <PresentationFormat>On-screen Show (4:3)</PresentationFormat>
  <Paragraphs>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Waveform</vt:lpstr>
      <vt:lpstr>به نام خداوند بخشنده مهربان </vt:lpstr>
      <vt:lpstr>PowerPoint Presentation</vt:lpstr>
      <vt:lpstr>هدف از پژوهش حاضر پیش بینی ابعاد خشونت خانگی بر اساس راهبردهای مقابله ای در زنان قربانی خشونت بود . پژوهش از نوع همبستگی بود که حدود 114 زن قربانی خشونت خانگی انتخاب شد وشرکت کنندگان  پرسش نامه هایی را تکمیل کردند.   نتایج تحلیل رگرسیون چندگانه نشان داد که استراتژی های مقابله با استرس مثل گریز و اجتناب و پذیرش مسئولیت با خشونت جسمانی رابطه همبستگی منفی معناداری دارند در حالی که مولفه ی حل برنامه ریزی شده مسئله با خشونت جسمانی رابطه مثبت معناداری دارد.  متغیرهای گریز و اجتناب و حمایت اجتماعی با خشونت غیرجسمانی همبستگی مثبت و معنادار دارند در حالی که ، پذیرش مسئولیت اجتماعی با خشونت غیرجسمانی همبستگی منفی و معناداری دارد.  واژگان کلیدی : راهبردهای مقابله ای،استرس،خشونت ، قربانی </vt:lpstr>
      <vt:lpstr>مقدمه </vt:lpstr>
      <vt:lpstr>PowerPoint Presentation</vt:lpstr>
      <vt:lpstr>روش</vt:lpstr>
      <vt:lpstr>ابزار</vt:lpstr>
      <vt:lpstr>PowerPoint Presentation</vt:lpstr>
      <vt:lpstr>PowerPoint Presentation</vt:lpstr>
      <vt:lpstr>بحث و نتیجه گیری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خداوند بخشنده مهربان</dc:title>
  <dc:creator>Ali</dc:creator>
  <cp:lastModifiedBy>Ali</cp:lastModifiedBy>
  <cp:revision>22</cp:revision>
  <dcterms:created xsi:type="dcterms:W3CDTF">2019-04-13T23:05:58Z</dcterms:created>
  <dcterms:modified xsi:type="dcterms:W3CDTF">2019-04-14T03:23:17Z</dcterms:modified>
</cp:coreProperties>
</file>