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587063-4680-427E-96E7-308B9BD3C397}" type="datetimeFigureOut">
              <a:rPr lang="fa-IR" smtClean="0"/>
              <a:pPr/>
              <a:t>1436/07/07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0E5C72-AFB3-4D6F-8085-11445FEF659D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مرور بر متون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C000"/>
                </a:solidFill>
              </a:rPr>
              <a:t>دکتر خاطره عیسی زاده</a:t>
            </a:r>
          </a:p>
          <a:p>
            <a:r>
              <a:rPr lang="fa-IR" dirty="0" smtClean="0">
                <a:solidFill>
                  <a:srgbClr val="FFC000"/>
                </a:solidFill>
              </a:rPr>
              <a:t>متخصص پزشکی اجتماعی</a:t>
            </a:r>
            <a:endParaRPr lang="fa-IR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توجه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موقع نوشتن مرورمتون بایدعنوان مطالعه،نویسندگان ،هدف مطالعه ،سال ،محل ، روش انجام و نتایج مطالعه ذکر شود ( در یک یا دو صفحه)</a:t>
            </a:r>
          </a:p>
          <a:p>
            <a:pPr algn="just"/>
            <a:r>
              <a:rPr lang="fa-IR" dirty="0" smtClean="0"/>
              <a:t>در طرح های تحقیقاتی بعد از نوشتن مرور بر متون باید دلیل آوردن مطالعه انجام شده یا تفاوت مطالعه انجام شده با مطالعه ای که در نظر داریم انجام شود ، قید شود.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روش انجام بازنگری منابع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مرحله اول: تعیین موضوع و یا حیطه کاری برای جستجو</a:t>
            </a:r>
          </a:p>
          <a:p>
            <a:r>
              <a:rPr lang="fa-IR" dirty="0" smtClean="0"/>
              <a:t>مرحله دوم: تعیین </a:t>
            </a:r>
            <a:r>
              <a:rPr lang="fa-IR" dirty="0" err="1" smtClean="0"/>
              <a:t>متغیرها</a:t>
            </a:r>
            <a:r>
              <a:rPr lang="fa-IR" dirty="0" smtClean="0"/>
              <a:t> و واژه های کلیدی و واژه های مترادف</a:t>
            </a:r>
          </a:p>
          <a:p>
            <a:r>
              <a:rPr lang="fa-IR" dirty="0" smtClean="0"/>
              <a:t>مرحله سوم: جستجوی منابع با استفاده از منابع مقدماتی که اطلاعات مقالات مربوطه را معرفی می کنند.</a:t>
            </a:r>
          </a:p>
          <a:p>
            <a:r>
              <a:rPr lang="fa-IR" dirty="0" smtClean="0"/>
              <a:t>مرحله چهارم: مرور سریع و انتخاب منابع</a:t>
            </a:r>
          </a:p>
          <a:p>
            <a:r>
              <a:rPr lang="fa-IR" dirty="0" smtClean="0"/>
              <a:t>مرحله پنجم: مطالعه عمیق</a:t>
            </a:r>
          </a:p>
          <a:p>
            <a:r>
              <a:rPr lang="fa-IR" dirty="0" smtClean="0"/>
              <a:t>مرحله ششم: خلاصه کردن مطالب</a:t>
            </a:r>
          </a:p>
          <a:p>
            <a:r>
              <a:rPr lang="fa-IR" dirty="0" smtClean="0"/>
              <a:t>مرحله هفتم: ترکیب مطالب و تنظیم بخش بازنگری منابع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نمایه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منابعی برای معرفی مقالات منتشر شده در یک دوره خاص به ترتیب حروف الفبا و برحسب موضوع و نام مولف</a:t>
            </a:r>
          </a:p>
          <a:p>
            <a:r>
              <a:rPr lang="fa-IR" dirty="0" smtClean="0"/>
              <a:t>مشابه </a:t>
            </a:r>
            <a:r>
              <a:rPr lang="fa-IR" dirty="0" err="1" smtClean="0"/>
              <a:t>ایندکس</a:t>
            </a:r>
            <a:r>
              <a:rPr lang="fa-IR" dirty="0" smtClean="0"/>
              <a:t> کتابها</a:t>
            </a:r>
          </a:p>
          <a:p>
            <a:r>
              <a:rPr lang="fa-IR" dirty="0" smtClean="0"/>
              <a:t>منابع مهم مورد استفاده در علوم پزشکی:</a:t>
            </a:r>
          </a:p>
          <a:p>
            <a:pPr>
              <a:buNone/>
            </a:pPr>
            <a:r>
              <a:rPr lang="fa-IR" dirty="0" smtClean="0"/>
              <a:t>     - </a:t>
            </a:r>
            <a:r>
              <a:rPr lang="en-US" dirty="0" smtClean="0"/>
              <a:t>INDEX MEDICUS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fa-IR" dirty="0" smtClean="0"/>
              <a:t> - </a:t>
            </a:r>
            <a:r>
              <a:rPr lang="en-US" dirty="0" smtClean="0"/>
              <a:t>   CINAHL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fa-IR" dirty="0" smtClean="0"/>
              <a:t>  - </a:t>
            </a:r>
            <a:r>
              <a:rPr lang="en-US" dirty="0" smtClean="0"/>
              <a:t>Hospital Literature Index</a:t>
            </a:r>
          </a:p>
          <a:p>
            <a:pPr>
              <a:buNone/>
            </a:pPr>
            <a:r>
              <a:rPr lang="fa-IR" dirty="0" smtClean="0"/>
              <a:t>     - </a:t>
            </a:r>
            <a:r>
              <a:rPr lang="en-US" dirty="0" smtClean="0"/>
              <a:t>Midwifery Digest</a:t>
            </a:r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y emails\funny\pictuers\nature\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of Literature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بنا شدن کار پژوهش روی کار دیگران</a:t>
            </a:r>
          </a:p>
          <a:p>
            <a:pPr algn="just"/>
            <a:r>
              <a:rPr lang="fa-IR" dirty="0" smtClean="0"/>
              <a:t>شامل تمام منابع نوشتاری در ارتباط با موضوع مورد علاقه محقق</a:t>
            </a:r>
          </a:p>
          <a:p>
            <a:pPr algn="just"/>
            <a:r>
              <a:rPr lang="fa-IR" dirty="0" smtClean="0"/>
              <a:t>ارائه سازمان دهی شده و کتبی از مواردی که توسط دانشمندان روی یک موضوع تحقیقی خاص منتشر شده</a:t>
            </a:r>
          </a:p>
          <a:p>
            <a:pPr algn="just"/>
            <a:r>
              <a:rPr lang="fa-IR" dirty="0" smtClean="0"/>
              <a:t>هدف: آشنایی مخاطب با موارد شناخته شده جدید درباره موضوع مورد علاقه</a:t>
            </a:r>
          </a:p>
          <a:p>
            <a:pPr algn="just"/>
            <a:r>
              <a:rPr lang="fa-IR" dirty="0" smtClean="0"/>
              <a:t>فرایند مرور متون </a:t>
            </a:r>
            <a:r>
              <a:rPr lang="fa-IR" i="1" dirty="0" smtClean="0">
                <a:solidFill>
                  <a:srgbClr val="FF0000"/>
                </a:solidFill>
              </a:rPr>
              <a:t>شامل تحلیل انتقادی پژوهشگر روی متون موجود </a:t>
            </a:r>
            <a:r>
              <a:rPr lang="fa-IR" dirty="0" smtClean="0"/>
              <a:t>در رابطه با موضوع مورد علاقه است</a:t>
            </a:r>
          </a:p>
          <a:p>
            <a:pPr algn="just"/>
            <a:r>
              <a:rPr lang="fa-IR" dirty="0" smtClean="0"/>
              <a:t>نیت اصلی ترکیب و ارزشیابی موارد انتشار یافته با تمرکز بر مطالعه پژوهشگر است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بازنگری متون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تعیین اطلاعات از قبل موجود درباره موضوع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آشناکردن محقق با تجربه های دیگران و </a:t>
            </a:r>
            <a:r>
              <a:rPr lang="fa-IR" dirty="0" smtClean="0">
                <a:solidFill>
                  <a:srgbClr val="7030A0"/>
                </a:solidFill>
              </a:rPr>
              <a:t>طراحی مناسب تر </a:t>
            </a:r>
            <a:r>
              <a:rPr lang="fa-IR" dirty="0" smtClean="0"/>
              <a:t>تحقیق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عدم تکرار کار دیگران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آشنایی پژوهشگر با روش کار و یافته های دیگران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آشنایی پژوهشگر با نقطه نظرهای ضدونقیض با نظر وی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انتخاب موضوع تحقیق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اجتناب از مشکلات و اشتباهات و خطاهای دیگران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تعیین طرح ها و روشهای جمع آوری داده های مناسب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طراحی مرور متون برای پاسخ به سؤالات ذیل: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چه مواردی درباره موضوع تحقیق </a:t>
            </a:r>
            <a:r>
              <a:rPr lang="fa-IR" dirty="0" smtClean="0">
                <a:solidFill>
                  <a:srgbClr val="FF0000"/>
                </a:solidFill>
              </a:rPr>
              <a:t>شناخته</a:t>
            </a:r>
            <a:r>
              <a:rPr lang="fa-IR" dirty="0" smtClean="0"/>
              <a:t> شده اند؟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>
                <a:solidFill>
                  <a:srgbClr val="FF0000"/>
                </a:solidFill>
              </a:rPr>
              <a:t>ترتیب زمانی توسعه دانش </a:t>
            </a:r>
            <a:r>
              <a:rPr lang="fa-IR" dirty="0" smtClean="0"/>
              <a:t>مربوط به موضوع تحقیق چیست؟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چه شواهدی </a:t>
            </a:r>
            <a:r>
              <a:rPr lang="fa-IR" dirty="0" smtClean="0">
                <a:solidFill>
                  <a:srgbClr val="FF0000"/>
                </a:solidFill>
              </a:rPr>
              <a:t>کم و بدون نتیجه و متضاد </a:t>
            </a:r>
            <a:r>
              <a:rPr lang="fa-IR" dirty="0" smtClean="0"/>
              <a:t>یا حتی محدود باقی مانده اند؟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آیا </a:t>
            </a:r>
            <a:r>
              <a:rPr lang="fa-IR" dirty="0" smtClean="0">
                <a:solidFill>
                  <a:srgbClr val="FF0000"/>
                </a:solidFill>
              </a:rPr>
              <a:t>اجماع یا جدال </a:t>
            </a:r>
            <a:r>
              <a:rPr lang="fa-IR" dirty="0" smtClean="0"/>
              <a:t>معنی داری بر روی موضوع وجود دارد؟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چه </a:t>
            </a:r>
            <a:r>
              <a:rPr lang="fa-IR" dirty="0" smtClean="0">
                <a:solidFill>
                  <a:srgbClr val="FF0000"/>
                </a:solidFill>
              </a:rPr>
              <a:t>جهاتی</a:t>
            </a:r>
            <a:r>
              <a:rPr lang="fa-IR" dirty="0" smtClean="0"/>
              <a:t> توسط کار دیگران نشان داده شده است؟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>
                <a:solidFill>
                  <a:srgbClr val="FF0000"/>
                </a:solidFill>
              </a:rPr>
              <a:t>خصوصیات مفاهیم </a:t>
            </a:r>
            <a:r>
              <a:rPr lang="fa-IR" dirty="0" smtClean="0"/>
              <a:t>یا متغیرهای کلیدی چه هستند؟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24712"/>
          </a:xfrm>
        </p:spPr>
        <p:txBody>
          <a:bodyPr/>
          <a:lstStyle/>
          <a:p>
            <a:r>
              <a:rPr lang="fa-IR" dirty="0" smtClean="0"/>
              <a:t>ادامه: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fa-IR" dirty="0" smtClean="0"/>
              <a:t>7- </a:t>
            </a:r>
            <a:r>
              <a:rPr lang="fa-IR" dirty="0" smtClean="0">
                <a:solidFill>
                  <a:srgbClr val="FF0000"/>
                </a:solidFill>
              </a:rPr>
              <a:t>ارتباط</a:t>
            </a:r>
            <a:r>
              <a:rPr lang="fa-IR" dirty="0" smtClean="0"/>
              <a:t> میان مفاهیم ویا متغیرهای کلیدی چه هستند؟</a:t>
            </a:r>
          </a:p>
          <a:p>
            <a:pPr algn="just">
              <a:buNone/>
            </a:pPr>
            <a:r>
              <a:rPr lang="fa-IR" dirty="0" smtClean="0"/>
              <a:t>8- </a:t>
            </a:r>
            <a:r>
              <a:rPr lang="fa-IR" dirty="0" smtClean="0">
                <a:solidFill>
                  <a:srgbClr val="FF0000"/>
                </a:solidFill>
              </a:rPr>
              <a:t>نظریه های </a:t>
            </a:r>
            <a:r>
              <a:rPr lang="fa-IR" dirty="0" smtClean="0"/>
              <a:t>موجود در زمینه تحقیق چه هستند؟</a:t>
            </a:r>
          </a:p>
          <a:p>
            <a:pPr algn="just">
              <a:buNone/>
            </a:pPr>
            <a:r>
              <a:rPr lang="fa-IR" dirty="0" smtClean="0"/>
              <a:t>9- درکجا </a:t>
            </a:r>
            <a:r>
              <a:rPr lang="fa-IR" dirty="0" smtClean="0">
                <a:solidFill>
                  <a:srgbClr val="FF0000"/>
                </a:solidFill>
              </a:rPr>
              <a:t>ناسازگاری یاکمبودهایی </a:t>
            </a:r>
            <a:r>
              <a:rPr lang="fa-IR" dirty="0" smtClean="0"/>
              <a:t>در پایه دانش مطرح است؟</a:t>
            </a:r>
          </a:p>
          <a:p>
            <a:pPr algn="just">
              <a:buNone/>
            </a:pPr>
            <a:r>
              <a:rPr lang="fa-IR" dirty="0" smtClean="0"/>
              <a:t>10- چه </a:t>
            </a:r>
            <a:r>
              <a:rPr lang="fa-IR" dirty="0" smtClean="0">
                <a:solidFill>
                  <a:srgbClr val="FF0000"/>
                </a:solidFill>
              </a:rPr>
              <a:t>دیدگاههای</a:t>
            </a:r>
            <a:r>
              <a:rPr lang="fa-IR" dirty="0" smtClean="0"/>
              <a:t>ی باید بیشتر مورد بررسی قرار گیرد؟</a:t>
            </a:r>
          </a:p>
          <a:p>
            <a:pPr algn="just">
              <a:buNone/>
            </a:pPr>
            <a:r>
              <a:rPr lang="fa-IR" dirty="0" smtClean="0"/>
              <a:t>11- چرا باید مسئله تحقیق را بیشتر مورد مطالعه قرار داد؟</a:t>
            </a:r>
          </a:p>
          <a:p>
            <a:pPr algn="just">
              <a:buNone/>
            </a:pPr>
            <a:r>
              <a:rPr lang="fa-IR" dirty="0" smtClean="0"/>
              <a:t>12- مطالعه حاضر چه </a:t>
            </a:r>
            <a:r>
              <a:rPr lang="fa-IR" dirty="0" smtClean="0">
                <a:solidFill>
                  <a:srgbClr val="FF0000"/>
                </a:solidFill>
              </a:rPr>
              <a:t>فوایدی</a:t>
            </a:r>
            <a:r>
              <a:rPr lang="fa-IR" dirty="0" smtClean="0"/>
              <a:t> به همراه خواهد داشت؟</a:t>
            </a:r>
          </a:p>
          <a:p>
            <a:pPr algn="just">
              <a:buNone/>
            </a:pPr>
            <a:r>
              <a:rPr lang="fa-IR" dirty="0" smtClean="0"/>
              <a:t>13- کدام </a:t>
            </a:r>
            <a:r>
              <a:rPr lang="fa-IR" dirty="0" smtClean="0">
                <a:solidFill>
                  <a:srgbClr val="FF0000"/>
                </a:solidFill>
              </a:rPr>
              <a:t>طرح ها یا روش های تحقیق </a:t>
            </a:r>
            <a:r>
              <a:rPr lang="fa-IR" dirty="0" smtClean="0"/>
              <a:t>رضایت بخش نیستند؟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چارچوب زمانی برای مرور متون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تحت تأثیر </a:t>
            </a:r>
            <a:r>
              <a:rPr lang="fa-IR" dirty="0" smtClean="0">
                <a:solidFill>
                  <a:srgbClr val="FF0000"/>
                </a:solidFill>
              </a:rPr>
              <a:t>مسئله</a:t>
            </a:r>
            <a:r>
              <a:rPr lang="fa-IR" dirty="0" smtClean="0"/>
              <a:t> مورد مطالعه، </a:t>
            </a:r>
            <a:r>
              <a:rPr lang="fa-IR" dirty="0" smtClean="0">
                <a:solidFill>
                  <a:srgbClr val="C00000"/>
                </a:solidFill>
              </a:rPr>
              <a:t>منابع</a:t>
            </a:r>
            <a:r>
              <a:rPr lang="fa-IR" dirty="0" smtClean="0"/>
              <a:t> در دسترس و </a:t>
            </a:r>
            <a:r>
              <a:rPr lang="fa-IR" dirty="0" smtClean="0">
                <a:solidFill>
                  <a:srgbClr val="FFC000"/>
                </a:solidFill>
              </a:rPr>
              <a:t>اهداف</a:t>
            </a:r>
            <a:r>
              <a:rPr lang="fa-IR" dirty="0" smtClean="0"/>
              <a:t> پژوهشگر می باشد</a:t>
            </a:r>
          </a:p>
          <a:p>
            <a:r>
              <a:rPr lang="fa-IR" dirty="0" smtClean="0"/>
              <a:t>کانون مطالعه</a:t>
            </a:r>
          </a:p>
          <a:p>
            <a:r>
              <a:rPr lang="fa-IR" dirty="0" smtClean="0"/>
              <a:t>تعداد مراجع و مشکل شناسایی و جایابی منابع</a:t>
            </a:r>
          </a:p>
          <a:p>
            <a:r>
              <a:rPr lang="fa-IR" dirty="0" smtClean="0"/>
              <a:t>لزوم </a:t>
            </a:r>
            <a:r>
              <a:rPr lang="fa-IR" dirty="0" smtClean="0">
                <a:solidFill>
                  <a:srgbClr val="0070C0"/>
                </a:solidFill>
              </a:rPr>
              <a:t>هدایت مطالعه در قالب زمانی خاص </a:t>
            </a:r>
            <a:r>
              <a:rPr lang="fa-IR" dirty="0" smtClean="0"/>
              <a:t>نیاز به محدود کردن مرور متون با توجه به مهلت مقرر</a:t>
            </a:r>
          </a:p>
          <a:p>
            <a:r>
              <a:rPr lang="fa-IR" dirty="0" smtClean="0"/>
              <a:t>برای یک مطالعه یک ساله نیاز به مرور متون حداقل 1 ماهه و حداکثر 3 ماهه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algn="just"/>
            <a:r>
              <a:rPr lang="fa-IR" dirty="0" smtClean="0"/>
              <a:t>تعیین زمان مورد نیاز برای مرور متون کامل توسط </a:t>
            </a:r>
            <a:r>
              <a:rPr lang="fa-IR" dirty="0" smtClean="0">
                <a:solidFill>
                  <a:srgbClr val="FF0000"/>
                </a:solidFill>
              </a:rPr>
              <a:t>شدت تلاش </a:t>
            </a:r>
            <a:r>
              <a:rPr lang="fa-IR" dirty="0" smtClean="0"/>
              <a:t>محقق</a:t>
            </a:r>
          </a:p>
          <a:p>
            <a:pPr algn="just"/>
            <a:r>
              <a:rPr lang="fa-IR" dirty="0" smtClean="0"/>
              <a:t>محقق مبتدی زمان را کمتر تخمین می زند و باید </a:t>
            </a:r>
            <a:r>
              <a:rPr lang="fa-IR" dirty="0" smtClean="0">
                <a:solidFill>
                  <a:srgbClr val="0070C0"/>
                </a:solidFill>
              </a:rPr>
              <a:t>دو برابر زمان </a:t>
            </a:r>
            <a:r>
              <a:rPr lang="fa-IR" dirty="0" smtClean="0"/>
              <a:t>را در نظر گرفت</a:t>
            </a:r>
          </a:p>
          <a:p>
            <a:pPr algn="just"/>
            <a:r>
              <a:rPr lang="fa-IR" dirty="0" smtClean="0"/>
              <a:t>پی بردن به کامل بودن مرور متون </a:t>
            </a:r>
            <a:r>
              <a:rPr lang="fa-IR" dirty="0" smtClean="0">
                <a:solidFill>
                  <a:srgbClr val="FF0000"/>
                </a:solidFill>
              </a:rPr>
              <a:t>با تجربه </a:t>
            </a:r>
            <a:r>
              <a:rPr lang="fa-IR" dirty="0" smtClean="0"/>
              <a:t>صورت می گیرد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منابع مورد استفاده در بررسی متون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مجلات </a:t>
            </a:r>
          </a:p>
          <a:p>
            <a:r>
              <a:rPr lang="fa-IR" dirty="0" smtClean="0"/>
              <a:t>مقالات کنگره ها</a:t>
            </a:r>
          </a:p>
          <a:p>
            <a:r>
              <a:rPr lang="fa-IR" dirty="0" smtClean="0"/>
              <a:t>پایان نامه ها</a:t>
            </a:r>
          </a:p>
          <a:p>
            <a:r>
              <a:rPr lang="fa-IR" dirty="0" smtClean="0"/>
              <a:t>کتاب ها</a:t>
            </a:r>
          </a:p>
          <a:p>
            <a:r>
              <a:rPr lang="fa-IR" dirty="0" smtClean="0"/>
              <a:t>گزارش نهایی طرح ها</a:t>
            </a:r>
          </a:p>
          <a:p>
            <a:r>
              <a:rPr lang="fa-IR" dirty="0" smtClean="0"/>
              <a:t>اطلاعات موجود در اینترنت</a:t>
            </a:r>
          </a:p>
          <a:p>
            <a:r>
              <a:rPr lang="fa-IR" dirty="0" smtClean="0"/>
              <a:t>افراد ، گروه ها و مؤسسات</a:t>
            </a:r>
            <a:endParaRPr lang="fa-IR" dirty="0"/>
          </a:p>
        </p:txBody>
      </p:sp>
      <p:pic>
        <p:nvPicPr>
          <p:cNvPr id="1026" name="Picture 2" descr="G:\research methods (my class)\sana%27t-daneshga%5B1%5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9800"/>
            <a:ext cx="3810000" cy="2847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نحوه جستجو برای مرور متون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تعیین کلمات کلیدی عنوان</a:t>
            </a:r>
          </a:p>
          <a:p>
            <a:r>
              <a:rPr lang="fa-IR" dirty="0" smtClean="0"/>
              <a:t>استفاده از رفرنس ها</a:t>
            </a:r>
            <a:endParaRPr lang="fa-IR" dirty="0"/>
          </a:p>
        </p:txBody>
      </p:sp>
      <p:pic>
        <p:nvPicPr>
          <p:cNvPr id="1026" name="Picture 2" descr="C:\Documents and Settings\kh.isazadehfar\Desktop\my class\references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362200"/>
            <a:ext cx="4572000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263</TotalTime>
  <Words>639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مرور بر متون</vt:lpstr>
      <vt:lpstr>Review of Literature</vt:lpstr>
      <vt:lpstr>اهداف بازنگری متون</vt:lpstr>
      <vt:lpstr>طراحی مرور متون برای پاسخ به سؤالات ذیل:</vt:lpstr>
      <vt:lpstr>ادامه:</vt:lpstr>
      <vt:lpstr>چارچوب زمانی برای مرور متون</vt:lpstr>
      <vt:lpstr>Slide 7</vt:lpstr>
      <vt:lpstr>منابع مورد استفاده در بررسی متون</vt:lpstr>
      <vt:lpstr>نحوه جستجو برای مرور متون</vt:lpstr>
      <vt:lpstr>توجه</vt:lpstr>
      <vt:lpstr>روش انجام بازنگری منابع</vt:lpstr>
      <vt:lpstr>نمایه ها</vt:lpstr>
      <vt:lpstr>Slide 13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مرور بر متون و انواع مطالعات</dc:title>
  <dc:creator>kh.isazadehfar</dc:creator>
  <cp:lastModifiedBy>dr.isazadefar</cp:lastModifiedBy>
  <cp:revision>38</cp:revision>
  <dcterms:created xsi:type="dcterms:W3CDTF">2011-02-09T06:49:03Z</dcterms:created>
  <dcterms:modified xsi:type="dcterms:W3CDTF">2015-04-25T06:00:11Z</dcterms:modified>
</cp:coreProperties>
</file>