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37"/>
  </p:notesMasterIdLst>
  <p:sldIdLst>
    <p:sldId id="256" r:id="rId2"/>
    <p:sldId id="279" r:id="rId3"/>
    <p:sldId id="257" r:id="rId4"/>
    <p:sldId id="258" r:id="rId5"/>
    <p:sldId id="287" r:id="rId6"/>
    <p:sldId id="260" r:id="rId7"/>
    <p:sldId id="288" r:id="rId8"/>
    <p:sldId id="289" r:id="rId9"/>
    <p:sldId id="261" r:id="rId10"/>
    <p:sldId id="262" r:id="rId11"/>
    <p:sldId id="263" r:id="rId12"/>
    <p:sldId id="264" r:id="rId13"/>
    <p:sldId id="295" r:id="rId14"/>
    <p:sldId id="296" r:id="rId15"/>
    <p:sldId id="267" r:id="rId16"/>
    <p:sldId id="268" r:id="rId17"/>
    <p:sldId id="290" r:id="rId18"/>
    <p:sldId id="271" r:id="rId19"/>
    <p:sldId id="266" r:id="rId20"/>
    <p:sldId id="272" r:id="rId21"/>
    <p:sldId id="273" r:id="rId22"/>
    <p:sldId id="283" r:id="rId23"/>
    <p:sldId id="284" r:id="rId24"/>
    <p:sldId id="285" r:id="rId25"/>
    <p:sldId id="274" r:id="rId26"/>
    <p:sldId id="275" r:id="rId27"/>
    <p:sldId id="276" r:id="rId28"/>
    <p:sldId id="277" r:id="rId29"/>
    <p:sldId id="286" r:id="rId30"/>
    <p:sldId id="278" r:id="rId31"/>
    <p:sldId id="282" r:id="rId32"/>
    <p:sldId id="291" r:id="rId33"/>
    <p:sldId id="292" r:id="rId34"/>
    <p:sldId id="293" r:id="rId35"/>
    <p:sldId id="294" r:id="rId3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CC2951-6F4F-43FE-B6F0-1DEE9CCA39D4}" type="doc">
      <dgm:prSet loTypeId="urn:microsoft.com/office/officeart/2005/8/layout/hierarchy2" loCatId="hierarchy" qsTypeId="urn:microsoft.com/office/officeart/2005/8/quickstyle/simple1" qsCatId="simple" csTypeId="urn:microsoft.com/office/officeart/2005/8/colors/accent1_2" csCatId="accent1" phldr="1"/>
      <dgm:spPr>
        <a:scene3d>
          <a:camera prst="orthographicFront">
            <a:rot lat="0" lon="0" rev="0"/>
          </a:camera>
          <a:lightRig rig="threePt" dir="t"/>
        </a:scene3d>
      </dgm:spPr>
      <dgm:t>
        <a:bodyPr/>
        <a:lstStyle/>
        <a:p>
          <a:pPr rtl="1"/>
          <a:endParaRPr lang="fa-IR"/>
        </a:p>
      </dgm:t>
    </dgm:pt>
    <dgm:pt modelId="{C043C35E-AE28-4D21-A43D-043EDC3AC120}">
      <dgm:prSet phldrT="[Text]"/>
      <dgm:spPr/>
      <dgm:t>
        <a:bodyPr/>
        <a:lstStyle/>
        <a:p>
          <a:pPr rtl="1"/>
          <a:r>
            <a:rPr lang="fa-IR" dirty="0" smtClean="0"/>
            <a:t>مخدوش کننده</a:t>
          </a:r>
          <a:endParaRPr lang="fa-IR" dirty="0"/>
        </a:p>
      </dgm:t>
    </dgm:pt>
    <dgm:pt modelId="{9034C9D3-479A-4124-B58C-074AF7382883}" type="parTrans" cxnId="{7BF85B0D-E5E7-43FD-8C27-B9D6D532AC3A}">
      <dgm:prSet/>
      <dgm:spPr/>
      <dgm:t>
        <a:bodyPr/>
        <a:lstStyle/>
        <a:p>
          <a:pPr rtl="1"/>
          <a:endParaRPr lang="fa-IR"/>
        </a:p>
      </dgm:t>
    </dgm:pt>
    <dgm:pt modelId="{FD5E9E49-9D80-4B89-82B2-71AD3D005663}" type="sibTrans" cxnId="{7BF85B0D-E5E7-43FD-8C27-B9D6D532AC3A}">
      <dgm:prSet/>
      <dgm:spPr/>
      <dgm:t>
        <a:bodyPr/>
        <a:lstStyle/>
        <a:p>
          <a:pPr rtl="1"/>
          <a:endParaRPr lang="fa-IR"/>
        </a:p>
      </dgm:t>
    </dgm:pt>
    <dgm:pt modelId="{4C41D6DA-4563-4C29-B194-F169D7CC7A9C}">
      <dgm:prSet phldrT="[Text]"/>
      <dgm:spPr/>
      <dgm:t>
        <a:bodyPr/>
        <a:lstStyle/>
        <a:p>
          <a:pPr rtl="1"/>
          <a:r>
            <a:rPr lang="fa-IR" dirty="0" smtClean="0"/>
            <a:t>مستقل</a:t>
          </a:r>
          <a:endParaRPr lang="fa-IR" dirty="0"/>
        </a:p>
      </dgm:t>
    </dgm:pt>
    <dgm:pt modelId="{E2318067-E97D-4B16-8243-CE2744689234}" type="parTrans" cxnId="{900AA567-30E5-425D-8033-734D0A47E5D8}">
      <dgm:prSet/>
      <dgm:spPr>
        <a:ln cmpd="sng">
          <a:solidFill>
            <a:schemeClr val="tx1"/>
          </a:solidFill>
          <a:tailEnd type="stealth"/>
        </a:ln>
      </dgm:spPr>
      <dgm:t>
        <a:bodyPr/>
        <a:lstStyle/>
        <a:p>
          <a:pPr rtl="1"/>
          <a:endParaRPr lang="fa-IR"/>
        </a:p>
      </dgm:t>
    </dgm:pt>
    <dgm:pt modelId="{B72BFB34-1951-43B7-BD08-FE4850B2618A}" type="sibTrans" cxnId="{900AA567-30E5-425D-8033-734D0A47E5D8}">
      <dgm:prSet/>
      <dgm:spPr/>
      <dgm:t>
        <a:bodyPr/>
        <a:lstStyle/>
        <a:p>
          <a:pPr rtl="1"/>
          <a:endParaRPr lang="fa-IR"/>
        </a:p>
      </dgm:t>
    </dgm:pt>
    <dgm:pt modelId="{EEA64DD2-A6DE-480A-B10B-1DBF8B8B8DF5}">
      <dgm:prSet phldrT="[Text]"/>
      <dgm:spPr/>
      <dgm:t>
        <a:bodyPr/>
        <a:lstStyle/>
        <a:p>
          <a:pPr rtl="1"/>
          <a:r>
            <a:rPr lang="fa-IR" dirty="0" smtClean="0"/>
            <a:t>وابسته</a:t>
          </a:r>
          <a:endParaRPr lang="fa-IR" dirty="0"/>
        </a:p>
      </dgm:t>
    </dgm:pt>
    <dgm:pt modelId="{E28C1055-D817-4F26-8E24-43EB81777ABB}" type="parTrans" cxnId="{FB8E8C38-585B-4778-B423-22307219C4EF}">
      <dgm:prSet/>
      <dgm:spPr>
        <a:ln>
          <a:tailEnd type="stealth"/>
        </a:ln>
      </dgm:spPr>
      <dgm:t>
        <a:bodyPr/>
        <a:lstStyle/>
        <a:p>
          <a:pPr rtl="1"/>
          <a:endParaRPr lang="fa-IR"/>
        </a:p>
      </dgm:t>
    </dgm:pt>
    <dgm:pt modelId="{654F880F-F4CE-4793-8FD6-E5BB0CCBE45D}" type="sibTrans" cxnId="{FB8E8C38-585B-4778-B423-22307219C4EF}">
      <dgm:prSet/>
      <dgm:spPr/>
      <dgm:t>
        <a:bodyPr/>
        <a:lstStyle/>
        <a:p>
          <a:pPr rtl="1"/>
          <a:endParaRPr lang="fa-IR"/>
        </a:p>
      </dgm:t>
    </dgm:pt>
    <dgm:pt modelId="{766A3BF4-2F67-43BF-8940-1823FA285E59}">
      <dgm:prSet/>
      <dgm:spPr/>
      <dgm:t>
        <a:bodyPr/>
        <a:lstStyle/>
        <a:p>
          <a:pPr rtl="1"/>
          <a:r>
            <a:rPr lang="fa-IR" dirty="0" smtClean="0">
              <a:solidFill>
                <a:schemeClr val="tx1"/>
              </a:solidFill>
              <a:latin typeface="Calibri"/>
            </a:rPr>
            <a:t>↓</a:t>
          </a:r>
          <a:endParaRPr lang="fa-IR" dirty="0">
            <a:solidFill>
              <a:schemeClr val="tx1"/>
            </a:solidFill>
          </a:endParaRPr>
        </a:p>
      </dgm:t>
    </dgm:pt>
    <dgm:pt modelId="{4A6BB9FF-0CD8-49F1-B3A1-06FD3185E9FF}" type="parTrans" cxnId="{9CA1038A-D5F5-4E57-95C9-AD8028C975E4}">
      <dgm:prSet/>
      <dgm:spPr/>
      <dgm:t>
        <a:bodyPr/>
        <a:lstStyle/>
        <a:p>
          <a:pPr rtl="1"/>
          <a:endParaRPr lang="fa-IR"/>
        </a:p>
      </dgm:t>
    </dgm:pt>
    <dgm:pt modelId="{89B841CC-7D48-4799-8CF7-CC5B5121130E}" type="sibTrans" cxnId="{9CA1038A-D5F5-4E57-95C9-AD8028C975E4}">
      <dgm:prSet/>
      <dgm:spPr/>
      <dgm:t>
        <a:bodyPr/>
        <a:lstStyle/>
        <a:p>
          <a:pPr rtl="1"/>
          <a:endParaRPr lang="fa-IR"/>
        </a:p>
      </dgm:t>
    </dgm:pt>
    <dgm:pt modelId="{7C257B69-644B-42A3-B94C-63CE842456A0}" type="pres">
      <dgm:prSet presAssocID="{EBCC2951-6F4F-43FE-B6F0-1DEE9CCA39D4}" presName="diagram" presStyleCnt="0">
        <dgm:presLayoutVars>
          <dgm:chPref val="1"/>
          <dgm:dir/>
          <dgm:animOne val="branch"/>
          <dgm:animLvl val="lvl"/>
          <dgm:resizeHandles val="exact"/>
        </dgm:presLayoutVars>
      </dgm:prSet>
      <dgm:spPr/>
      <dgm:t>
        <a:bodyPr/>
        <a:lstStyle/>
        <a:p>
          <a:pPr rtl="1"/>
          <a:endParaRPr lang="fa-IR"/>
        </a:p>
      </dgm:t>
    </dgm:pt>
    <dgm:pt modelId="{EFA8937B-4770-43B6-8E86-B414410C87B7}" type="pres">
      <dgm:prSet presAssocID="{C043C35E-AE28-4D21-A43D-043EDC3AC120}" presName="root1" presStyleCnt="0"/>
      <dgm:spPr/>
    </dgm:pt>
    <dgm:pt modelId="{DCCE6918-ED27-4431-9EC4-E2CBAB035910}" type="pres">
      <dgm:prSet presAssocID="{C043C35E-AE28-4D21-A43D-043EDC3AC120}" presName="LevelOneTextNode" presStyleLbl="node0" presStyleIdx="0" presStyleCnt="2">
        <dgm:presLayoutVars>
          <dgm:chPref val="3"/>
        </dgm:presLayoutVars>
      </dgm:prSet>
      <dgm:spPr/>
      <dgm:t>
        <a:bodyPr/>
        <a:lstStyle/>
        <a:p>
          <a:pPr rtl="1"/>
          <a:endParaRPr lang="fa-IR"/>
        </a:p>
      </dgm:t>
    </dgm:pt>
    <dgm:pt modelId="{7202411D-343C-46DC-B324-9C91C37F63A6}" type="pres">
      <dgm:prSet presAssocID="{C043C35E-AE28-4D21-A43D-043EDC3AC120}" presName="level2hierChild" presStyleCnt="0"/>
      <dgm:spPr/>
    </dgm:pt>
    <dgm:pt modelId="{750ACCE4-30C8-4139-B07B-A158BB8FDEA2}" type="pres">
      <dgm:prSet presAssocID="{E2318067-E97D-4B16-8243-CE2744689234}" presName="conn2-1" presStyleLbl="parChTrans1D2" presStyleIdx="0" presStyleCnt="2"/>
      <dgm:spPr/>
      <dgm:t>
        <a:bodyPr/>
        <a:lstStyle/>
        <a:p>
          <a:pPr rtl="1"/>
          <a:endParaRPr lang="fa-IR"/>
        </a:p>
      </dgm:t>
    </dgm:pt>
    <dgm:pt modelId="{86BAED9E-3A2A-45AD-B5A3-AA9C69294B9B}" type="pres">
      <dgm:prSet presAssocID="{E2318067-E97D-4B16-8243-CE2744689234}" presName="connTx" presStyleLbl="parChTrans1D2" presStyleIdx="0" presStyleCnt="2"/>
      <dgm:spPr/>
      <dgm:t>
        <a:bodyPr/>
        <a:lstStyle/>
        <a:p>
          <a:pPr rtl="1"/>
          <a:endParaRPr lang="fa-IR"/>
        </a:p>
      </dgm:t>
    </dgm:pt>
    <dgm:pt modelId="{2A896529-9310-4938-956D-5962B57B5319}" type="pres">
      <dgm:prSet presAssocID="{4C41D6DA-4563-4C29-B194-F169D7CC7A9C}" presName="root2" presStyleCnt="0"/>
      <dgm:spPr/>
    </dgm:pt>
    <dgm:pt modelId="{67FA6773-E07C-46BC-97A3-63BF50FFF503}" type="pres">
      <dgm:prSet presAssocID="{4C41D6DA-4563-4C29-B194-F169D7CC7A9C}" presName="LevelTwoTextNode" presStyleLbl="node2" presStyleIdx="0" presStyleCnt="2" custScaleY="50363" custLinFactNeighborX="4" custLinFactNeighborY="-22544">
        <dgm:presLayoutVars>
          <dgm:chPref val="3"/>
        </dgm:presLayoutVars>
      </dgm:prSet>
      <dgm:spPr/>
      <dgm:t>
        <a:bodyPr/>
        <a:lstStyle/>
        <a:p>
          <a:pPr rtl="1"/>
          <a:endParaRPr lang="fa-IR"/>
        </a:p>
      </dgm:t>
    </dgm:pt>
    <dgm:pt modelId="{31150AA0-419A-4DB6-B151-687F457763E5}" type="pres">
      <dgm:prSet presAssocID="{4C41D6DA-4563-4C29-B194-F169D7CC7A9C}" presName="level3hierChild" presStyleCnt="0"/>
      <dgm:spPr/>
    </dgm:pt>
    <dgm:pt modelId="{35EBE27E-FB32-422A-8F1A-38A521263598}" type="pres">
      <dgm:prSet presAssocID="{E28C1055-D817-4F26-8E24-43EB81777ABB}" presName="conn2-1" presStyleLbl="parChTrans1D2" presStyleIdx="1" presStyleCnt="2"/>
      <dgm:spPr/>
      <dgm:t>
        <a:bodyPr/>
        <a:lstStyle/>
        <a:p>
          <a:pPr rtl="1"/>
          <a:endParaRPr lang="fa-IR"/>
        </a:p>
      </dgm:t>
    </dgm:pt>
    <dgm:pt modelId="{2D649EF8-AF49-44C2-A772-70B1AD450E96}" type="pres">
      <dgm:prSet presAssocID="{E28C1055-D817-4F26-8E24-43EB81777ABB}" presName="connTx" presStyleLbl="parChTrans1D2" presStyleIdx="1" presStyleCnt="2"/>
      <dgm:spPr/>
      <dgm:t>
        <a:bodyPr/>
        <a:lstStyle/>
        <a:p>
          <a:pPr rtl="1"/>
          <a:endParaRPr lang="fa-IR"/>
        </a:p>
      </dgm:t>
    </dgm:pt>
    <dgm:pt modelId="{3F36C69E-FC80-457F-B0EE-5D152861F8E0}" type="pres">
      <dgm:prSet presAssocID="{EEA64DD2-A6DE-480A-B10B-1DBF8B8B8DF5}" presName="root2" presStyleCnt="0"/>
      <dgm:spPr/>
    </dgm:pt>
    <dgm:pt modelId="{C7EACCCD-88AF-425E-9DE8-224C5685C8FF}" type="pres">
      <dgm:prSet presAssocID="{EEA64DD2-A6DE-480A-B10B-1DBF8B8B8DF5}" presName="LevelTwoTextNode" presStyleLbl="node2" presStyleIdx="1" presStyleCnt="2" custScaleY="50024" custLinFactNeighborX="3" custLinFactNeighborY="34178">
        <dgm:presLayoutVars>
          <dgm:chPref val="3"/>
        </dgm:presLayoutVars>
      </dgm:prSet>
      <dgm:spPr/>
      <dgm:t>
        <a:bodyPr/>
        <a:lstStyle/>
        <a:p>
          <a:pPr rtl="1"/>
          <a:endParaRPr lang="fa-IR"/>
        </a:p>
      </dgm:t>
    </dgm:pt>
    <dgm:pt modelId="{783F8CA0-2F5E-4EA5-862E-2706098B40D1}" type="pres">
      <dgm:prSet presAssocID="{EEA64DD2-A6DE-480A-B10B-1DBF8B8B8DF5}" presName="level3hierChild" presStyleCnt="0"/>
      <dgm:spPr/>
    </dgm:pt>
    <dgm:pt modelId="{67198C2F-4126-4934-A300-798D4BDEE532}" type="pres">
      <dgm:prSet presAssocID="{766A3BF4-2F67-43BF-8940-1823FA285E59}" presName="root1" presStyleCnt="0"/>
      <dgm:spPr/>
    </dgm:pt>
    <dgm:pt modelId="{C9E07A0D-1616-4114-81BB-8D038EAC8772}" type="pres">
      <dgm:prSet presAssocID="{766A3BF4-2F67-43BF-8940-1823FA285E59}" presName="LevelOneTextNode" presStyleLbl="node0" presStyleIdx="1" presStyleCnt="2" custAng="0" custFlipHor="1" custScaleX="28876" custScaleY="31936" custLinFactX="75565" custLinFactNeighborX="100000" custLinFactNeighborY="-77094">
        <dgm:presLayoutVars>
          <dgm:chPref val="3"/>
        </dgm:presLayoutVars>
      </dgm:prSet>
      <dgm:spPr/>
      <dgm:t>
        <a:bodyPr/>
        <a:lstStyle/>
        <a:p>
          <a:pPr rtl="1"/>
          <a:endParaRPr lang="fa-IR"/>
        </a:p>
      </dgm:t>
    </dgm:pt>
    <dgm:pt modelId="{7E72F948-56F3-41B0-9B60-F9F331923F55}" type="pres">
      <dgm:prSet presAssocID="{766A3BF4-2F67-43BF-8940-1823FA285E59}" presName="level2hierChild" presStyleCnt="0"/>
      <dgm:spPr/>
    </dgm:pt>
  </dgm:ptLst>
  <dgm:cxnLst>
    <dgm:cxn modelId="{182F84EE-E156-4685-9E1A-5B6D964BC61F}" type="presOf" srcId="{E28C1055-D817-4F26-8E24-43EB81777ABB}" destId="{2D649EF8-AF49-44C2-A772-70B1AD450E96}" srcOrd="1" destOrd="0" presId="urn:microsoft.com/office/officeart/2005/8/layout/hierarchy2"/>
    <dgm:cxn modelId="{2354AC3F-A695-4918-8E29-437BC1B20F47}" type="presOf" srcId="{E28C1055-D817-4F26-8E24-43EB81777ABB}" destId="{35EBE27E-FB32-422A-8F1A-38A521263598}" srcOrd="0" destOrd="0" presId="urn:microsoft.com/office/officeart/2005/8/layout/hierarchy2"/>
    <dgm:cxn modelId="{2839D847-31EB-4B08-9022-DDCEDA5E1F58}" type="presOf" srcId="{EEA64DD2-A6DE-480A-B10B-1DBF8B8B8DF5}" destId="{C7EACCCD-88AF-425E-9DE8-224C5685C8FF}" srcOrd="0" destOrd="0" presId="urn:microsoft.com/office/officeart/2005/8/layout/hierarchy2"/>
    <dgm:cxn modelId="{67F3611A-3239-47E3-901B-0A301EFEA9FC}" type="presOf" srcId="{EBCC2951-6F4F-43FE-B6F0-1DEE9CCA39D4}" destId="{7C257B69-644B-42A3-B94C-63CE842456A0}" srcOrd="0" destOrd="0" presId="urn:microsoft.com/office/officeart/2005/8/layout/hierarchy2"/>
    <dgm:cxn modelId="{83E3027C-3068-4845-881D-818312D5AF76}" type="presOf" srcId="{4C41D6DA-4563-4C29-B194-F169D7CC7A9C}" destId="{67FA6773-E07C-46BC-97A3-63BF50FFF503}" srcOrd="0" destOrd="0" presId="urn:microsoft.com/office/officeart/2005/8/layout/hierarchy2"/>
    <dgm:cxn modelId="{900AA567-30E5-425D-8033-734D0A47E5D8}" srcId="{C043C35E-AE28-4D21-A43D-043EDC3AC120}" destId="{4C41D6DA-4563-4C29-B194-F169D7CC7A9C}" srcOrd="0" destOrd="0" parTransId="{E2318067-E97D-4B16-8243-CE2744689234}" sibTransId="{B72BFB34-1951-43B7-BD08-FE4850B2618A}"/>
    <dgm:cxn modelId="{7BF85B0D-E5E7-43FD-8C27-B9D6D532AC3A}" srcId="{EBCC2951-6F4F-43FE-B6F0-1DEE9CCA39D4}" destId="{C043C35E-AE28-4D21-A43D-043EDC3AC120}" srcOrd="0" destOrd="0" parTransId="{9034C9D3-479A-4124-B58C-074AF7382883}" sibTransId="{FD5E9E49-9D80-4B89-82B2-71AD3D005663}"/>
    <dgm:cxn modelId="{9CA1038A-D5F5-4E57-95C9-AD8028C975E4}" srcId="{EBCC2951-6F4F-43FE-B6F0-1DEE9CCA39D4}" destId="{766A3BF4-2F67-43BF-8940-1823FA285E59}" srcOrd="1" destOrd="0" parTransId="{4A6BB9FF-0CD8-49F1-B3A1-06FD3185E9FF}" sibTransId="{89B841CC-7D48-4799-8CF7-CC5B5121130E}"/>
    <dgm:cxn modelId="{21BEA930-FEE4-4E70-82CD-F0E3A7AFE333}" type="presOf" srcId="{E2318067-E97D-4B16-8243-CE2744689234}" destId="{750ACCE4-30C8-4139-B07B-A158BB8FDEA2}" srcOrd="0" destOrd="0" presId="urn:microsoft.com/office/officeart/2005/8/layout/hierarchy2"/>
    <dgm:cxn modelId="{F6C9F612-0C6C-4DF1-BDF9-A004CD6F1346}" type="presOf" srcId="{C043C35E-AE28-4D21-A43D-043EDC3AC120}" destId="{DCCE6918-ED27-4431-9EC4-E2CBAB035910}" srcOrd="0" destOrd="0" presId="urn:microsoft.com/office/officeart/2005/8/layout/hierarchy2"/>
    <dgm:cxn modelId="{62D509ED-ADE8-4B1C-A330-6C1803309AF9}" type="presOf" srcId="{E2318067-E97D-4B16-8243-CE2744689234}" destId="{86BAED9E-3A2A-45AD-B5A3-AA9C69294B9B}" srcOrd="1" destOrd="0" presId="urn:microsoft.com/office/officeart/2005/8/layout/hierarchy2"/>
    <dgm:cxn modelId="{FB8E8C38-585B-4778-B423-22307219C4EF}" srcId="{C043C35E-AE28-4D21-A43D-043EDC3AC120}" destId="{EEA64DD2-A6DE-480A-B10B-1DBF8B8B8DF5}" srcOrd="1" destOrd="0" parTransId="{E28C1055-D817-4F26-8E24-43EB81777ABB}" sibTransId="{654F880F-F4CE-4793-8FD6-E5BB0CCBE45D}"/>
    <dgm:cxn modelId="{D9791270-1DE1-4963-93E8-73B5B1CDBFCD}" type="presOf" srcId="{766A3BF4-2F67-43BF-8940-1823FA285E59}" destId="{C9E07A0D-1616-4114-81BB-8D038EAC8772}" srcOrd="0" destOrd="0" presId="urn:microsoft.com/office/officeart/2005/8/layout/hierarchy2"/>
    <dgm:cxn modelId="{052D8058-3A3A-40CC-9517-C11F0628E005}" type="presParOf" srcId="{7C257B69-644B-42A3-B94C-63CE842456A0}" destId="{EFA8937B-4770-43B6-8E86-B414410C87B7}" srcOrd="0" destOrd="0" presId="urn:microsoft.com/office/officeart/2005/8/layout/hierarchy2"/>
    <dgm:cxn modelId="{BE0F8B86-E4D9-427A-BB1F-40618B1AE040}" type="presParOf" srcId="{EFA8937B-4770-43B6-8E86-B414410C87B7}" destId="{DCCE6918-ED27-4431-9EC4-E2CBAB035910}" srcOrd="0" destOrd="0" presId="urn:microsoft.com/office/officeart/2005/8/layout/hierarchy2"/>
    <dgm:cxn modelId="{CFDEABC9-A14D-4BB6-AFDE-A708028C6E11}" type="presParOf" srcId="{EFA8937B-4770-43B6-8E86-B414410C87B7}" destId="{7202411D-343C-46DC-B324-9C91C37F63A6}" srcOrd="1" destOrd="0" presId="urn:microsoft.com/office/officeart/2005/8/layout/hierarchy2"/>
    <dgm:cxn modelId="{BCBD94F3-B93F-426C-837D-E0BFB6B202C5}" type="presParOf" srcId="{7202411D-343C-46DC-B324-9C91C37F63A6}" destId="{750ACCE4-30C8-4139-B07B-A158BB8FDEA2}" srcOrd="0" destOrd="0" presId="urn:microsoft.com/office/officeart/2005/8/layout/hierarchy2"/>
    <dgm:cxn modelId="{EA033A49-9C86-476B-B108-B59281D885F7}" type="presParOf" srcId="{750ACCE4-30C8-4139-B07B-A158BB8FDEA2}" destId="{86BAED9E-3A2A-45AD-B5A3-AA9C69294B9B}" srcOrd="0" destOrd="0" presId="urn:microsoft.com/office/officeart/2005/8/layout/hierarchy2"/>
    <dgm:cxn modelId="{B211DFF4-B96D-4CB6-8E3E-5928864F7C70}" type="presParOf" srcId="{7202411D-343C-46DC-B324-9C91C37F63A6}" destId="{2A896529-9310-4938-956D-5962B57B5319}" srcOrd="1" destOrd="0" presId="urn:microsoft.com/office/officeart/2005/8/layout/hierarchy2"/>
    <dgm:cxn modelId="{130C0B8C-F6D8-4B7F-9378-E6E40C5B8F56}" type="presParOf" srcId="{2A896529-9310-4938-956D-5962B57B5319}" destId="{67FA6773-E07C-46BC-97A3-63BF50FFF503}" srcOrd="0" destOrd="0" presId="urn:microsoft.com/office/officeart/2005/8/layout/hierarchy2"/>
    <dgm:cxn modelId="{ABE569B5-C1AF-432D-BAA4-92BA4EA3B834}" type="presParOf" srcId="{2A896529-9310-4938-956D-5962B57B5319}" destId="{31150AA0-419A-4DB6-B151-687F457763E5}" srcOrd="1" destOrd="0" presId="urn:microsoft.com/office/officeart/2005/8/layout/hierarchy2"/>
    <dgm:cxn modelId="{417996C8-5B75-4A05-9C37-C05EBEE99B78}" type="presParOf" srcId="{7202411D-343C-46DC-B324-9C91C37F63A6}" destId="{35EBE27E-FB32-422A-8F1A-38A521263598}" srcOrd="2" destOrd="0" presId="urn:microsoft.com/office/officeart/2005/8/layout/hierarchy2"/>
    <dgm:cxn modelId="{59AB7A47-B728-43F7-B0B0-6564015A2A29}" type="presParOf" srcId="{35EBE27E-FB32-422A-8F1A-38A521263598}" destId="{2D649EF8-AF49-44C2-A772-70B1AD450E96}" srcOrd="0" destOrd="0" presId="urn:microsoft.com/office/officeart/2005/8/layout/hierarchy2"/>
    <dgm:cxn modelId="{57F60A19-A7FD-4B29-A1A7-809E229381B8}" type="presParOf" srcId="{7202411D-343C-46DC-B324-9C91C37F63A6}" destId="{3F36C69E-FC80-457F-B0EE-5D152861F8E0}" srcOrd="3" destOrd="0" presId="urn:microsoft.com/office/officeart/2005/8/layout/hierarchy2"/>
    <dgm:cxn modelId="{069BA959-3960-42D8-BBC6-B577EDAD290A}" type="presParOf" srcId="{3F36C69E-FC80-457F-B0EE-5D152861F8E0}" destId="{C7EACCCD-88AF-425E-9DE8-224C5685C8FF}" srcOrd="0" destOrd="0" presId="urn:microsoft.com/office/officeart/2005/8/layout/hierarchy2"/>
    <dgm:cxn modelId="{5345D8DE-BC60-4360-87DB-9F045DCF74D8}" type="presParOf" srcId="{3F36C69E-FC80-457F-B0EE-5D152861F8E0}" destId="{783F8CA0-2F5E-4EA5-862E-2706098B40D1}" srcOrd="1" destOrd="0" presId="urn:microsoft.com/office/officeart/2005/8/layout/hierarchy2"/>
    <dgm:cxn modelId="{24E3281D-A779-4033-811E-83CE2FEAD8B7}" type="presParOf" srcId="{7C257B69-644B-42A3-B94C-63CE842456A0}" destId="{67198C2F-4126-4934-A300-798D4BDEE532}" srcOrd="1" destOrd="0" presId="urn:microsoft.com/office/officeart/2005/8/layout/hierarchy2"/>
    <dgm:cxn modelId="{0435621A-2F90-471A-8427-5D1BF64B0B4E}" type="presParOf" srcId="{67198C2F-4126-4934-A300-798D4BDEE532}" destId="{C9E07A0D-1616-4114-81BB-8D038EAC8772}" srcOrd="0" destOrd="0" presId="urn:microsoft.com/office/officeart/2005/8/layout/hierarchy2"/>
    <dgm:cxn modelId="{DB3B94EE-C000-4572-8678-62FD703B9DF7}" type="presParOf" srcId="{67198C2F-4126-4934-A300-798D4BDEE532}" destId="{7E72F948-56F3-41B0-9B60-F9F331923F55}"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CE6918-ED27-4431-9EC4-E2CBAB035910}">
      <dsp:nvSpPr>
        <dsp:cNvPr id="0" name=""/>
        <dsp:cNvSpPr/>
      </dsp:nvSpPr>
      <dsp:spPr>
        <a:xfrm>
          <a:off x="4405" y="799873"/>
          <a:ext cx="3393578" cy="169678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a:scene3d>
          <a:camera prst="orthographicFront">
            <a:rot lat="0" lon="0"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مخدوش کننده</a:t>
          </a:r>
          <a:endParaRPr lang="fa-IR" sz="3200" kern="1200" dirty="0"/>
        </a:p>
      </dsp:txBody>
      <dsp:txXfrm>
        <a:off x="4405" y="799873"/>
        <a:ext cx="3393578" cy="1696789"/>
      </dsp:txXfrm>
    </dsp:sp>
    <dsp:sp modelId="{750ACCE4-30C8-4139-B07B-A158BB8FDEA2}">
      <dsp:nvSpPr>
        <dsp:cNvPr id="0" name=""/>
        <dsp:cNvSpPr/>
      </dsp:nvSpPr>
      <dsp:spPr>
        <a:xfrm rot="19528016">
          <a:off x="3252800" y="1142636"/>
          <a:ext cx="1647934" cy="77080"/>
        </a:xfrm>
        <a:custGeom>
          <a:avLst/>
          <a:gdLst/>
          <a:ahLst/>
          <a:cxnLst/>
          <a:rect l="0" t="0" r="0" b="0"/>
          <a:pathLst>
            <a:path>
              <a:moveTo>
                <a:pt x="0" y="38540"/>
              </a:moveTo>
              <a:lnTo>
                <a:pt x="1647934" y="38540"/>
              </a:lnTo>
            </a:path>
          </a:pathLst>
        </a:custGeom>
        <a:noFill/>
        <a:ln w="40000" cap="flat" cmpd="sng" algn="ctr">
          <a:solidFill>
            <a:schemeClr val="tx1"/>
          </a:solidFill>
          <a:prstDash val="solid"/>
          <a:tailEnd type="stealth"/>
        </a:ln>
        <a:effectLst/>
        <a:scene3d>
          <a:camera prst="orthographicFront">
            <a:rot lat="0" lon="0" rev="0"/>
          </a:camera>
          <a:lightRig rig="threePt" dir="t"/>
        </a:scene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9528016">
        <a:off x="4035569" y="1139978"/>
        <a:ext cx="82396" cy="82396"/>
      </dsp:txXfrm>
    </dsp:sp>
    <dsp:sp modelId="{67FA6773-E07C-46BC-97A3-63BF50FFF503}">
      <dsp:nvSpPr>
        <dsp:cNvPr id="0" name=""/>
        <dsp:cNvSpPr/>
      </dsp:nvSpPr>
      <dsp:spPr>
        <a:xfrm>
          <a:off x="4755551" y="286807"/>
          <a:ext cx="3393578" cy="854554"/>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a:scene3d>
          <a:camera prst="orthographicFront">
            <a:rot lat="0" lon="0"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مستقل</a:t>
          </a:r>
          <a:endParaRPr lang="fa-IR" sz="3200" kern="1200" dirty="0"/>
        </a:p>
      </dsp:txBody>
      <dsp:txXfrm>
        <a:off x="4755551" y="286807"/>
        <a:ext cx="3393578" cy="854554"/>
      </dsp:txXfrm>
    </dsp:sp>
    <dsp:sp modelId="{35EBE27E-FB32-422A-8F1A-38A521263598}">
      <dsp:nvSpPr>
        <dsp:cNvPr id="0" name=""/>
        <dsp:cNvSpPr/>
      </dsp:nvSpPr>
      <dsp:spPr>
        <a:xfrm rot="2393092">
          <a:off x="3192173" y="2176961"/>
          <a:ext cx="1769154" cy="77080"/>
        </a:xfrm>
        <a:custGeom>
          <a:avLst/>
          <a:gdLst/>
          <a:ahLst/>
          <a:cxnLst/>
          <a:rect l="0" t="0" r="0" b="0"/>
          <a:pathLst>
            <a:path>
              <a:moveTo>
                <a:pt x="0" y="38540"/>
              </a:moveTo>
              <a:lnTo>
                <a:pt x="1769154" y="38540"/>
              </a:lnTo>
            </a:path>
          </a:pathLst>
        </a:custGeom>
        <a:noFill/>
        <a:ln w="40000" cap="flat" cmpd="sng" algn="ctr">
          <a:solidFill>
            <a:scrgbClr r="0" g="0" b="0"/>
          </a:solidFill>
          <a:prstDash val="solid"/>
          <a:tailEnd type="stealth"/>
        </a:ln>
        <a:effectLst/>
        <a:scene3d>
          <a:camera prst="orthographicFront">
            <a:rot lat="0" lon="0" rev="0"/>
          </a:camera>
          <a:lightRig rig="threePt" dir="t"/>
        </a:scene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fa-IR" sz="600" kern="1200"/>
        </a:p>
      </dsp:txBody>
      <dsp:txXfrm rot="2393092">
        <a:off x="4032522" y="2171272"/>
        <a:ext cx="88457" cy="88457"/>
      </dsp:txXfrm>
    </dsp:sp>
    <dsp:sp modelId="{C7EACCCD-88AF-425E-9DE8-224C5685C8FF}">
      <dsp:nvSpPr>
        <dsp:cNvPr id="0" name=""/>
        <dsp:cNvSpPr/>
      </dsp:nvSpPr>
      <dsp:spPr>
        <a:xfrm>
          <a:off x="4755517" y="2358332"/>
          <a:ext cx="3393578" cy="848801"/>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a:scene3d>
          <a:camera prst="orthographicFront">
            <a:rot lat="0" lon="0"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وابسته</a:t>
          </a:r>
          <a:endParaRPr lang="fa-IR" sz="3200" kern="1200" dirty="0"/>
        </a:p>
      </dsp:txBody>
      <dsp:txXfrm>
        <a:off x="4755517" y="2358332"/>
        <a:ext cx="3393578" cy="848801"/>
      </dsp:txXfrm>
    </dsp:sp>
    <dsp:sp modelId="{C9E07A0D-1616-4114-81BB-8D038EAC8772}">
      <dsp:nvSpPr>
        <dsp:cNvPr id="0" name=""/>
        <dsp:cNvSpPr/>
      </dsp:nvSpPr>
      <dsp:spPr>
        <a:xfrm flipH="1">
          <a:off x="5962342" y="1443058"/>
          <a:ext cx="979929" cy="54188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a:scene3d>
          <a:camera prst="orthographicFront">
            <a:rot lat="0" lon="0"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solidFill>
                <a:schemeClr val="tx1"/>
              </a:solidFill>
              <a:latin typeface="Calibri"/>
            </a:rPr>
            <a:t>↓</a:t>
          </a:r>
          <a:endParaRPr lang="fa-IR" sz="3200" kern="1200" dirty="0">
            <a:solidFill>
              <a:schemeClr val="tx1"/>
            </a:solidFill>
          </a:endParaRPr>
        </a:p>
      </dsp:txBody>
      <dsp:txXfrm flipH="1">
        <a:off x="5962342" y="1443058"/>
        <a:ext cx="979929" cy="5418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2994BF-7004-43C5-9DA2-978DE42083E5}" type="datetimeFigureOut">
              <a:rPr lang="fa-IR" smtClean="0"/>
              <a:pPr/>
              <a:t>1436/06/22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277064-0F9A-4C11-BA1A-C988F1A228AF}"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cs typeface="Arial" pitchFamily="34" charset="0"/>
            </a:endParaRPr>
          </a:p>
        </p:txBody>
      </p:sp>
      <p:sp>
        <p:nvSpPr>
          <p:cNvPr id="21508" name="Slide Number Placeholder 3"/>
          <p:cNvSpPr>
            <a:spLocks noGrp="1"/>
          </p:cNvSpPr>
          <p:nvPr>
            <p:ph type="sldNum" sz="quarter" idx="5"/>
          </p:nvPr>
        </p:nvSpPr>
        <p:spPr bwMode="auto">
          <a:noFill/>
          <a:ln>
            <a:miter lim="800000"/>
            <a:headEnd/>
            <a:tailEnd/>
          </a:ln>
        </p:spPr>
        <p:txBody>
          <a:bodyPr/>
          <a:lstStyle/>
          <a:p>
            <a:fld id="{64A20B8E-174D-4921-9621-7249D21CE2F4}" type="slidenum">
              <a:rPr lang="ar-SA"/>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1AAFD44-E1D6-4FE8-8F69-3BE589120A10}" type="datetimeFigureOut">
              <a:rPr lang="fa-IR" smtClean="0"/>
              <a:pPr/>
              <a:t>1436/06/22</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D87813D-780E-4923-A18F-5DBAE2E4F2E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1AAFD44-E1D6-4FE8-8F69-3BE589120A10}" type="datetimeFigureOut">
              <a:rPr lang="fa-IR" smtClean="0"/>
              <a:pPr/>
              <a:t>1436/06/22</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D87813D-780E-4923-A18F-5DBAE2E4F2E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1AAFD44-E1D6-4FE8-8F69-3BE589120A10}" type="datetimeFigureOut">
              <a:rPr lang="fa-IR" smtClean="0"/>
              <a:pPr/>
              <a:t>1436/06/22</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D87813D-780E-4923-A18F-5DBAE2E4F2E5}"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1AAFD44-E1D6-4FE8-8F69-3BE589120A10}" type="datetimeFigureOut">
              <a:rPr lang="fa-IR" smtClean="0"/>
              <a:pPr/>
              <a:t>1436/06/22</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D87813D-780E-4923-A18F-5DBAE2E4F2E5}"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1AAFD44-E1D6-4FE8-8F69-3BE589120A10}" type="datetimeFigureOut">
              <a:rPr lang="fa-IR" smtClean="0"/>
              <a:pPr/>
              <a:t>1436/06/22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D87813D-780E-4923-A18F-5DBAE2E4F2E5}"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1AAFD44-E1D6-4FE8-8F69-3BE589120A10}" type="datetimeFigureOut">
              <a:rPr lang="fa-IR" smtClean="0"/>
              <a:pPr/>
              <a:t>1436/06/22</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D87813D-780E-4923-A18F-5DBAE2E4F2E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متغیرها</a:t>
            </a:r>
            <a:endParaRPr lang="fa-IR" dirty="0"/>
          </a:p>
        </p:txBody>
      </p:sp>
      <p:sp>
        <p:nvSpPr>
          <p:cNvPr id="3" name="Subtitle 2"/>
          <p:cNvSpPr>
            <a:spLocks noGrp="1"/>
          </p:cNvSpPr>
          <p:nvPr>
            <p:ph type="subTitle" idx="1"/>
          </p:nvPr>
        </p:nvSpPr>
        <p:spPr/>
        <p:txBody>
          <a:bodyPr>
            <a:normAutofit/>
          </a:bodyPr>
          <a:lstStyle/>
          <a:p>
            <a:r>
              <a:rPr lang="fa-IR" dirty="0" smtClean="0">
                <a:solidFill>
                  <a:srgbClr val="FF0000"/>
                </a:solidFill>
              </a:rPr>
              <a:t>دکتر خاطره عیسی زاده</a:t>
            </a:r>
          </a:p>
          <a:p>
            <a:r>
              <a:rPr lang="fa-IR" dirty="0" smtClean="0">
                <a:solidFill>
                  <a:srgbClr val="FF0000"/>
                </a:solidFill>
              </a:rPr>
              <a:t>متخصص پزشکی اجتماعی</a:t>
            </a:r>
          </a:p>
          <a:p>
            <a:endParaRPr lang="fa-IR" dirty="0"/>
          </a:p>
        </p:txBody>
      </p:sp>
      <p:pic>
        <p:nvPicPr>
          <p:cNvPr id="4" name="Picture 4" descr="Picture66"/>
          <p:cNvPicPr>
            <a:picLocks noChangeAspect="1" noChangeArrowheads="1"/>
          </p:cNvPicPr>
          <p:nvPr/>
        </p:nvPicPr>
        <p:blipFill>
          <a:blip r:embed="rId2" cstate="print"/>
          <a:srcRect/>
          <a:stretch>
            <a:fillRect/>
          </a:stretch>
        </p:blipFill>
        <p:spPr>
          <a:xfrm>
            <a:off x="0" y="0"/>
            <a:ext cx="9143999" cy="6858000"/>
          </a:xfrm>
          <a:prstGeom prst="rect">
            <a:avLst/>
          </a:prstGeom>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متغیر وابسته</a:t>
            </a:r>
            <a:endParaRPr lang="fa-IR" dirty="0"/>
          </a:p>
        </p:txBody>
      </p:sp>
      <p:sp>
        <p:nvSpPr>
          <p:cNvPr id="3" name="Content Placeholder 2"/>
          <p:cNvSpPr>
            <a:spLocks noGrp="1"/>
          </p:cNvSpPr>
          <p:nvPr>
            <p:ph idx="1"/>
          </p:nvPr>
        </p:nvSpPr>
        <p:spPr/>
        <p:txBody>
          <a:bodyPr>
            <a:normAutofit/>
          </a:bodyPr>
          <a:lstStyle/>
          <a:p>
            <a:pPr algn="just"/>
            <a:r>
              <a:rPr lang="fa-IR" dirty="0" smtClean="0"/>
              <a:t>مورد مشاهده یا اندازه گیری قرار می گیرد تا تأثیرمتغیر مستقل بر آن معلوم شود</a:t>
            </a:r>
          </a:p>
          <a:p>
            <a:pPr algn="just"/>
            <a:r>
              <a:rPr lang="fa-IR" dirty="0" smtClean="0"/>
              <a:t>پیش بینی از طریق متغیر مستقل</a:t>
            </a:r>
          </a:p>
          <a:p>
            <a:pPr algn="just"/>
            <a:r>
              <a:rPr lang="fa-IR" dirty="0" smtClean="0"/>
              <a:t>متغیر اصلی در قالب یک مسئله برای تحقیق </a:t>
            </a:r>
          </a:p>
          <a:p>
            <a:pPr algn="just"/>
            <a:r>
              <a:rPr lang="fa-IR" dirty="0" smtClean="0"/>
              <a:t>تغییرات آن وابسته به تغییرات متغیر مستقل می باشد</a:t>
            </a:r>
          </a:p>
          <a:p>
            <a:pPr algn="just"/>
            <a:r>
              <a:rPr lang="fa-IR" dirty="0" smtClean="0"/>
              <a:t>رفتار یا پیامدی که محقق می خواهد پیشگویی کرده یا توضیح دهد</a:t>
            </a:r>
          </a:p>
          <a:p>
            <a:pPr algn="just"/>
            <a:r>
              <a:rPr lang="fa-IR" dirty="0" smtClean="0"/>
              <a:t>به نام های : پاسخ – اثر – اندازه معیار -  برون داد - ملاک</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r>
              <a:rPr lang="fa-IR" dirty="0" smtClean="0"/>
              <a:t>متغیر مداخله گر یا مخدوش کننده</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t>مخدوش کننده رابطه بین متغیر مستقل و وابسته</a:t>
            </a:r>
          </a:p>
          <a:p>
            <a:pPr algn="just"/>
            <a:r>
              <a:rPr lang="fa-IR" dirty="0" smtClean="0"/>
              <a:t>وجود رابطه هم با مسئله مورد بررسی و هم با علت احتمالی آن</a:t>
            </a:r>
          </a:p>
          <a:p>
            <a:pPr algn="just"/>
            <a:r>
              <a:rPr lang="fa-IR" dirty="0" smtClean="0"/>
              <a:t>تضعیف کننده یا تقویت کننده ارتباط ظاهری بین علت و معلول </a:t>
            </a:r>
          </a:p>
          <a:p>
            <a:pPr algn="just"/>
            <a:r>
              <a:rPr lang="fa-IR" dirty="0" smtClean="0"/>
              <a:t>مداخله گر: روی متغیر وابسته اثر می کند </a:t>
            </a:r>
          </a:p>
          <a:p>
            <a:pPr algn="just"/>
            <a:r>
              <a:rPr lang="fa-IR" dirty="0" smtClean="0"/>
              <a:t>نیاز به تخصص پژوهشگربرای کنترل متغیر مداخله گر</a:t>
            </a:r>
          </a:p>
          <a:p>
            <a:pPr algn="just"/>
            <a:r>
              <a:rPr lang="fa-IR" dirty="0" smtClean="0"/>
              <a:t>مداخله گرها باعث کاهش تعمیم پذیری نتایج پژوهش می شوند</a:t>
            </a:r>
          </a:p>
          <a:p>
            <a:pPr algn="just"/>
            <a:r>
              <a:rPr lang="fa-IR" dirty="0" smtClean="0"/>
              <a:t>کنترل متغیرهای مخدوش کننده در مرحله طراحی یا آنالیز</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600200"/>
          <a:ext cx="81534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US" smtClean="0">
                <a:solidFill>
                  <a:schemeClr val="bg1"/>
                </a:solidFill>
                <a:cs typeface="Times New Roman" pitchFamily="18" charset="0"/>
              </a:rPr>
              <a:t>Confounding Variable</a:t>
            </a:r>
          </a:p>
        </p:txBody>
      </p:sp>
      <p:sp>
        <p:nvSpPr>
          <p:cNvPr id="38915" name="Rectangle 3"/>
          <p:cNvSpPr>
            <a:spLocks noGrp="1"/>
          </p:cNvSpPr>
          <p:nvPr>
            <p:ph type="body" idx="1"/>
          </p:nvPr>
        </p:nvSpPr>
        <p:spPr/>
        <p:txBody>
          <a:bodyPr/>
          <a:lstStyle/>
          <a:p>
            <a:pPr>
              <a:lnSpc>
                <a:spcPct val="90000"/>
              </a:lnSpc>
            </a:pPr>
            <a:r>
              <a:rPr lang="fa-IR" dirty="0" smtClean="0"/>
              <a:t>اثر همزمان بر متغیرهای مستقل ووابسته، دارای سه خصوصیت است</a:t>
            </a:r>
          </a:p>
          <a:p>
            <a:pPr>
              <a:lnSpc>
                <a:spcPct val="90000"/>
              </a:lnSpc>
            </a:pPr>
            <a:r>
              <a:rPr lang="fa-IR" dirty="0" smtClean="0"/>
              <a:t>تضعیف یا تقویت رابطه</a:t>
            </a:r>
          </a:p>
          <a:p>
            <a:pPr>
              <a:lnSpc>
                <a:spcPct val="90000"/>
              </a:lnSpc>
            </a:pPr>
            <a:r>
              <a:rPr lang="fa-IR" dirty="0" smtClean="0"/>
              <a:t>تغییر جهت رابطه</a:t>
            </a:r>
          </a:p>
          <a:p>
            <a:pPr>
              <a:lnSpc>
                <a:spcPct val="90000"/>
              </a:lnSpc>
            </a:pPr>
            <a:r>
              <a:rPr lang="fa-IR" dirty="0" smtClean="0"/>
              <a:t>نشان دادن رابطه ای که واقعاًوجود ندارد</a:t>
            </a:r>
          </a:p>
          <a:p>
            <a:pPr>
              <a:lnSpc>
                <a:spcPct val="90000"/>
              </a:lnSpc>
            </a:pPr>
            <a:r>
              <a:rPr lang="fa-IR" dirty="0" smtClean="0"/>
              <a:t>پنهان کردن یک رابطه</a:t>
            </a:r>
          </a:p>
          <a:p>
            <a:pPr>
              <a:lnSpc>
                <a:spcPct val="90000"/>
              </a:lnSpc>
              <a:buFont typeface="Arial" pitchFamily="34" charset="0"/>
              <a:buNone/>
            </a:pPr>
            <a:endParaRPr lang="fa-IR" dirty="0" smtClean="0"/>
          </a:p>
          <a:p>
            <a:pPr>
              <a:lnSpc>
                <a:spcPct val="90000"/>
              </a:lnSpc>
              <a:buFont typeface="Arial" pitchFamily="34" charset="0"/>
              <a:buNone/>
            </a:pPr>
            <a:r>
              <a:rPr lang="fa-IR" dirty="0" smtClean="0"/>
              <a:t>مثال: </a:t>
            </a:r>
            <a:r>
              <a:rPr lang="fa-IR" b="1" i="1" dirty="0" smtClean="0"/>
              <a:t>مصرف الکل</a:t>
            </a:r>
            <a:r>
              <a:rPr lang="fa-IR" dirty="0" smtClean="0"/>
              <a:t> در رابطه سیگار کشیدن با سرطان ریه</a:t>
            </a:r>
            <a:endParaRPr lang="en-US" dirty="0" smtClean="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4714875" y="857250"/>
            <a:ext cx="3429000" cy="1588"/>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5" name="Straight Connector 4"/>
          <p:cNvCxnSpPr/>
          <p:nvPr/>
        </p:nvCxnSpPr>
        <p:spPr>
          <a:xfrm flipV="1">
            <a:off x="142875" y="6429375"/>
            <a:ext cx="1571625" cy="0"/>
          </a:xfrm>
          <a:prstGeom prst="line">
            <a:avLst/>
          </a:prstGeom>
          <a:ln/>
        </p:spPr>
        <p:style>
          <a:lnRef idx="3">
            <a:schemeClr val="accent1"/>
          </a:lnRef>
          <a:fillRef idx="0">
            <a:schemeClr val="accent1"/>
          </a:fillRef>
          <a:effectRef idx="2">
            <a:schemeClr val="accent1"/>
          </a:effectRef>
          <a:fontRef idx="minor">
            <a:schemeClr val="tx1"/>
          </a:fontRef>
        </p:style>
      </p:cxnSp>
      <p:sp>
        <p:nvSpPr>
          <p:cNvPr id="3079" name="TextBox 6"/>
          <p:cNvSpPr txBox="1">
            <a:spLocks noChangeArrowheads="1"/>
          </p:cNvSpPr>
          <p:nvPr/>
        </p:nvSpPr>
        <p:spPr bwMode="auto">
          <a:xfrm>
            <a:off x="838200" y="1219200"/>
            <a:ext cx="6858000" cy="5200650"/>
          </a:xfrm>
          <a:prstGeom prst="rect">
            <a:avLst/>
          </a:prstGeom>
          <a:solidFill>
            <a:srgbClr val="00B0F0"/>
          </a:solidFill>
          <a:ln w="9525">
            <a:noFill/>
            <a:miter lim="800000"/>
            <a:headEnd/>
            <a:tailEnd/>
          </a:ln>
        </p:spPr>
        <p:txBody>
          <a:bodyPr>
            <a:spAutoFit/>
          </a:bodyPr>
          <a:lstStyle/>
          <a:p>
            <a:pPr>
              <a:spcAft>
                <a:spcPts val="1200"/>
              </a:spcAft>
            </a:pPr>
            <a:r>
              <a:rPr lang="fa-IR" sz="2800" dirty="0">
                <a:cs typeface="B Zar" pitchFamily="2" charset="-78"/>
              </a:rPr>
              <a:t>		   مخدوش کننده</a:t>
            </a:r>
          </a:p>
          <a:p>
            <a:pPr>
              <a:spcAft>
                <a:spcPts val="1200"/>
              </a:spcAft>
            </a:pPr>
            <a:r>
              <a:rPr lang="fa-IR" sz="2800" dirty="0">
                <a:cs typeface="B Zar" pitchFamily="2" charset="-78"/>
              </a:rPr>
              <a:t>	</a:t>
            </a:r>
          </a:p>
          <a:p>
            <a:pPr>
              <a:spcAft>
                <a:spcPts val="1200"/>
              </a:spcAft>
            </a:pPr>
            <a:r>
              <a:rPr lang="fa-IR" sz="2800" dirty="0">
                <a:cs typeface="B Zar" pitchFamily="2" charset="-78"/>
              </a:rPr>
              <a:t>	وابسته				مستقل	</a:t>
            </a:r>
          </a:p>
          <a:p>
            <a:pPr>
              <a:spcAft>
                <a:spcPts val="1200"/>
              </a:spcAft>
            </a:pPr>
            <a:endParaRPr lang="fa-IR" sz="2800" dirty="0">
              <a:cs typeface="B Zar" pitchFamily="2" charset="-78"/>
            </a:endParaRPr>
          </a:p>
          <a:p>
            <a:pPr>
              <a:spcAft>
                <a:spcPts val="1200"/>
              </a:spcAft>
            </a:pPr>
            <a:r>
              <a:rPr lang="fa-IR" sz="2800" dirty="0">
                <a:cs typeface="B Zar" pitchFamily="2" charset="-78"/>
              </a:rPr>
              <a:t>به مثال قبلي بر مي گرديم:</a:t>
            </a:r>
          </a:p>
          <a:p>
            <a:pPr>
              <a:spcAft>
                <a:spcPts val="1200"/>
              </a:spcAft>
            </a:pPr>
            <a:r>
              <a:rPr lang="fa-IR" sz="2800" dirty="0">
                <a:cs typeface="B Zar" pitchFamily="2" charset="-78"/>
              </a:rPr>
              <a:t>			سيگار</a:t>
            </a:r>
          </a:p>
          <a:p>
            <a:pPr>
              <a:spcAft>
                <a:spcPts val="1200"/>
              </a:spcAft>
            </a:pPr>
            <a:endParaRPr lang="fa-IR" sz="2800" dirty="0">
              <a:cs typeface="B Zar" pitchFamily="2" charset="-78"/>
            </a:endParaRPr>
          </a:p>
          <a:p>
            <a:pPr>
              <a:spcAft>
                <a:spcPts val="1200"/>
              </a:spcAft>
            </a:pPr>
            <a:r>
              <a:rPr lang="fa-IR" sz="2800" dirty="0">
                <a:cs typeface="B Zar" pitchFamily="2" charset="-78"/>
              </a:rPr>
              <a:t>	سرطان ريه			قهوه</a:t>
            </a:r>
          </a:p>
          <a:p>
            <a:pPr>
              <a:spcAft>
                <a:spcPts val="1200"/>
              </a:spcAft>
            </a:pPr>
            <a:endParaRPr lang="fa-IR" sz="2800" dirty="0">
              <a:solidFill>
                <a:srgbClr val="FFFF99"/>
              </a:solidFill>
              <a:cs typeface="B Zar" pitchFamily="2" charset="-78"/>
            </a:endParaRPr>
          </a:p>
        </p:txBody>
      </p:sp>
      <p:cxnSp>
        <p:nvCxnSpPr>
          <p:cNvPr id="13" name="Straight Arrow Connector 12"/>
          <p:cNvCxnSpPr/>
          <p:nvPr/>
        </p:nvCxnSpPr>
        <p:spPr>
          <a:xfrm flipV="1">
            <a:off x="3429000" y="1905000"/>
            <a:ext cx="1214438" cy="785812"/>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3352800" y="1828800"/>
            <a:ext cx="1214437" cy="785813"/>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76800" y="1905000"/>
            <a:ext cx="1071562" cy="787400"/>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429000" y="2895600"/>
            <a:ext cx="2286000" cy="1587"/>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124200" y="4572000"/>
            <a:ext cx="1214438" cy="785813"/>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flipV="1">
            <a:off x="2971800" y="4572000"/>
            <a:ext cx="1214437" cy="785812"/>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800600" y="4572000"/>
            <a:ext cx="1071562" cy="787400"/>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200400" y="5562600"/>
            <a:ext cx="2286000" cy="1588"/>
          </a:xfrm>
          <a:prstGeom prst="straightConnector1">
            <a:avLst/>
          </a:prstGeom>
          <a:ln w="158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9229" name="Rectangle 16"/>
          <p:cNvSpPr>
            <a:spLocks noChangeArrowheads="1"/>
          </p:cNvSpPr>
          <p:nvPr/>
        </p:nvSpPr>
        <p:spPr bwMode="auto">
          <a:xfrm>
            <a:off x="5676900" y="357188"/>
            <a:ext cx="2398713" cy="584200"/>
          </a:xfrm>
          <a:prstGeom prst="rect">
            <a:avLst/>
          </a:prstGeom>
          <a:noFill/>
          <a:ln w="9525">
            <a:noFill/>
            <a:miter lim="800000"/>
            <a:headEnd/>
            <a:tailEnd/>
          </a:ln>
        </p:spPr>
        <p:txBody>
          <a:bodyPr wrap="none">
            <a:spAutoFit/>
          </a:bodyPr>
          <a:lstStyle/>
          <a:p>
            <a:pPr>
              <a:spcAft>
                <a:spcPts val="1200"/>
              </a:spcAft>
            </a:pPr>
            <a:r>
              <a:rPr lang="fa-IR" sz="3200" b="1">
                <a:solidFill>
                  <a:srgbClr val="FFC000"/>
                </a:solidFill>
                <a:cs typeface="B Zar" pitchFamily="2" charset="-78"/>
              </a:rPr>
              <a:t>نقش متغيرها (4):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079">
                                            <p:txEl>
                                              <p:pRg st="0" end="0"/>
                                            </p:txEl>
                                          </p:spTgt>
                                        </p:tgtEl>
                                        <p:attrNameLst>
                                          <p:attrName>style.visibility</p:attrName>
                                        </p:attrNameLst>
                                      </p:cBhvr>
                                      <p:to>
                                        <p:strVal val="visible"/>
                                      </p:to>
                                    </p:set>
                                    <p:anim calcmode="lin" valueType="num">
                                      <p:cBhvr>
                                        <p:cTn id="7" dur="1000" fill="hold"/>
                                        <p:tgtEl>
                                          <p:spTgt spid="307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07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9">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079">
                                            <p:txEl>
                                              <p:pRg st="2" end="2"/>
                                            </p:txEl>
                                          </p:spTgt>
                                        </p:tgtEl>
                                        <p:attrNameLst>
                                          <p:attrName>style.visibility</p:attrName>
                                        </p:attrNameLst>
                                      </p:cBhvr>
                                      <p:to>
                                        <p:strVal val="visible"/>
                                      </p:to>
                                    </p:set>
                                    <p:anim calcmode="lin" valueType="num">
                                      <p:cBhvr>
                                        <p:cTn id="12" dur="1000" fill="hold"/>
                                        <p:tgtEl>
                                          <p:spTgt spid="3079">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307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079">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1000" fill="hold"/>
                                        <p:tgtEl>
                                          <p:spTgt spid="16"/>
                                        </p:tgtEl>
                                        <p:attrNameLst>
                                          <p:attrName>ppt_x</p:attrName>
                                        </p:attrNameLst>
                                      </p:cBhvr>
                                      <p:tavLst>
                                        <p:tav tm="0">
                                          <p:val>
                                            <p:strVal val="#ppt_x-.2"/>
                                          </p:val>
                                        </p:tav>
                                        <p:tav tm="100000">
                                          <p:val>
                                            <p:strVal val="#ppt_x"/>
                                          </p:val>
                                        </p:tav>
                                      </p:tavLst>
                                    </p:anim>
                                    <p:anim calcmode="lin" valueType="num">
                                      <p:cBhvr>
                                        <p:cTn id="20"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ppt_x</p:attrName>
                                        </p:attrNameLst>
                                      </p:cBhvr>
                                      <p:tavLst>
                                        <p:tav tm="0">
                                          <p:val>
                                            <p:strVal val="#ppt_x-.2"/>
                                          </p:val>
                                        </p:tav>
                                        <p:tav tm="100000">
                                          <p:val>
                                            <p:strVal val="#ppt_x"/>
                                          </p:val>
                                        </p:tav>
                                      </p:tavLst>
                                    </p:anim>
                                    <p:anim calcmode="lin" valueType="num">
                                      <p:cBhvr>
                                        <p:cTn id="27"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3"/>
                                        </p:tgtEl>
                                      </p:cBhvr>
                                    </p:animEffect>
                                  </p:childTnLst>
                                </p:cTn>
                              </p:par>
                              <p:par>
                                <p:cTn id="29" presetID="29"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1000" fill="hold"/>
                                        <p:tgtEl>
                                          <p:spTgt spid="15"/>
                                        </p:tgtEl>
                                        <p:attrNameLst>
                                          <p:attrName>ppt_x</p:attrName>
                                        </p:attrNameLst>
                                      </p:cBhvr>
                                      <p:tavLst>
                                        <p:tav tm="0">
                                          <p:val>
                                            <p:strVal val="#ppt_x-.2"/>
                                          </p:val>
                                        </p:tav>
                                        <p:tav tm="100000">
                                          <p:val>
                                            <p:strVal val="#ppt_x"/>
                                          </p:val>
                                        </p:tav>
                                      </p:tavLst>
                                    </p:anim>
                                    <p:anim calcmode="lin" valueType="num">
                                      <p:cBhvr>
                                        <p:cTn id="32"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33" dur="10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1000" fill="hold"/>
                                        <p:tgtEl>
                                          <p:spTgt spid="21"/>
                                        </p:tgtEl>
                                        <p:attrNameLst>
                                          <p:attrName>ppt_x</p:attrName>
                                        </p:attrNameLst>
                                      </p:cBhvr>
                                      <p:tavLst>
                                        <p:tav tm="0">
                                          <p:val>
                                            <p:strVal val="#ppt_x-.2"/>
                                          </p:val>
                                        </p:tav>
                                        <p:tav tm="100000">
                                          <p:val>
                                            <p:strVal val="#ppt_x"/>
                                          </p:val>
                                        </p:tav>
                                      </p:tavLst>
                                    </p:anim>
                                    <p:anim calcmode="lin" valueType="num">
                                      <p:cBhvr>
                                        <p:cTn id="39"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nodeType="clickEffect">
                                  <p:stCondLst>
                                    <p:cond delay="0"/>
                                  </p:stCondLst>
                                  <p:childTnLst>
                                    <p:set>
                                      <p:cBhvr>
                                        <p:cTn id="44" dur="1" fill="hold">
                                          <p:stCondLst>
                                            <p:cond delay="0"/>
                                          </p:stCondLst>
                                        </p:cTn>
                                        <p:tgtEl>
                                          <p:spTgt spid="3079">
                                            <p:txEl>
                                              <p:pRg st="4" end="4"/>
                                            </p:txEl>
                                          </p:spTgt>
                                        </p:tgtEl>
                                        <p:attrNameLst>
                                          <p:attrName>style.visibility</p:attrName>
                                        </p:attrNameLst>
                                      </p:cBhvr>
                                      <p:to>
                                        <p:strVal val="visible"/>
                                      </p:to>
                                    </p:set>
                                    <p:anim calcmode="lin" valueType="num">
                                      <p:cBhvr>
                                        <p:cTn id="45" dur="1000" fill="hold"/>
                                        <p:tgtEl>
                                          <p:spTgt spid="3079">
                                            <p:txEl>
                                              <p:pRg st="4" end="4"/>
                                            </p:txEl>
                                          </p:spTgt>
                                        </p:tgtEl>
                                        <p:attrNameLst>
                                          <p:attrName>ppt_x</p:attrName>
                                        </p:attrNameLst>
                                      </p:cBhvr>
                                      <p:tavLst>
                                        <p:tav tm="0">
                                          <p:val>
                                            <p:strVal val="#ppt_x-.2"/>
                                          </p:val>
                                        </p:tav>
                                        <p:tav tm="100000">
                                          <p:val>
                                            <p:strVal val="#ppt_x"/>
                                          </p:val>
                                        </p:tav>
                                      </p:tavLst>
                                    </p:anim>
                                    <p:anim calcmode="lin" valueType="num">
                                      <p:cBhvr>
                                        <p:cTn id="46" dur="1000" fill="hold"/>
                                        <p:tgtEl>
                                          <p:spTgt spid="307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307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9" presetClass="entr" presetSubtype="0" fill="hold" nodeType="clickEffect">
                                  <p:stCondLst>
                                    <p:cond delay="0"/>
                                  </p:stCondLst>
                                  <p:childTnLst>
                                    <p:set>
                                      <p:cBhvr>
                                        <p:cTn id="51" dur="1" fill="hold">
                                          <p:stCondLst>
                                            <p:cond delay="0"/>
                                          </p:stCondLst>
                                        </p:cTn>
                                        <p:tgtEl>
                                          <p:spTgt spid="3079">
                                            <p:txEl>
                                              <p:pRg st="5" end="5"/>
                                            </p:txEl>
                                          </p:spTgt>
                                        </p:tgtEl>
                                        <p:attrNameLst>
                                          <p:attrName>style.visibility</p:attrName>
                                        </p:attrNameLst>
                                      </p:cBhvr>
                                      <p:to>
                                        <p:strVal val="visible"/>
                                      </p:to>
                                    </p:set>
                                    <p:anim calcmode="lin" valueType="num">
                                      <p:cBhvr>
                                        <p:cTn id="52" dur="1000" fill="hold"/>
                                        <p:tgtEl>
                                          <p:spTgt spid="3079">
                                            <p:txEl>
                                              <p:pRg st="5" end="5"/>
                                            </p:txEl>
                                          </p:spTgt>
                                        </p:tgtEl>
                                        <p:attrNameLst>
                                          <p:attrName>ppt_x</p:attrName>
                                        </p:attrNameLst>
                                      </p:cBhvr>
                                      <p:tavLst>
                                        <p:tav tm="0">
                                          <p:val>
                                            <p:strVal val="#ppt_x-.2"/>
                                          </p:val>
                                        </p:tav>
                                        <p:tav tm="100000">
                                          <p:val>
                                            <p:strVal val="#ppt_x"/>
                                          </p:val>
                                        </p:tav>
                                      </p:tavLst>
                                    </p:anim>
                                    <p:anim calcmode="lin" valueType="num">
                                      <p:cBhvr>
                                        <p:cTn id="53" dur="1000" fill="hold"/>
                                        <p:tgtEl>
                                          <p:spTgt spid="307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4" dur="1000"/>
                                        <p:tgtEl>
                                          <p:spTgt spid="3079">
                                            <p:txEl>
                                              <p:pRg st="5" end="5"/>
                                            </p:txEl>
                                          </p:spTgt>
                                        </p:tgtEl>
                                      </p:cBhvr>
                                    </p:animEffect>
                                  </p:childTnLst>
                                </p:cTn>
                              </p:par>
                              <p:par>
                                <p:cTn id="55" presetID="29" presetClass="entr" presetSubtype="0" fill="hold" nodeType="withEffect">
                                  <p:stCondLst>
                                    <p:cond delay="0"/>
                                  </p:stCondLst>
                                  <p:childTnLst>
                                    <p:set>
                                      <p:cBhvr>
                                        <p:cTn id="56" dur="1" fill="hold">
                                          <p:stCondLst>
                                            <p:cond delay="0"/>
                                          </p:stCondLst>
                                        </p:cTn>
                                        <p:tgtEl>
                                          <p:spTgt spid="3079">
                                            <p:txEl>
                                              <p:pRg st="7" end="7"/>
                                            </p:txEl>
                                          </p:spTgt>
                                        </p:tgtEl>
                                        <p:attrNameLst>
                                          <p:attrName>style.visibility</p:attrName>
                                        </p:attrNameLst>
                                      </p:cBhvr>
                                      <p:to>
                                        <p:strVal val="visible"/>
                                      </p:to>
                                    </p:set>
                                    <p:anim calcmode="lin" valueType="num">
                                      <p:cBhvr>
                                        <p:cTn id="57" dur="1000" fill="hold"/>
                                        <p:tgtEl>
                                          <p:spTgt spid="3079">
                                            <p:txEl>
                                              <p:pRg st="7" end="7"/>
                                            </p:txEl>
                                          </p:spTgt>
                                        </p:tgtEl>
                                        <p:attrNameLst>
                                          <p:attrName>ppt_x</p:attrName>
                                        </p:attrNameLst>
                                      </p:cBhvr>
                                      <p:tavLst>
                                        <p:tav tm="0">
                                          <p:val>
                                            <p:strVal val="#ppt_x-.2"/>
                                          </p:val>
                                        </p:tav>
                                        <p:tav tm="100000">
                                          <p:val>
                                            <p:strVal val="#ppt_x"/>
                                          </p:val>
                                        </p:tav>
                                      </p:tavLst>
                                    </p:anim>
                                    <p:anim calcmode="lin" valueType="num">
                                      <p:cBhvr>
                                        <p:cTn id="58" dur="1000" fill="hold"/>
                                        <p:tgtEl>
                                          <p:spTgt spid="3079">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9" dur="1000"/>
                                        <p:tgtEl>
                                          <p:spTgt spid="3079">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9" presetClass="entr" presetSubtype="0" fill="hold"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p:cTn id="64" dur="1000" fill="hold"/>
                                        <p:tgtEl>
                                          <p:spTgt spid="26"/>
                                        </p:tgtEl>
                                        <p:attrNameLst>
                                          <p:attrName>ppt_x</p:attrName>
                                        </p:attrNameLst>
                                      </p:cBhvr>
                                      <p:tavLst>
                                        <p:tav tm="0">
                                          <p:val>
                                            <p:strVal val="#ppt_x-.2"/>
                                          </p:val>
                                        </p:tav>
                                        <p:tav tm="100000">
                                          <p:val>
                                            <p:strVal val="#ppt_x"/>
                                          </p:val>
                                        </p:tav>
                                      </p:tavLst>
                                    </p:anim>
                                    <p:anim calcmode="lin" valueType="num">
                                      <p:cBhvr>
                                        <p:cTn id="65"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66" dur="1000"/>
                                        <p:tgtEl>
                                          <p:spTgt spid="26"/>
                                        </p:tgtEl>
                                      </p:cBhvr>
                                    </p:animEffect>
                                  </p:childTnLst>
                                </p:cTn>
                              </p:par>
                            </p:childTnLst>
                          </p:cTn>
                        </p:par>
                      </p:childTnLst>
                    </p:cTn>
                  </p:par>
                  <p:par>
                    <p:cTn id="67" fill="hold">
                      <p:stCondLst>
                        <p:cond delay="indefinite"/>
                      </p:stCondLst>
                      <p:childTnLst>
                        <p:par>
                          <p:cTn id="68" fill="hold">
                            <p:stCondLst>
                              <p:cond delay="0"/>
                            </p:stCondLst>
                            <p:childTnLst>
                              <p:par>
                                <p:cTn id="69" presetID="29" presetClass="entr" presetSubtype="0" fill="hold"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p:cTn id="71" dur="1000" fill="hold"/>
                                        <p:tgtEl>
                                          <p:spTgt spid="24"/>
                                        </p:tgtEl>
                                        <p:attrNameLst>
                                          <p:attrName>ppt_x</p:attrName>
                                        </p:attrNameLst>
                                      </p:cBhvr>
                                      <p:tavLst>
                                        <p:tav tm="0">
                                          <p:val>
                                            <p:strVal val="#ppt_x-.2"/>
                                          </p:val>
                                        </p:tav>
                                        <p:tav tm="100000">
                                          <p:val>
                                            <p:strVal val="#ppt_x"/>
                                          </p:val>
                                        </p:tav>
                                      </p:tavLst>
                                    </p:anim>
                                    <p:anim calcmode="lin" valueType="num">
                                      <p:cBhvr>
                                        <p:cTn id="72" dur="10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73" dur="1000"/>
                                        <p:tgtEl>
                                          <p:spTgt spid="24"/>
                                        </p:tgtEl>
                                      </p:cBhvr>
                                    </p:animEffect>
                                  </p:childTnLst>
                                </p:cTn>
                              </p:par>
                              <p:par>
                                <p:cTn id="74" presetID="29"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1000" fill="hold"/>
                                        <p:tgtEl>
                                          <p:spTgt spid="25"/>
                                        </p:tgtEl>
                                        <p:attrNameLst>
                                          <p:attrName>ppt_x</p:attrName>
                                        </p:attrNameLst>
                                      </p:cBhvr>
                                      <p:tavLst>
                                        <p:tav tm="0">
                                          <p:val>
                                            <p:strVal val="#ppt_x-.2"/>
                                          </p:val>
                                        </p:tav>
                                        <p:tav tm="100000">
                                          <p:val>
                                            <p:strVal val="#ppt_x"/>
                                          </p:val>
                                        </p:tav>
                                      </p:tavLst>
                                    </p:anim>
                                    <p:anim calcmode="lin" valueType="num">
                                      <p:cBhvr>
                                        <p:cTn id="77"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78" dur="10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29" presetClass="entr" presetSubtype="0" fill="hold" nodeType="click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1000" fill="hold"/>
                                        <p:tgtEl>
                                          <p:spTgt spid="27"/>
                                        </p:tgtEl>
                                        <p:attrNameLst>
                                          <p:attrName>ppt_x</p:attrName>
                                        </p:attrNameLst>
                                      </p:cBhvr>
                                      <p:tavLst>
                                        <p:tav tm="0">
                                          <p:val>
                                            <p:strVal val="#ppt_x-.2"/>
                                          </p:val>
                                        </p:tav>
                                        <p:tav tm="100000">
                                          <p:val>
                                            <p:strVal val="#ppt_x"/>
                                          </p:val>
                                        </p:tav>
                                      </p:tavLst>
                                    </p:anim>
                                    <p:anim calcmode="lin" valueType="num">
                                      <p:cBhvr>
                                        <p:cTn id="84"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85"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fa-IR" dirty="0" smtClean="0"/>
              <a:t>متغیر زمینه ای یا خصیصه ای</a:t>
            </a:r>
            <a:endParaRPr lang="fa-IR" dirty="0"/>
          </a:p>
        </p:txBody>
      </p:sp>
      <p:sp>
        <p:nvSpPr>
          <p:cNvPr id="3" name="Content Placeholder 2"/>
          <p:cNvSpPr>
            <a:spLocks noGrp="1"/>
          </p:cNvSpPr>
          <p:nvPr>
            <p:ph idx="1"/>
          </p:nvPr>
        </p:nvSpPr>
        <p:spPr>
          <a:xfrm>
            <a:off x="457200" y="1371600"/>
            <a:ext cx="7696200" cy="4754563"/>
          </a:xfrm>
        </p:spPr>
        <p:txBody>
          <a:bodyPr>
            <a:normAutofit/>
          </a:bodyPr>
          <a:lstStyle/>
          <a:p>
            <a:pPr algn="just"/>
            <a:r>
              <a:rPr lang="fa-IR" dirty="0" smtClean="0"/>
              <a:t>حالت عمومی داشته در تمام تحقیقات وجود دارد</a:t>
            </a:r>
          </a:p>
          <a:p>
            <a:pPr algn="just"/>
            <a:r>
              <a:rPr lang="fa-IR" dirty="0" smtClean="0"/>
              <a:t>سن – جنس – وضعیت تأهل – مسکن – </a:t>
            </a:r>
            <a:r>
              <a:rPr lang="en-US" dirty="0" smtClean="0"/>
              <a:t>SES</a:t>
            </a:r>
            <a:r>
              <a:rPr lang="fa-IR" dirty="0" smtClean="0"/>
              <a:t> - قومیت</a:t>
            </a:r>
          </a:p>
          <a:p>
            <a:pPr algn="just"/>
            <a:r>
              <a:rPr lang="fa-IR" dirty="0" smtClean="0"/>
              <a:t>این متغیرها فاقد ویژگی های متغیر مستقل یا وابسته یا مداخله گر در مطالعه مورد نظر می باشند</a:t>
            </a:r>
          </a:p>
          <a:p>
            <a:pPr algn="just"/>
            <a:r>
              <a:rPr lang="fa-IR" dirty="0" smtClean="0"/>
              <a:t>برای مشخص کردن خصوصیات گروه ها یا جوامع مورد بررسی </a:t>
            </a:r>
          </a:p>
          <a:p>
            <a:pPr algn="just"/>
            <a:r>
              <a:rPr lang="fa-IR" dirty="0" smtClean="0"/>
              <a:t>ضروری برای توصیف نمونه و جمعیتی که قرار است نتایج به آنها تعمیم داده شود</a:t>
            </a:r>
          </a:p>
          <a:p>
            <a:pPr algn="just"/>
            <a:r>
              <a:rPr lang="fa-IR" dirty="0" smtClean="0"/>
              <a:t>ارائه در جدول یا در شرح گزارش به عنوان مشخصات نمونه</a:t>
            </a:r>
          </a:p>
          <a:p>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متغیر مرکب یا </a:t>
            </a:r>
            <a:r>
              <a:rPr lang="en-US" dirty="0" smtClean="0"/>
              <a:t>Composite</a:t>
            </a:r>
            <a:endParaRPr lang="fa-IR" dirty="0"/>
          </a:p>
        </p:txBody>
      </p:sp>
      <p:sp>
        <p:nvSpPr>
          <p:cNvPr id="3" name="Content Placeholder 2"/>
          <p:cNvSpPr>
            <a:spLocks noGrp="1"/>
          </p:cNvSpPr>
          <p:nvPr>
            <p:ph idx="1"/>
          </p:nvPr>
        </p:nvSpPr>
        <p:spPr>
          <a:xfrm>
            <a:off x="457200" y="1905000"/>
            <a:ext cx="7239000" cy="4550736"/>
          </a:xfrm>
        </p:spPr>
        <p:txBody>
          <a:bodyPr/>
          <a:lstStyle/>
          <a:p>
            <a:r>
              <a:rPr lang="fa-IR" dirty="0" smtClean="0"/>
              <a:t>حاصل از دو یا چند متغیر دیگر</a:t>
            </a:r>
          </a:p>
          <a:p>
            <a:r>
              <a:rPr lang="fa-IR" dirty="0" smtClean="0"/>
              <a:t>چاقی ، </a:t>
            </a:r>
            <a:r>
              <a:rPr lang="en-US" dirty="0" smtClean="0"/>
              <a:t>BMI</a:t>
            </a:r>
            <a:r>
              <a:rPr lang="fa-IR" dirty="0" smtClean="0"/>
              <a:t> ، میزان شیوع ، بروز ، ...</a:t>
            </a:r>
          </a:p>
          <a:p>
            <a:r>
              <a:rPr lang="fa-IR" dirty="0" smtClean="0"/>
              <a:t>نتیجه سنجش با یک عدد یا ویژگی نشان داده می شود</a:t>
            </a:r>
          </a:p>
          <a:p>
            <a:r>
              <a:rPr lang="fa-IR" dirty="0" smtClean="0"/>
              <a:t>لزوم بررسی و اندازه گیری چند متغیر ساده</a:t>
            </a:r>
          </a:p>
          <a:p>
            <a:pPr>
              <a:buNone/>
            </a:pPr>
            <a:endParaRPr lang="en-US" dirty="0" smtClean="0"/>
          </a:p>
          <a:p>
            <a:pPr>
              <a:buNone/>
            </a:pP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fa-IR" dirty="0" smtClean="0">
                <a:latin typeface="Times New Roman" pitchFamily="18" charset="0"/>
                <a:cs typeface="Times New Roman" pitchFamily="18" charset="0"/>
              </a:rPr>
              <a:t>نقش متغیر</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7467600" cy="5236536"/>
          </a:xfrm>
        </p:spPr>
        <p:txBody>
          <a:bodyPr>
            <a:normAutofit/>
          </a:bodyPr>
          <a:lstStyle/>
          <a:p>
            <a:pPr algn="just">
              <a:lnSpc>
                <a:spcPct val="90000"/>
              </a:lnSpc>
            </a:pPr>
            <a:r>
              <a:rPr lang="fa-IR" sz="3200" b="1" dirty="0" smtClean="0">
                <a:latin typeface="Times New Roman" pitchFamily="18" charset="0"/>
                <a:cs typeface="Times New Roman" pitchFamily="18" charset="0"/>
              </a:rPr>
              <a:t>مطالعات تحليلی (</a:t>
            </a:r>
            <a:r>
              <a:rPr lang="fa-IR" sz="1800" b="1" dirty="0" smtClean="0">
                <a:solidFill>
                  <a:srgbClr val="FF0000"/>
                </a:solidFill>
                <a:latin typeface="Times New Roman" pitchFamily="18" charset="0"/>
                <a:cs typeface="Times New Roman" pitchFamily="18" charset="0"/>
              </a:rPr>
              <a:t>رابطه بین مصرف مواد لبنی پروبیوتیک  و بهبودی اسهال در کودکان</a:t>
            </a:r>
            <a:r>
              <a:rPr lang="fa-IR" sz="3200" b="1" dirty="0" smtClean="0">
                <a:latin typeface="Times New Roman" pitchFamily="18" charset="0"/>
                <a:cs typeface="Times New Roman" pitchFamily="18" charset="0"/>
              </a:rPr>
              <a:t>)</a:t>
            </a:r>
          </a:p>
          <a:p>
            <a:pPr lvl="1" algn="just">
              <a:lnSpc>
                <a:spcPct val="90000"/>
              </a:lnSpc>
            </a:pPr>
            <a:r>
              <a:rPr lang="fa-IR" sz="2800" dirty="0" smtClean="0">
                <a:latin typeface="Times New Roman" pitchFamily="18" charset="0"/>
                <a:cs typeface="Times New Roman" pitchFamily="18" charset="0"/>
              </a:rPr>
              <a:t>مستقل(</a:t>
            </a:r>
            <a:r>
              <a:rPr lang="en-US" sz="2800" dirty="0" smtClean="0">
                <a:latin typeface="Times New Roman" pitchFamily="18" charset="0"/>
                <a:cs typeface="Times New Roman" pitchFamily="18" charset="0"/>
              </a:rPr>
              <a:t>independent</a:t>
            </a:r>
            <a:r>
              <a:rPr lang="fa-IR" sz="2800" dirty="0" smtClean="0">
                <a:latin typeface="Times New Roman" pitchFamily="18" charset="0"/>
                <a:cs typeface="Times New Roman" pitchFamily="18" charset="0"/>
              </a:rPr>
              <a:t>): متغیر(هایی) که تاثیرگذار است؛ </a:t>
            </a:r>
            <a:r>
              <a:rPr lang="fa-IR" sz="1600" b="1" dirty="0" smtClean="0">
                <a:solidFill>
                  <a:srgbClr val="FF0000"/>
                </a:solidFill>
                <a:latin typeface="Times New Roman" pitchFamily="18" charset="0"/>
                <a:cs typeface="Times New Roman" pitchFamily="18" charset="0"/>
              </a:rPr>
              <a:t>مصرف مواد لبنی پروبیوتیک </a:t>
            </a:r>
            <a:endParaRPr lang="fa-IR" sz="2000" b="1" dirty="0" smtClean="0">
              <a:solidFill>
                <a:srgbClr val="FF0000"/>
              </a:solidFill>
              <a:latin typeface="Times New Roman" pitchFamily="18" charset="0"/>
              <a:cs typeface="Times New Roman" pitchFamily="18" charset="0"/>
            </a:endParaRPr>
          </a:p>
          <a:p>
            <a:pPr lvl="1" algn="just">
              <a:lnSpc>
                <a:spcPct val="90000"/>
              </a:lnSpc>
            </a:pPr>
            <a:r>
              <a:rPr lang="fa-IR" sz="2800" dirty="0" smtClean="0">
                <a:latin typeface="Times New Roman" pitchFamily="18" charset="0"/>
                <a:cs typeface="Times New Roman" pitchFamily="18" charset="0"/>
              </a:rPr>
              <a:t>وابسته (</a:t>
            </a:r>
            <a:r>
              <a:rPr lang="en-US" sz="2800" dirty="0" smtClean="0">
                <a:latin typeface="Times New Roman" pitchFamily="18" charset="0"/>
                <a:cs typeface="Times New Roman" pitchFamily="18" charset="0"/>
              </a:rPr>
              <a:t>dependent</a:t>
            </a:r>
            <a:r>
              <a:rPr lang="fa-IR" sz="2800" dirty="0" smtClean="0">
                <a:latin typeface="Times New Roman" pitchFamily="18" charset="0"/>
                <a:cs typeface="Times New Roman" pitchFamily="18" charset="0"/>
              </a:rPr>
              <a:t>): متغیر(هایی) که تاثیر می پذیرد؛ </a:t>
            </a:r>
            <a:r>
              <a:rPr lang="fa-IR" sz="2000" b="1" dirty="0" smtClean="0">
                <a:solidFill>
                  <a:srgbClr val="FF0000"/>
                </a:solidFill>
                <a:latin typeface="Times New Roman" pitchFamily="18" charset="0"/>
                <a:cs typeface="Times New Roman" pitchFamily="18" charset="0"/>
              </a:rPr>
              <a:t>بهبودی اسهال </a:t>
            </a:r>
          </a:p>
          <a:p>
            <a:pPr lvl="1" algn="just">
              <a:lnSpc>
                <a:spcPct val="90000"/>
              </a:lnSpc>
            </a:pPr>
            <a:r>
              <a:rPr lang="fa-IR" sz="2800" dirty="0" smtClean="0">
                <a:latin typeface="Times New Roman" pitchFamily="18" charset="0"/>
                <a:cs typeface="Times New Roman" pitchFamily="18" charset="0"/>
              </a:rPr>
              <a:t>زمينه اي (</a:t>
            </a:r>
            <a:r>
              <a:rPr lang="en-US" sz="2800" dirty="0" smtClean="0">
                <a:latin typeface="Times New Roman" pitchFamily="18" charset="0"/>
                <a:cs typeface="Times New Roman" pitchFamily="18" charset="0"/>
              </a:rPr>
              <a:t>demographic</a:t>
            </a:r>
            <a:r>
              <a:rPr lang="fa-IR" sz="2800" dirty="0" smtClean="0">
                <a:latin typeface="Times New Roman" pitchFamily="18" charset="0"/>
                <a:cs typeface="Times New Roman" pitchFamily="18" charset="0"/>
              </a:rPr>
              <a:t>): متغیرهایی که برای پاسخ به اهداف فرعی باید مورد سنجش قرار گیرند؛ </a:t>
            </a:r>
            <a:r>
              <a:rPr lang="fa-IR" sz="2000" b="1" dirty="0" smtClean="0">
                <a:solidFill>
                  <a:srgbClr val="FF0000"/>
                </a:solidFill>
                <a:latin typeface="Times New Roman" pitchFamily="18" charset="0"/>
                <a:cs typeface="Times New Roman" pitchFamily="18" charset="0"/>
              </a:rPr>
              <a:t>سن، جنس و یا نوع ماده لبنی</a:t>
            </a:r>
          </a:p>
          <a:p>
            <a:pPr lvl="1" algn="just">
              <a:lnSpc>
                <a:spcPct val="90000"/>
              </a:lnSpc>
            </a:pPr>
            <a:r>
              <a:rPr lang="fa-IR" sz="2800" dirty="0" smtClean="0">
                <a:latin typeface="Times New Roman" pitchFamily="18" charset="0"/>
                <a:cs typeface="Times New Roman" pitchFamily="18" charset="0"/>
              </a:rPr>
              <a:t>مخدوش كننده (</a:t>
            </a:r>
            <a:r>
              <a:rPr lang="en-US" sz="2800" dirty="0" smtClean="0">
                <a:latin typeface="Times New Roman" pitchFamily="18" charset="0"/>
                <a:cs typeface="Times New Roman" pitchFamily="18" charset="0"/>
              </a:rPr>
              <a:t>confounder</a:t>
            </a:r>
            <a:r>
              <a:rPr lang="fa-IR" sz="2800" dirty="0" smtClean="0">
                <a:latin typeface="Times New Roman" pitchFamily="18" charset="0"/>
                <a:cs typeface="Times New Roman" pitchFamily="18" charset="0"/>
              </a:rPr>
              <a:t>): متغیرهایی که رابطه بین متغیر مستقل و وابسته را به هم می زنند؛ </a:t>
            </a:r>
            <a:r>
              <a:rPr lang="fa-IR" sz="2000" b="1" dirty="0" smtClean="0">
                <a:solidFill>
                  <a:srgbClr val="FF0000"/>
                </a:solidFill>
                <a:latin typeface="Times New Roman" pitchFamily="18" charset="0"/>
                <a:cs typeface="Times New Roman" pitchFamily="18" charset="0"/>
              </a:rPr>
              <a:t>وضعیت اقتصادی-اجتماعی و یا نوع تغذیه (شیر خشک، شیر مادر)که می توانند شدت ارتباط بین مصرف مواد لبنی پروبیوتیک  و بهبودی اسهال در کودکان را تحت تاثیر قرار دهند.</a:t>
            </a:r>
            <a:endParaRPr lang="en-US" sz="2000" b="1" dirty="0" smtClean="0">
              <a:solidFill>
                <a:srgbClr val="FF0000"/>
              </a:solidFill>
              <a:latin typeface="Times New Roman" pitchFamily="18" charset="0"/>
              <a:cs typeface="Times New Roman" pitchFamily="18" charset="0"/>
            </a:endParaRPr>
          </a:p>
          <a:p>
            <a:endParaRPr lang="fa-IR" sz="32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توجه</a:t>
            </a:r>
            <a:endParaRPr lang="fa-IR" dirty="0"/>
          </a:p>
        </p:txBody>
      </p:sp>
      <p:sp>
        <p:nvSpPr>
          <p:cNvPr id="3" name="Content Placeholder 2"/>
          <p:cNvSpPr>
            <a:spLocks noGrp="1"/>
          </p:cNvSpPr>
          <p:nvPr>
            <p:ph idx="1"/>
          </p:nvPr>
        </p:nvSpPr>
        <p:spPr>
          <a:xfrm>
            <a:off x="457200" y="2209800"/>
            <a:ext cx="7239000" cy="4245936"/>
          </a:xfrm>
        </p:spPr>
        <p:txBody>
          <a:bodyPr/>
          <a:lstStyle/>
          <a:p>
            <a:pPr algn="just"/>
            <a:r>
              <a:rPr lang="fa-IR" dirty="0" smtClean="0"/>
              <a:t>عدم لزوم تمایز بین متغیر مستقل و وابسته در مطالعات توصیفی</a:t>
            </a:r>
          </a:p>
          <a:p>
            <a:pPr algn="just"/>
            <a:r>
              <a:rPr lang="fa-IR" dirty="0" smtClean="0"/>
              <a:t>لزوم مرور اهداف ویژه و بررسی نمودار تجزیه و تحلیل برای مشخص کردن متغیر ها </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کاهش متغیرهای ناخواسته</a:t>
            </a:r>
            <a:endParaRPr lang="fa-IR" dirty="0"/>
          </a:p>
        </p:txBody>
      </p:sp>
      <p:sp>
        <p:nvSpPr>
          <p:cNvPr id="3" name="Content Placeholder 2"/>
          <p:cNvSpPr>
            <a:spLocks noGrp="1"/>
          </p:cNvSpPr>
          <p:nvPr>
            <p:ph idx="1"/>
          </p:nvPr>
        </p:nvSpPr>
        <p:spPr>
          <a:xfrm>
            <a:off x="609600" y="1905000"/>
            <a:ext cx="7543800" cy="4221163"/>
          </a:xfrm>
        </p:spPr>
        <p:txBody>
          <a:bodyPr/>
          <a:lstStyle/>
          <a:p>
            <a:pPr marL="514350" indent="-514350">
              <a:buFont typeface="+mj-lt"/>
              <a:buAutoNum type="alphaUcPeriod"/>
            </a:pPr>
            <a:r>
              <a:rPr lang="fa-IR" dirty="0" smtClean="0"/>
              <a:t>حذف کامل متغیر ازمحیط آزمایش (</a:t>
            </a:r>
            <a:r>
              <a:rPr lang="en-US" dirty="0" smtClean="0"/>
              <a:t>Homogeneity</a:t>
            </a:r>
            <a:r>
              <a:rPr lang="fa-IR" dirty="0" smtClean="0"/>
              <a:t>)</a:t>
            </a:r>
          </a:p>
          <a:p>
            <a:pPr marL="514350" indent="-514350">
              <a:buFont typeface="+mj-lt"/>
              <a:buAutoNum type="alphaUcPeriod"/>
            </a:pPr>
            <a:r>
              <a:rPr lang="fa-IR" dirty="0" smtClean="0"/>
              <a:t>مشابه سازی نمونه ها (</a:t>
            </a:r>
            <a:r>
              <a:rPr lang="en-US" dirty="0" smtClean="0"/>
              <a:t>Matching</a:t>
            </a:r>
            <a:r>
              <a:rPr lang="fa-IR" dirty="0" smtClean="0"/>
              <a:t> )</a:t>
            </a:r>
          </a:p>
          <a:p>
            <a:pPr marL="514350" indent="-514350">
              <a:buFont typeface="+mj-lt"/>
              <a:buAutoNum type="alphaUcPeriod"/>
            </a:pPr>
            <a:r>
              <a:rPr lang="fa-IR" dirty="0" smtClean="0"/>
              <a:t>اندازه گیری مکرر</a:t>
            </a:r>
          </a:p>
          <a:p>
            <a:pPr marL="514350" indent="-514350">
              <a:buFont typeface="+mj-lt"/>
              <a:buAutoNum type="alphaUcPeriod"/>
            </a:pPr>
            <a:r>
              <a:rPr lang="fa-IR" dirty="0" smtClean="0"/>
              <a:t>انتخاب و تقسیم تصادفی (</a:t>
            </a:r>
            <a:r>
              <a:rPr lang="en-US" dirty="0" smtClean="0"/>
              <a:t> Randomization</a:t>
            </a:r>
            <a:r>
              <a:rPr lang="fa-IR" dirty="0" smtClean="0"/>
              <a:t>)</a:t>
            </a:r>
          </a:p>
          <a:p>
            <a:pPr marL="514350" indent="-514350">
              <a:buFont typeface="+mj-lt"/>
              <a:buAutoNum type="alphaUcPeriod"/>
            </a:pPr>
            <a:r>
              <a:rPr lang="fa-IR" dirty="0" smtClean="0"/>
              <a:t>بلوک بندی (</a:t>
            </a:r>
            <a:r>
              <a:rPr lang="en-US" dirty="0" smtClean="0"/>
              <a:t>Stratification</a:t>
            </a:r>
            <a:r>
              <a:rPr lang="fa-IR" dirty="0" smtClean="0"/>
              <a:t>)</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متغیرها</a:t>
            </a:r>
            <a:endParaRPr lang="fa-IR" dirty="0"/>
          </a:p>
        </p:txBody>
      </p:sp>
      <p:sp>
        <p:nvSpPr>
          <p:cNvPr id="3" name="Subtitle 2"/>
          <p:cNvSpPr>
            <a:spLocks noGrp="1"/>
          </p:cNvSpPr>
          <p:nvPr>
            <p:ph type="subTitle" idx="1"/>
          </p:nvPr>
        </p:nvSpPr>
        <p:spPr/>
        <p:txBody>
          <a:bodyPr>
            <a:normAutofit/>
          </a:bodyPr>
          <a:lstStyle/>
          <a:p>
            <a:r>
              <a:rPr lang="fa-IR" dirty="0" smtClean="0"/>
              <a:t>دکتر خاطره عیسی زاده </a:t>
            </a:r>
          </a:p>
          <a:p>
            <a:r>
              <a:rPr lang="fa-IR" dirty="0" smtClean="0"/>
              <a:t>متخصص پزشکی اجتماعی</a:t>
            </a:r>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239000" cy="1066800"/>
          </a:xfrm>
        </p:spPr>
        <p:txBody>
          <a:bodyPr>
            <a:normAutofit fontScale="90000"/>
          </a:bodyPr>
          <a:lstStyle/>
          <a:p>
            <a:r>
              <a:rPr lang="fa-IR" dirty="0" smtClean="0"/>
              <a:t>تقسیم بندی متغیرها از نظر مقیاس سنجش</a:t>
            </a:r>
            <a:endParaRPr lang="fa-IR" dirty="0"/>
          </a:p>
        </p:txBody>
      </p:sp>
      <p:sp>
        <p:nvSpPr>
          <p:cNvPr id="3" name="Content Placeholder 2"/>
          <p:cNvSpPr>
            <a:spLocks noGrp="1"/>
          </p:cNvSpPr>
          <p:nvPr>
            <p:ph idx="1"/>
          </p:nvPr>
        </p:nvSpPr>
        <p:spPr>
          <a:xfrm>
            <a:off x="457200" y="2209800"/>
            <a:ext cx="7239000" cy="4245936"/>
          </a:xfrm>
        </p:spPr>
        <p:txBody>
          <a:bodyPr/>
          <a:lstStyle/>
          <a:p>
            <a:pPr marL="514350" indent="-514350">
              <a:buFont typeface="+mj-lt"/>
              <a:buAutoNum type="arabicPeriod"/>
            </a:pPr>
            <a:r>
              <a:rPr lang="fa-IR" dirty="0" smtClean="0"/>
              <a:t>متغیر کمی یا </a:t>
            </a:r>
            <a:r>
              <a:rPr lang="en-US" dirty="0" smtClean="0"/>
              <a:t>Quantitative</a:t>
            </a:r>
            <a:endParaRPr lang="fa-IR" dirty="0" smtClean="0"/>
          </a:p>
          <a:p>
            <a:pPr marL="514350" indent="-514350">
              <a:buFont typeface="+mj-lt"/>
              <a:buAutoNum type="alphaLcParenR"/>
            </a:pPr>
            <a:r>
              <a:rPr lang="fa-IR" dirty="0"/>
              <a:t> </a:t>
            </a:r>
            <a:r>
              <a:rPr lang="fa-IR" dirty="0" smtClean="0"/>
              <a:t>     کمی پیوسته ( </a:t>
            </a:r>
            <a:r>
              <a:rPr lang="en-US" dirty="0" smtClean="0"/>
              <a:t>Continues</a:t>
            </a:r>
            <a:r>
              <a:rPr lang="fa-IR" dirty="0" smtClean="0"/>
              <a:t> )</a:t>
            </a:r>
          </a:p>
          <a:p>
            <a:pPr marL="514350" indent="-514350">
              <a:buFont typeface="+mj-lt"/>
              <a:buAutoNum type="alphaLcParenR"/>
            </a:pPr>
            <a:r>
              <a:rPr lang="fa-IR" dirty="0"/>
              <a:t> </a:t>
            </a:r>
            <a:r>
              <a:rPr lang="fa-IR" dirty="0" smtClean="0"/>
              <a:t>     کمی گسسته (</a:t>
            </a:r>
            <a:r>
              <a:rPr lang="en-US" dirty="0" smtClean="0"/>
              <a:t>Discrete</a:t>
            </a:r>
            <a:r>
              <a:rPr lang="fa-IR" dirty="0" smtClean="0"/>
              <a:t>)</a:t>
            </a:r>
          </a:p>
          <a:p>
            <a:pPr marL="514350" indent="-514350">
              <a:buNone/>
            </a:pPr>
            <a:r>
              <a:rPr lang="fa-IR" dirty="0" smtClean="0"/>
              <a:t>2. متغیر کیفی یا </a:t>
            </a:r>
            <a:r>
              <a:rPr lang="en-US" dirty="0" smtClean="0"/>
              <a:t>Qualitative</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مقیاس سنجش متغیرها</a:t>
            </a:r>
            <a:endParaRPr lang="fa-IR" dirty="0"/>
          </a:p>
        </p:txBody>
      </p:sp>
      <p:sp>
        <p:nvSpPr>
          <p:cNvPr id="3" name="Content Placeholder 2"/>
          <p:cNvSpPr>
            <a:spLocks noGrp="1"/>
          </p:cNvSpPr>
          <p:nvPr>
            <p:ph idx="1"/>
          </p:nvPr>
        </p:nvSpPr>
        <p:spPr>
          <a:xfrm>
            <a:off x="457200" y="2133600"/>
            <a:ext cx="7239000" cy="4322136"/>
          </a:xfrm>
        </p:spPr>
        <p:txBody>
          <a:bodyPr/>
          <a:lstStyle/>
          <a:p>
            <a:pPr marL="514350" indent="-514350">
              <a:buFont typeface="+mj-lt"/>
              <a:buAutoNum type="arabicPeriod"/>
            </a:pPr>
            <a:r>
              <a:rPr lang="fa-IR" dirty="0" smtClean="0"/>
              <a:t>مقیاس اسمی ( </a:t>
            </a:r>
            <a:r>
              <a:rPr lang="en-US" dirty="0" smtClean="0"/>
              <a:t>Nominal Scale</a:t>
            </a:r>
            <a:r>
              <a:rPr lang="fa-IR" dirty="0" smtClean="0"/>
              <a:t>)</a:t>
            </a:r>
          </a:p>
          <a:p>
            <a:pPr marL="514350" indent="-514350">
              <a:buFont typeface="+mj-lt"/>
              <a:buAutoNum type="arabicPeriod"/>
            </a:pPr>
            <a:r>
              <a:rPr lang="fa-IR" dirty="0" smtClean="0"/>
              <a:t>مقیاس رتبه ای ( </a:t>
            </a:r>
            <a:r>
              <a:rPr lang="en-US" dirty="0" smtClean="0"/>
              <a:t>Ordinal Scale</a:t>
            </a:r>
            <a:r>
              <a:rPr lang="fa-IR" dirty="0" smtClean="0"/>
              <a:t>)</a:t>
            </a:r>
          </a:p>
          <a:p>
            <a:pPr marL="514350" indent="-514350">
              <a:buFont typeface="+mj-lt"/>
              <a:buAutoNum type="arabicPeriod"/>
            </a:pPr>
            <a:r>
              <a:rPr lang="fa-IR" dirty="0" smtClean="0"/>
              <a:t>مقیاس فاصله ای ( </a:t>
            </a:r>
            <a:r>
              <a:rPr lang="en-US" dirty="0" smtClean="0"/>
              <a:t>Interval Scale</a:t>
            </a:r>
            <a:r>
              <a:rPr lang="fa-IR" dirty="0" smtClean="0"/>
              <a:t>)</a:t>
            </a:r>
          </a:p>
          <a:p>
            <a:pPr marL="514350" indent="-514350">
              <a:buFont typeface="+mj-lt"/>
              <a:buAutoNum type="arabicPeriod"/>
            </a:pPr>
            <a:r>
              <a:rPr lang="fa-IR" dirty="0" smtClean="0"/>
              <a:t>مقیاس نسبی ( </a:t>
            </a:r>
            <a:r>
              <a:rPr lang="en-US" dirty="0" smtClean="0"/>
              <a:t>Ratio Scale</a:t>
            </a:r>
            <a:r>
              <a:rPr lang="fa-IR"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1" name="Rectangle 3"/>
          <p:cNvSpPr>
            <a:spLocks noGrp="1" noChangeArrowheads="1"/>
          </p:cNvSpPr>
          <p:nvPr>
            <p:ph idx="1"/>
          </p:nvPr>
        </p:nvSpPr>
        <p:spPr>
          <a:xfrm>
            <a:off x="228600" y="1447800"/>
            <a:ext cx="7620000" cy="4572000"/>
          </a:xfrm>
        </p:spPr>
        <p:txBody>
          <a:bodyPr/>
          <a:lstStyle/>
          <a:p>
            <a:pPr algn="r" rtl="1"/>
            <a:r>
              <a:rPr lang="fa-IR" b="1" dirty="0">
                <a:solidFill>
                  <a:schemeClr val="tx1"/>
                </a:solidFill>
                <a:cs typeface="B Lotus" pitchFamily="2" charset="-78"/>
              </a:rPr>
              <a:t>كمي 	</a:t>
            </a:r>
            <a:r>
              <a:rPr lang="en-US" b="1" dirty="0">
                <a:solidFill>
                  <a:schemeClr val="tx1"/>
                </a:solidFill>
                <a:cs typeface="B Lotus" pitchFamily="2" charset="-78"/>
              </a:rPr>
              <a:t>quantitative</a:t>
            </a:r>
            <a:endParaRPr lang="fa-IR" b="1" dirty="0">
              <a:solidFill>
                <a:schemeClr val="tx1"/>
              </a:solidFill>
              <a:cs typeface="B Lotus" pitchFamily="2" charset="-78"/>
            </a:endParaRPr>
          </a:p>
          <a:p>
            <a:pPr lvl="1" algn="r" rtl="1"/>
            <a:r>
              <a:rPr lang="fa-IR" dirty="0">
                <a:solidFill>
                  <a:schemeClr val="tx1"/>
                </a:solidFill>
                <a:cs typeface="B Lotus" pitchFamily="2" charset="-78"/>
              </a:rPr>
              <a:t>فاصله اي 	  </a:t>
            </a:r>
            <a:r>
              <a:rPr lang="en-US" dirty="0">
                <a:solidFill>
                  <a:schemeClr val="tx1"/>
                </a:solidFill>
                <a:cs typeface="B Lotus" pitchFamily="2" charset="-78"/>
              </a:rPr>
              <a:t>interval</a:t>
            </a:r>
            <a:endParaRPr lang="fa-IR" dirty="0">
              <a:solidFill>
                <a:schemeClr val="tx1"/>
              </a:solidFill>
              <a:cs typeface="B Lotus" pitchFamily="2" charset="-78"/>
            </a:endParaRPr>
          </a:p>
          <a:p>
            <a:pPr lvl="1" algn="r" rtl="1"/>
            <a:r>
              <a:rPr lang="fa-IR" dirty="0">
                <a:solidFill>
                  <a:schemeClr val="tx1"/>
                </a:solidFill>
                <a:cs typeface="B Lotus" pitchFamily="2" charset="-78"/>
              </a:rPr>
              <a:t>نسبتي                    </a:t>
            </a:r>
            <a:r>
              <a:rPr lang="en-US" dirty="0">
                <a:solidFill>
                  <a:schemeClr val="tx1"/>
                </a:solidFill>
                <a:cs typeface="B Lotus" pitchFamily="2" charset="-78"/>
              </a:rPr>
              <a:t>ratio		</a:t>
            </a:r>
            <a:endParaRPr lang="fa-IR" dirty="0">
              <a:solidFill>
                <a:schemeClr val="tx1"/>
              </a:solidFill>
              <a:cs typeface="B Lotus" pitchFamily="2" charset="-78"/>
            </a:endParaRPr>
          </a:p>
          <a:p>
            <a:pPr algn="r" rtl="1">
              <a:buFontTx/>
              <a:buNone/>
            </a:pPr>
            <a:endParaRPr lang="fa-IR" dirty="0">
              <a:solidFill>
                <a:schemeClr val="tx1"/>
              </a:solidFill>
              <a:cs typeface="B Lotus" pitchFamily="2" charset="-78"/>
            </a:endParaRPr>
          </a:p>
          <a:p>
            <a:pPr algn="r" rtl="1"/>
            <a:r>
              <a:rPr lang="fa-IR" b="1" dirty="0">
                <a:solidFill>
                  <a:schemeClr val="tx1"/>
                </a:solidFill>
                <a:cs typeface="B Lotus" pitchFamily="2" charset="-78"/>
              </a:rPr>
              <a:t>كيفي	 </a:t>
            </a:r>
            <a:r>
              <a:rPr lang="en-US" b="1" dirty="0">
                <a:solidFill>
                  <a:schemeClr val="tx1"/>
                </a:solidFill>
                <a:cs typeface="B Lotus" pitchFamily="2" charset="-78"/>
              </a:rPr>
              <a:t>qualitative</a:t>
            </a:r>
            <a:r>
              <a:rPr lang="en-US" dirty="0">
                <a:solidFill>
                  <a:schemeClr val="tx1"/>
                </a:solidFill>
                <a:cs typeface="B Lotus" pitchFamily="2" charset="-78"/>
              </a:rPr>
              <a:t>	</a:t>
            </a:r>
            <a:r>
              <a:rPr lang="fa-IR" dirty="0">
                <a:solidFill>
                  <a:schemeClr val="tx1"/>
                </a:solidFill>
                <a:cs typeface="B Lotus" pitchFamily="2" charset="-78"/>
              </a:rPr>
              <a:t> </a:t>
            </a:r>
          </a:p>
          <a:p>
            <a:pPr lvl="1" algn="r" rtl="1"/>
            <a:r>
              <a:rPr lang="fa-IR" dirty="0">
                <a:solidFill>
                  <a:schemeClr val="tx1"/>
                </a:solidFill>
                <a:cs typeface="B Lotus" pitchFamily="2" charset="-78"/>
              </a:rPr>
              <a:t>دو حالته		     </a:t>
            </a:r>
            <a:r>
              <a:rPr lang="en-US" dirty="0">
                <a:solidFill>
                  <a:schemeClr val="tx1"/>
                </a:solidFill>
                <a:cs typeface="B Lotus" pitchFamily="2" charset="-78"/>
              </a:rPr>
              <a:t>binary</a:t>
            </a:r>
            <a:endParaRPr lang="fa-IR" dirty="0">
              <a:solidFill>
                <a:schemeClr val="tx1"/>
              </a:solidFill>
              <a:cs typeface="B Lotus" pitchFamily="2" charset="-78"/>
            </a:endParaRPr>
          </a:p>
          <a:p>
            <a:pPr lvl="1" algn="r" rtl="1"/>
            <a:r>
              <a:rPr lang="fa-IR" dirty="0">
                <a:solidFill>
                  <a:schemeClr val="tx1"/>
                </a:solidFill>
                <a:cs typeface="B Lotus" pitchFamily="2" charset="-78"/>
              </a:rPr>
              <a:t>چند حالته		  </a:t>
            </a:r>
            <a:r>
              <a:rPr lang="en-US" dirty="0">
                <a:solidFill>
                  <a:schemeClr val="tx1"/>
                </a:solidFill>
                <a:cs typeface="B Lotus" pitchFamily="2" charset="-78"/>
              </a:rPr>
              <a:t>nominal</a:t>
            </a:r>
            <a:endParaRPr lang="fa-IR" dirty="0">
              <a:solidFill>
                <a:schemeClr val="tx1"/>
              </a:solidFill>
              <a:cs typeface="B Lotus" pitchFamily="2" charset="-78"/>
            </a:endParaRPr>
          </a:p>
          <a:p>
            <a:pPr lvl="1" algn="r" rtl="1"/>
            <a:r>
              <a:rPr lang="fa-IR" dirty="0">
                <a:solidFill>
                  <a:schemeClr val="tx1"/>
                </a:solidFill>
                <a:cs typeface="B Lotus" pitchFamily="2" charset="-78"/>
              </a:rPr>
              <a:t>رتبه اي		   </a:t>
            </a:r>
            <a:r>
              <a:rPr lang="en-US" dirty="0">
                <a:solidFill>
                  <a:schemeClr val="tx1"/>
                </a:solidFill>
                <a:cs typeface="B Lotus" pitchFamily="2" charset="-78"/>
              </a:rPr>
              <a:t>ordinal</a:t>
            </a:r>
          </a:p>
          <a:p>
            <a:pPr algn="r" rtl="1"/>
            <a:endParaRPr lang="en-US" dirty="0">
              <a:solidFill>
                <a:schemeClr val="tx1"/>
              </a:solidFill>
              <a:cs typeface="B Lotus" pitchFamily="2" charset="-78"/>
            </a:endParaRPr>
          </a:p>
        </p:txBody>
      </p:sp>
      <p:sp>
        <p:nvSpPr>
          <p:cNvPr id="6" name="Rectangle 2"/>
          <p:cNvSpPr txBox="1">
            <a:spLocks noChangeArrowheads="1"/>
          </p:cNvSpPr>
          <p:nvPr/>
        </p:nvSpPr>
        <p:spPr>
          <a:xfrm>
            <a:off x="457200" y="320040"/>
            <a:ext cx="7239000" cy="670560"/>
          </a:xfrm>
          <a:prstGeom prst="rect">
            <a:avLst/>
          </a:prstGeom>
        </p:spPr>
        <p:txBody>
          <a:bodyPr vert="horz" lIns="45720" tIns="0" rIns="45720" bIns="0" anchor="b" anchorCtr="0">
            <a:normAutofit/>
          </a:bodyPr>
          <a:lstStyle/>
          <a:p>
            <a:pPr lvl="0" algn="r" rtl="1">
              <a:spcBef>
                <a:spcPct val="0"/>
              </a:spcBef>
            </a:pPr>
            <a:r>
              <a:rPr lang="fa-IR" sz="3600" dirty="0" smtClean="0">
                <a:solidFill>
                  <a:srgbClr val="C00000"/>
                </a:solidFill>
                <a:cs typeface="B Lotus" pitchFamily="2" charset="-78"/>
              </a:rPr>
              <a:t>انواع متغيرها از نظر مقياس اندازه گيري آنها:</a:t>
            </a:r>
            <a:endParaRPr kumimoji="0" lang="en-US" sz="3600" b="1" i="0" u="none" strike="noStrike" kern="1200" cap="all" spc="0" normalizeH="0" baseline="0" noProof="0" dirty="0">
              <a:ln w="500">
                <a:solidFill>
                  <a:schemeClr val="tx2">
                    <a:shade val="20000"/>
                    <a:satMod val="120000"/>
                  </a:schemeClr>
                </a:solidFill>
              </a:ln>
              <a:solidFill>
                <a:srgbClr val="C00000"/>
              </a:solidFill>
              <a:effectLst/>
              <a:uLnTx/>
              <a:uFillTx/>
              <a:latin typeface="+mj-lt"/>
              <a:ea typeface="+mj-ea"/>
              <a:cs typeface="B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0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0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0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07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07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0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57200" y="228600"/>
            <a:ext cx="8686800" cy="685800"/>
          </a:xfrm>
        </p:spPr>
        <p:txBody>
          <a:bodyPr/>
          <a:lstStyle/>
          <a:p>
            <a:pPr algn="ctr" rtl="1"/>
            <a:r>
              <a:rPr lang="fa-IR" sz="3200" dirty="0">
                <a:solidFill>
                  <a:schemeClr val="tx1"/>
                </a:solidFill>
                <a:cs typeface="B Lotus" pitchFamily="2" charset="-78"/>
              </a:rPr>
              <a:t> الف- متغيرهای كمي:</a:t>
            </a:r>
            <a:endParaRPr lang="en-US" sz="3200" dirty="0">
              <a:solidFill>
                <a:schemeClr val="tx1"/>
              </a:solidFill>
              <a:cs typeface="B Lotus" pitchFamily="2" charset="-78"/>
            </a:endParaRPr>
          </a:p>
        </p:txBody>
      </p:sp>
      <p:sp>
        <p:nvSpPr>
          <p:cNvPr id="159747" name="Rectangle 3"/>
          <p:cNvSpPr>
            <a:spLocks noGrp="1" noChangeArrowheads="1"/>
          </p:cNvSpPr>
          <p:nvPr>
            <p:ph idx="1"/>
          </p:nvPr>
        </p:nvSpPr>
        <p:spPr>
          <a:xfrm>
            <a:off x="533400" y="1219200"/>
            <a:ext cx="7467600" cy="4708525"/>
          </a:xfrm>
        </p:spPr>
        <p:txBody>
          <a:bodyPr>
            <a:normAutofit/>
          </a:bodyPr>
          <a:lstStyle/>
          <a:p>
            <a:pPr algn="r" rtl="1">
              <a:lnSpc>
                <a:spcPct val="80000"/>
              </a:lnSpc>
            </a:pPr>
            <a:r>
              <a:rPr lang="fa-IR" sz="2000" dirty="0">
                <a:solidFill>
                  <a:schemeClr val="tx1"/>
                </a:solidFill>
                <a:cs typeface="B Lotus" pitchFamily="2" charset="-78"/>
              </a:rPr>
              <a:t>متغيري كه با عدد بيان مي شود.</a:t>
            </a:r>
          </a:p>
          <a:p>
            <a:pPr algn="r" rtl="1">
              <a:lnSpc>
                <a:spcPct val="80000"/>
              </a:lnSpc>
              <a:buFontTx/>
              <a:buNone/>
            </a:pPr>
            <a:r>
              <a:rPr lang="fa-IR" sz="2000" i="1" u="sng" dirty="0">
                <a:solidFill>
                  <a:schemeClr val="tx1"/>
                </a:solidFill>
                <a:cs typeface="B Lotus" pitchFamily="2" charset="-78"/>
              </a:rPr>
              <a:t>       مثال: وزن ، قد ، سن ، فشار خون</a:t>
            </a:r>
          </a:p>
          <a:p>
            <a:pPr algn="r" rtl="1">
              <a:lnSpc>
                <a:spcPct val="80000"/>
              </a:lnSpc>
            </a:pPr>
            <a:endParaRPr lang="fa-IR" sz="2000" i="1" u="sng" dirty="0">
              <a:solidFill>
                <a:schemeClr val="tx1"/>
              </a:solidFill>
              <a:cs typeface="B Lotus" pitchFamily="2" charset="-78"/>
            </a:endParaRPr>
          </a:p>
          <a:p>
            <a:pPr algn="ctr" rtl="1">
              <a:lnSpc>
                <a:spcPct val="80000"/>
              </a:lnSpc>
              <a:spcBef>
                <a:spcPct val="0"/>
              </a:spcBef>
              <a:buFontTx/>
              <a:buNone/>
            </a:pPr>
            <a:r>
              <a:rPr lang="fa-IR" b="1" dirty="0">
                <a:solidFill>
                  <a:schemeClr val="tx1"/>
                </a:solidFill>
                <a:cs typeface="B Lotus" pitchFamily="2" charset="-78"/>
              </a:rPr>
              <a:t>انواع متغيرهاي كمي :</a:t>
            </a:r>
          </a:p>
          <a:p>
            <a:pPr algn="just" rtl="1">
              <a:lnSpc>
                <a:spcPct val="120000"/>
              </a:lnSpc>
            </a:pPr>
            <a:r>
              <a:rPr lang="fa-IR" b="1" dirty="0">
                <a:solidFill>
                  <a:schemeClr val="tx1"/>
                </a:solidFill>
                <a:cs typeface="B Lotus" pitchFamily="2" charset="-78"/>
              </a:rPr>
              <a:t>گسسته :</a:t>
            </a:r>
            <a:r>
              <a:rPr lang="fa-IR" sz="2000" dirty="0">
                <a:solidFill>
                  <a:schemeClr val="tx1"/>
                </a:solidFill>
                <a:cs typeface="B Lotus" pitchFamily="2" charset="-78"/>
              </a:rPr>
              <a:t>  متغيري كه بتواند </a:t>
            </a:r>
            <a:r>
              <a:rPr lang="fa-IR" sz="2000" dirty="0">
                <a:solidFill>
                  <a:srgbClr val="FF0000"/>
                </a:solidFill>
                <a:cs typeface="B Lotus" pitchFamily="2" charset="-78"/>
              </a:rPr>
              <a:t>مجموعه اعداد شمارش پذير </a:t>
            </a:r>
            <a:r>
              <a:rPr lang="fa-IR" sz="2000" dirty="0">
                <a:solidFill>
                  <a:schemeClr val="tx1"/>
                </a:solidFill>
                <a:cs typeface="B Lotus" pitchFamily="2" charset="-78"/>
              </a:rPr>
              <a:t>را به عنوان مقدار خود  اختيار كند.</a:t>
            </a:r>
          </a:p>
          <a:p>
            <a:pPr algn="just" rtl="1">
              <a:lnSpc>
                <a:spcPct val="120000"/>
              </a:lnSpc>
              <a:buFontTx/>
              <a:buNone/>
            </a:pPr>
            <a:r>
              <a:rPr lang="fa-IR" sz="2000" dirty="0">
                <a:solidFill>
                  <a:schemeClr val="tx1"/>
                </a:solidFill>
                <a:cs typeface="B Lotus" pitchFamily="2" charset="-78"/>
              </a:rPr>
              <a:t>                          </a:t>
            </a:r>
            <a:r>
              <a:rPr lang="fa-IR" sz="2000" i="1" u="sng" dirty="0">
                <a:solidFill>
                  <a:schemeClr val="tx1"/>
                </a:solidFill>
                <a:cs typeface="B Lotus" pitchFamily="2" charset="-78"/>
              </a:rPr>
              <a:t>مثال:   تعداد فرزندان ،  تعداد افراد خانواده ،  تعداد انگشتان دست</a:t>
            </a:r>
            <a:r>
              <a:rPr lang="fa-IR" sz="2000" dirty="0">
                <a:solidFill>
                  <a:schemeClr val="tx1"/>
                </a:solidFill>
                <a:cs typeface="B Lotus" pitchFamily="2" charset="-78"/>
              </a:rPr>
              <a:t> </a:t>
            </a:r>
          </a:p>
          <a:p>
            <a:pPr algn="just" rtl="1">
              <a:lnSpc>
                <a:spcPct val="120000"/>
              </a:lnSpc>
            </a:pPr>
            <a:endParaRPr lang="fa-IR" sz="2000" dirty="0">
              <a:solidFill>
                <a:schemeClr val="tx1"/>
              </a:solidFill>
              <a:cs typeface="B Lotus" pitchFamily="2" charset="-78"/>
            </a:endParaRPr>
          </a:p>
          <a:p>
            <a:pPr algn="just" rtl="1">
              <a:lnSpc>
                <a:spcPct val="120000"/>
              </a:lnSpc>
            </a:pPr>
            <a:r>
              <a:rPr lang="fa-IR" b="1" dirty="0">
                <a:solidFill>
                  <a:schemeClr val="tx1"/>
                </a:solidFill>
                <a:cs typeface="B Lotus" pitchFamily="2" charset="-78"/>
              </a:rPr>
              <a:t>پيوسته :</a:t>
            </a:r>
            <a:r>
              <a:rPr lang="fa-IR" sz="2000" dirty="0">
                <a:solidFill>
                  <a:schemeClr val="tx1"/>
                </a:solidFill>
                <a:cs typeface="B Lotus" pitchFamily="2" charset="-78"/>
              </a:rPr>
              <a:t> متغيري كه بتواند بين دو مقدار خود،‌ </a:t>
            </a:r>
            <a:r>
              <a:rPr lang="fa-IR" sz="2000" dirty="0">
                <a:solidFill>
                  <a:srgbClr val="FF0000"/>
                </a:solidFill>
                <a:cs typeface="B Lotus" pitchFamily="2" charset="-78"/>
              </a:rPr>
              <a:t>تمام اعداد حقيقي </a:t>
            </a:r>
            <a:r>
              <a:rPr lang="fa-IR" sz="2000" dirty="0">
                <a:solidFill>
                  <a:schemeClr val="tx1"/>
                </a:solidFill>
                <a:cs typeface="B Lotus" pitchFamily="2" charset="-78"/>
              </a:rPr>
              <a:t>ممكن را اختيار كند. </a:t>
            </a:r>
          </a:p>
          <a:p>
            <a:pPr algn="just" rtl="1">
              <a:lnSpc>
                <a:spcPct val="120000"/>
              </a:lnSpc>
              <a:buFontTx/>
              <a:buNone/>
            </a:pPr>
            <a:r>
              <a:rPr lang="fa-IR" sz="2000" dirty="0">
                <a:solidFill>
                  <a:schemeClr val="tx1"/>
                </a:solidFill>
                <a:cs typeface="B Lotus" pitchFamily="2" charset="-78"/>
              </a:rPr>
              <a:t>                           الف : فاصله اي  ( صفر مطلق ندارد )       </a:t>
            </a:r>
            <a:r>
              <a:rPr lang="fa-IR" sz="2000" i="1" u="sng" dirty="0">
                <a:solidFill>
                  <a:schemeClr val="tx1"/>
                </a:solidFill>
                <a:cs typeface="B Lotus" pitchFamily="2" charset="-78"/>
              </a:rPr>
              <a:t>مثل: دماي هوا</a:t>
            </a:r>
          </a:p>
          <a:p>
            <a:pPr algn="r" rtl="1">
              <a:lnSpc>
                <a:spcPct val="120000"/>
              </a:lnSpc>
              <a:buFontTx/>
              <a:buNone/>
            </a:pPr>
            <a:r>
              <a:rPr lang="fa-IR" sz="2000" dirty="0">
                <a:solidFill>
                  <a:schemeClr val="tx1"/>
                </a:solidFill>
                <a:cs typeface="B Lotus" pitchFamily="2" charset="-78"/>
              </a:rPr>
              <a:t>                           ب : نسبتي (صفر مطلق دارد )                 </a:t>
            </a:r>
            <a:r>
              <a:rPr lang="fa-IR" sz="2000" i="1" u="sng" dirty="0">
                <a:solidFill>
                  <a:schemeClr val="tx1"/>
                </a:solidFill>
                <a:cs typeface="B Lotus" pitchFamily="2" charset="-78"/>
              </a:rPr>
              <a:t>مثل:  قد ، وزن ، درآمد</a:t>
            </a:r>
            <a:r>
              <a:rPr lang="fa-IR" sz="2000" dirty="0">
                <a:solidFill>
                  <a:schemeClr val="tx1"/>
                </a:solidFill>
                <a:cs typeface="B Lotus" pitchFamily="2" charset="-78"/>
              </a:rPr>
              <a:t> </a:t>
            </a:r>
            <a:endParaRPr lang="fa-IR" sz="2800" b="1" dirty="0">
              <a:solidFill>
                <a:schemeClr val="tx1"/>
              </a:solidFill>
              <a:cs typeface="B Lotus"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066800" y="320040"/>
            <a:ext cx="6629400" cy="594360"/>
          </a:xfrm>
        </p:spPr>
        <p:txBody>
          <a:bodyPr/>
          <a:lstStyle/>
          <a:p>
            <a:pPr algn="ctr" rtl="1"/>
            <a:r>
              <a:rPr lang="fa-IR" sz="3200" dirty="0">
                <a:solidFill>
                  <a:schemeClr val="tx1"/>
                </a:solidFill>
                <a:cs typeface="B Lotus" pitchFamily="2" charset="-78"/>
              </a:rPr>
              <a:t>ب- </a:t>
            </a:r>
            <a:r>
              <a:rPr lang="ar-SA" sz="3200" dirty="0">
                <a:solidFill>
                  <a:schemeClr val="tx1"/>
                </a:solidFill>
                <a:cs typeface="B Lotus" pitchFamily="2" charset="-78"/>
              </a:rPr>
              <a:t>متغير هاي كيفي :</a:t>
            </a:r>
            <a:endParaRPr lang="en-US" sz="3200" dirty="0">
              <a:solidFill>
                <a:schemeClr val="tx1"/>
              </a:solidFill>
              <a:cs typeface="B Lotus" pitchFamily="2" charset="-78"/>
            </a:endParaRPr>
          </a:p>
        </p:txBody>
      </p:sp>
      <p:sp>
        <p:nvSpPr>
          <p:cNvPr id="164867" name="Rectangle 3"/>
          <p:cNvSpPr>
            <a:spLocks noGrp="1" noChangeArrowheads="1"/>
          </p:cNvSpPr>
          <p:nvPr>
            <p:ph idx="1"/>
          </p:nvPr>
        </p:nvSpPr>
        <p:spPr>
          <a:xfrm>
            <a:off x="457200" y="1219200"/>
            <a:ext cx="7543799" cy="5432425"/>
          </a:xfrm>
        </p:spPr>
        <p:txBody>
          <a:bodyPr>
            <a:normAutofit lnSpcReduction="10000"/>
          </a:bodyPr>
          <a:lstStyle/>
          <a:p>
            <a:pPr algn="r" rtl="1">
              <a:lnSpc>
                <a:spcPct val="90000"/>
              </a:lnSpc>
            </a:pPr>
            <a:r>
              <a:rPr lang="fa-IR" sz="2400" dirty="0">
                <a:solidFill>
                  <a:schemeClr val="tx1"/>
                </a:solidFill>
                <a:cs typeface="B Lotus" pitchFamily="2" charset="-78"/>
              </a:rPr>
              <a:t>متغيري كه نمي توان آن را با مقياس عددي بيان كرد اما حالات مختلفي دارد و کيفيت صفات با آن معرفی می شود.  </a:t>
            </a:r>
          </a:p>
          <a:p>
            <a:pPr algn="r" rtl="1">
              <a:lnSpc>
                <a:spcPct val="90000"/>
              </a:lnSpc>
              <a:buFontTx/>
              <a:buNone/>
            </a:pPr>
            <a:r>
              <a:rPr lang="fa-IR" sz="2400" i="1" u="sng" dirty="0">
                <a:solidFill>
                  <a:schemeClr val="tx1"/>
                </a:solidFill>
                <a:cs typeface="B Lotus" pitchFamily="2" charset="-78"/>
              </a:rPr>
              <a:t> مثال: جنس ، گروه خون ، رنگ چشم ، ‌رنگ مو</a:t>
            </a:r>
          </a:p>
          <a:p>
            <a:pPr algn="r" rtl="1">
              <a:lnSpc>
                <a:spcPct val="90000"/>
              </a:lnSpc>
              <a:buFontTx/>
              <a:buNone/>
            </a:pPr>
            <a:endParaRPr lang="fa-IR" sz="2400" i="1" u="sng" dirty="0">
              <a:solidFill>
                <a:schemeClr val="tx1"/>
              </a:solidFill>
              <a:cs typeface="B Lotus" pitchFamily="2" charset="-78"/>
            </a:endParaRPr>
          </a:p>
          <a:p>
            <a:pPr algn="ctr" rtl="1">
              <a:lnSpc>
                <a:spcPct val="90000"/>
              </a:lnSpc>
              <a:spcBef>
                <a:spcPct val="0"/>
              </a:spcBef>
              <a:buFontTx/>
              <a:buNone/>
            </a:pPr>
            <a:r>
              <a:rPr lang="fa-IR" sz="2800" b="1" dirty="0">
                <a:solidFill>
                  <a:schemeClr val="tx1"/>
                </a:solidFill>
                <a:cs typeface="B Lotus" pitchFamily="2" charset="-78"/>
              </a:rPr>
              <a:t>انواع متغيرهاي كیفی :</a:t>
            </a:r>
          </a:p>
          <a:p>
            <a:pPr algn="just" rtl="1">
              <a:lnSpc>
                <a:spcPct val="160000"/>
              </a:lnSpc>
            </a:pPr>
            <a:r>
              <a:rPr lang="fa-IR" sz="2800" b="1" dirty="0">
                <a:solidFill>
                  <a:schemeClr val="tx1"/>
                </a:solidFill>
                <a:cs typeface="B Lotus" pitchFamily="2" charset="-78"/>
              </a:rPr>
              <a:t>اسمي : </a:t>
            </a:r>
          </a:p>
          <a:p>
            <a:pPr algn="just" rtl="1">
              <a:lnSpc>
                <a:spcPct val="160000"/>
              </a:lnSpc>
              <a:buFontTx/>
              <a:buNone/>
            </a:pPr>
            <a:r>
              <a:rPr lang="fa-IR" sz="2800" b="1" dirty="0">
                <a:solidFill>
                  <a:schemeClr val="tx1"/>
                </a:solidFill>
                <a:cs typeface="B Lotus" pitchFamily="2" charset="-78"/>
              </a:rPr>
              <a:t>الف- دوحالته: </a:t>
            </a:r>
            <a:r>
              <a:rPr lang="fa-IR" sz="2400" dirty="0">
                <a:solidFill>
                  <a:schemeClr val="tx1"/>
                </a:solidFill>
                <a:cs typeface="B Lotus" pitchFamily="2" charset="-78"/>
              </a:rPr>
              <a:t>جنس (مونث ، مذكر )</a:t>
            </a:r>
            <a:r>
              <a:rPr lang="fa-IR" sz="2800" b="1" dirty="0">
                <a:solidFill>
                  <a:schemeClr val="tx1"/>
                </a:solidFill>
                <a:cs typeface="B Lotus" pitchFamily="2" charset="-78"/>
              </a:rPr>
              <a:t> </a:t>
            </a:r>
          </a:p>
          <a:p>
            <a:pPr algn="just" rtl="1">
              <a:lnSpc>
                <a:spcPct val="160000"/>
              </a:lnSpc>
              <a:buFontTx/>
              <a:buNone/>
            </a:pPr>
            <a:r>
              <a:rPr lang="fa-IR" sz="2800" b="1" dirty="0">
                <a:solidFill>
                  <a:schemeClr val="tx1"/>
                </a:solidFill>
                <a:cs typeface="B Lotus" pitchFamily="2" charset="-78"/>
              </a:rPr>
              <a:t>ب- چند حالته: </a:t>
            </a:r>
            <a:r>
              <a:rPr lang="fa-IR" sz="2400" dirty="0">
                <a:solidFill>
                  <a:schemeClr val="tx1"/>
                </a:solidFill>
                <a:cs typeface="B Lotus" pitchFamily="2" charset="-78"/>
              </a:rPr>
              <a:t>نژاد (سفيد ،سياه و ..)، گروه خون </a:t>
            </a:r>
          </a:p>
          <a:p>
            <a:pPr algn="just" rtl="1">
              <a:lnSpc>
                <a:spcPct val="160000"/>
              </a:lnSpc>
            </a:pPr>
            <a:r>
              <a:rPr lang="fa-IR" sz="2800" b="1" dirty="0">
                <a:solidFill>
                  <a:schemeClr val="tx1"/>
                </a:solidFill>
                <a:cs typeface="B Lotus" pitchFamily="2" charset="-78"/>
              </a:rPr>
              <a:t>رتبه اي :</a:t>
            </a:r>
            <a:r>
              <a:rPr lang="fa-IR" sz="2000" dirty="0">
                <a:solidFill>
                  <a:schemeClr val="tx1"/>
                </a:solidFill>
                <a:cs typeface="B Lotus" pitchFamily="2" charset="-78"/>
              </a:rPr>
              <a:t> </a:t>
            </a:r>
            <a:r>
              <a:rPr lang="fa-IR" sz="2400" dirty="0">
                <a:solidFill>
                  <a:schemeClr val="tx1"/>
                </a:solidFill>
                <a:cs typeface="B Lotus" pitchFamily="2" charset="-78"/>
              </a:rPr>
              <a:t>شدت بيماري (خفيف، متوسط، شديد ) ،  ميزان تحصيلات</a:t>
            </a:r>
            <a:r>
              <a:rPr lang="fa-IR" sz="2000" dirty="0">
                <a:solidFill>
                  <a:schemeClr val="tx1"/>
                </a:solidFill>
                <a:cs typeface="B Lotus" pitchFamily="2" charset="-78"/>
              </a:rPr>
              <a:t> ( بيسواد،‌ ديپلم، ليسانس ، ... )، </a:t>
            </a:r>
            <a:r>
              <a:rPr lang="fa-IR" sz="2400" dirty="0">
                <a:solidFill>
                  <a:schemeClr val="tx1"/>
                </a:solidFill>
                <a:cs typeface="B Lotus" pitchFamily="2" charset="-78"/>
              </a:rPr>
              <a:t>ميزان علاقه به مطالعه (كم ، متوسط ، زياد ) </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fa-IR" dirty="0" smtClean="0"/>
              <a:t>مقیاس اسمی</a:t>
            </a:r>
            <a:endParaRPr lang="fa-IR" dirty="0"/>
          </a:p>
        </p:txBody>
      </p:sp>
      <p:sp>
        <p:nvSpPr>
          <p:cNvPr id="3" name="Content Placeholder 2"/>
          <p:cNvSpPr>
            <a:spLocks noGrp="1"/>
          </p:cNvSpPr>
          <p:nvPr>
            <p:ph idx="1"/>
          </p:nvPr>
        </p:nvSpPr>
        <p:spPr>
          <a:xfrm>
            <a:off x="457200" y="1219200"/>
            <a:ext cx="7696200" cy="5334000"/>
          </a:xfrm>
        </p:spPr>
        <p:txBody>
          <a:bodyPr>
            <a:normAutofit lnSpcReduction="10000"/>
          </a:bodyPr>
          <a:lstStyle/>
          <a:p>
            <a:pPr algn="just"/>
            <a:r>
              <a:rPr lang="fa-IR" dirty="0" smtClean="0"/>
              <a:t>پایین ترین سطح اندازه گیری متغیرها</a:t>
            </a:r>
          </a:p>
          <a:p>
            <a:pPr algn="just"/>
            <a:r>
              <a:rPr lang="fa-IR" dirty="0" smtClean="0"/>
              <a:t>منتسب کردن فرد یا شیء مورد مطالعه به یک گروه</a:t>
            </a:r>
          </a:p>
          <a:p>
            <a:pPr algn="just"/>
            <a:r>
              <a:rPr lang="fa-IR" dirty="0" smtClean="0"/>
              <a:t>عدم توانایی منتسب کردن مقیاس اندازه گیری ،مقایسه ، طبقه بندی بهتر و بدتر بودن یا بزرگتر و کوچکتر بودن</a:t>
            </a:r>
          </a:p>
          <a:p>
            <a:pPr algn="just"/>
            <a:r>
              <a:rPr lang="fa-IR" dirty="0" smtClean="0"/>
              <a:t>هر متغیر صرفاًدر یک طبقه قرار می گیرد</a:t>
            </a:r>
          </a:p>
          <a:p>
            <a:pPr algn="just"/>
            <a:r>
              <a:rPr lang="fa-IR" dirty="0" smtClean="0"/>
              <a:t>مثال: جنس ، گروه خونی ، رنگ و...</a:t>
            </a:r>
          </a:p>
          <a:p>
            <a:pPr algn="just"/>
            <a:r>
              <a:rPr lang="fa-IR" dirty="0" smtClean="0"/>
              <a:t>تفاوت گروه ها و دسته ها فقط از نظر کیفیت </a:t>
            </a:r>
          </a:p>
          <a:p>
            <a:pPr algn="just"/>
            <a:r>
              <a:rPr lang="fa-IR" dirty="0" smtClean="0"/>
              <a:t>با کدگذاری وارد کامپیوتر کرده و اعداد بکار رفته فقط برچسب یا </a:t>
            </a:r>
            <a:r>
              <a:rPr lang="en-US" dirty="0" smtClean="0"/>
              <a:t>Label</a:t>
            </a:r>
            <a:r>
              <a:rPr lang="fa-IR" dirty="0" smtClean="0"/>
              <a:t> هستند و ارزش ریاضی برای محاسبه ندارند</a:t>
            </a:r>
          </a:p>
          <a:p>
            <a:pPr algn="just"/>
            <a:r>
              <a:rPr lang="fa-IR" dirty="0" smtClean="0"/>
              <a:t>اطلاعات حاصل از این مقیاس فاقد خصوصیات جمع ، تفریق ، تقسیم و مقایسه می باشند</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239000" cy="822960"/>
          </a:xfrm>
        </p:spPr>
        <p:txBody>
          <a:bodyPr/>
          <a:lstStyle/>
          <a:p>
            <a:r>
              <a:rPr lang="fa-IR" dirty="0" smtClean="0"/>
              <a:t>مقیاس رتبه ای یا ترتیبی</a:t>
            </a:r>
            <a:endParaRPr lang="fa-IR" dirty="0"/>
          </a:p>
        </p:txBody>
      </p:sp>
      <p:sp>
        <p:nvSpPr>
          <p:cNvPr id="3" name="Content Placeholder 2"/>
          <p:cNvSpPr>
            <a:spLocks noGrp="1"/>
          </p:cNvSpPr>
          <p:nvPr>
            <p:ph idx="1"/>
          </p:nvPr>
        </p:nvSpPr>
        <p:spPr>
          <a:xfrm>
            <a:off x="457200" y="1295400"/>
            <a:ext cx="7620000" cy="5181600"/>
          </a:xfrm>
        </p:spPr>
        <p:txBody>
          <a:bodyPr>
            <a:normAutofit/>
          </a:bodyPr>
          <a:lstStyle/>
          <a:p>
            <a:pPr algn="just"/>
            <a:r>
              <a:rPr lang="fa-IR" dirty="0" smtClean="0"/>
              <a:t>وجود حالت درجه بندی یا رتبه ای در اطلاعات</a:t>
            </a:r>
          </a:p>
          <a:p>
            <a:pPr algn="just"/>
            <a:r>
              <a:rPr lang="fa-IR" dirty="0" smtClean="0"/>
              <a:t>اظهار نظر فقط در مورد کمتر یا بیشتر بودن متغیرهامثل شدت بیماری</a:t>
            </a:r>
          </a:p>
          <a:p>
            <a:pPr algn="just"/>
            <a:r>
              <a:rPr lang="fa-IR" dirty="0" smtClean="0"/>
              <a:t>عدم تساوی فاصله ها</a:t>
            </a:r>
          </a:p>
          <a:p>
            <a:pPr algn="just"/>
            <a:r>
              <a:rPr lang="fa-IR" dirty="0" smtClean="0"/>
              <a:t>فاقد خصوصیات جمع ، تفریق ، ضرب ، تقسیم</a:t>
            </a:r>
          </a:p>
          <a:p>
            <a:pPr algn="just"/>
            <a:r>
              <a:rPr lang="fa-IR" dirty="0" smtClean="0"/>
              <a:t>وجود حالت مقایسه پذیری</a:t>
            </a:r>
          </a:p>
          <a:p>
            <a:pPr algn="just"/>
            <a:r>
              <a:rPr lang="fa-IR" dirty="0" smtClean="0"/>
              <a:t>داده ای ترتیبی حالت تقدم و تأخر دارند</a:t>
            </a:r>
          </a:p>
          <a:p>
            <a:pPr algn="just"/>
            <a:r>
              <a:rPr lang="fa-IR" dirty="0" smtClean="0"/>
              <a:t>برای متغیرهای کیفی بکار می روند</a:t>
            </a:r>
          </a:p>
          <a:p>
            <a:pPr algn="just"/>
            <a:r>
              <a:rPr lang="fa-IR" dirty="0" smtClean="0"/>
              <a:t>مقیاس رتبه ای در متغیرهایی که نسبت به هم برتری دارند ولی این برتری قابل اندازه گیری نیست بکار می رود</a:t>
            </a:r>
          </a:p>
          <a:p>
            <a:endParaRPr lang="fa-IR" dirty="0" smtClean="0"/>
          </a:p>
          <a:p>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مقیاس فاصله ای</a:t>
            </a:r>
            <a:endParaRPr lang="fa-IR" dirty="0"/>
          </a:p>
        </p:txBody>
      </p:sp>
      <p:sp>
        <p:nvSpPr>
          <p:cNvPr id="3" name="Content Placeholder 2"/>
          <p:cNvSpPr>
            <a:spLocks noGrp="1"/>
          </p:cNvSpPr>
          <p:nvPr>
            <p:ph idx="1"/>
          </p:nvPr>
        </p:nvSpPr>
        <p:spPr/>
        <p:txBody>
          <a:bodyPr/>
          <a:lstStyle/>
          <a:p>
            <a:r>
              <a:rPr lang="fa-IR" dirty="0" smtClean="0"/>
              <a:t>دارای فواصل مساوی بوده</a:t>
            </a:r>
          </a:p>
          <a:p>
            <a:r>
              <a:rPr lang="fa-IR" dirty="0" smtClean="0"/>
              <a:t>عدم وجود صفر واقعی (صفر قراردادی)</a:t>
            </a:r>
          </a:p>
          <a:p>
            <a:r>
              <a:rPr lang="fa-IR" dirty="0" smtClean="0"/>
              <a:t>فاصله مساوی نشانه تغییرات مساوی است</a:t>
            </a:r>
          </a:p>
          <a:p>
            <a:r>
              <a:rPr lang="fa-IR" dirty="0" smtClean="0"/>
              <a:t>داده ها دارای خواص تفریق ، جمع و مقایسه می باشند</a:t>
            </a:r>
          </a:p>
          <a:p>
            <a:r>
              <a:rPr lang="fa-IR" dirty="0" smtClean="0">
                <a:solidFill>
                  <a:srgbClr val="0070C0"/>
                </a:solidFill>
              </a:rPr>
              <a:t>عدم وجود خواص ضرب و تقسیم</a:t>
            </a:r>
          </a:p>
          <a:p>
            <a:r>
              <a:rPr lang="fa-IR" dirty="0" smtClean="0"/>
              <a:t>مثل : نمره امتحانی در صورت داشتن فواصل مساوی</a:t>
            </a:r>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مقیاس نسبی</a:t>
            </a:r>
            <a:endParaRPr lang="fa-IR" dirty="0"/>
          </a:p>
        </p:txBody>
      </p:sp>
      <p:sp>
        <p:nvSpPr>
          <p:cNvPr id="3" name="Content Placeholder 2"/>
          <p:cNvSpPr>
            <a:spLocks noGrp="1"/>
          </p:cNvSpPr>
          <p:nvPr>
            <p:ph idx="1"/>
          </p:nvPr>
        </p:nvSpPr>
        <p:spPr/>
        <p:txBody>
          <a:bodyPr/>
          <a:lstStyle/>
          <a:p>
            <a:r>
              <a:rPr lang="fa-IR" dirty="0" smtClean="0"/>
              <a:t>بالاترین سطح اندازه گیری</a:t>
            </a:r>
          </a:p>
          <a:p>
            <a:r>
              <a:rPr lang="fa-IR" dirty="0" smtClean="0"/>
              <a:t>عدد صفر به منزله هیچ می باشد</a:t>
            </a:r>
          </a:p>
          <a:p>
            <a:r>
              <a:rPr lang="fa-IR" dirty="0" smtClean="0"/>
              <a:t>دارای خواص جمع ، تفریق ،ضرب و تقسیم</a:t>
            </a:r>
          </a:p>
          <a:p>
            <a:r>
              <a:rPr lang="fa-IR" dirty="0" smtClean="0"/>
              <a:t>مثال: وزن ، مسافت ، سن ، زمان و ...</a:t>
            </a:r>
          </a:p>
          <a:p>
            <a:pPr>
              <a:buNone/>
            </a:pPr>
            <a:endParaRPr lang="fa-IR" dirty="0" smtClean="0"/>
          </a:p>
          <a:p>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lgn="ctr" rtl="1"/>
            <a:r>
              <a:rPr lang="ar-SA" sz="3200" dirty="0">
                <a:solidFill>
                  <a:schemeClr val="tx1"/>
                </a:solidFill>
                <a:cs typeface="B Lotus" pitchFamily="2" charset="-78"/>
              </a:rPr>
              <a:t>سطوح سنجش متغيرها </a:t>
            </a:r>
            <a:r>
              <a:rPr lang="fa-IR" sz="3200" dirty="0">
                <a:solidFill>
                  <a:schemeClr val="tx1"/>
                </a:solidFill>
                <a:cs typeface="B Lotus" pitchFamily="2" charset="-78"/>
              </a:rPr>
              <a:t>(مقیاسها)</a:t>
            </a:r>
            <a:r>
              <a:rPr lang="ar-SA" sz="3200" dirty="0">
                <a:solidFill>
                  <a:schemeClr val="tx1"/>
                </a:solidFill>
                <a:cs typeface="B Lotus" pitchFamily="2" charset="-78"/>
              </a:rPr>
              <a:t>:</a:t>
            </a:r>
            <a:endParaRPr lang="en-US" sz="3200" dirty="0">
              <a:solidFill>
                <a:schemeClr val="tx1"/>
              </a:solidFill>
              <a:cs typeface="B Lotus" pitchFamily="2" charset="-78"/>
            </a:endParaRPr>
          </a:p>
        </p:txBody>
      </p:sp>
      <p:grpSp>
        <p:nvGrpSpPr>
          <p:cNvPr id="2" name="Group 3"/>
          <p:cNvGrpSpPr>
            <a:grpSpLocks/>
          </p:cNvGrpSpPr>
          <p:nvPr/>
        </p:nvGrpSpPr>
        <p:grpSpPr bwMode="auto">
          <a:xfrm>
            <a:off x="2282825" y="2132013"/>
            <a:ext cx="5673725" cy="2520950"/>
            <a:chOff x="2754" y="11574"/>
            <a:chExt cx="5760" cy="2700"/>
          </a:xfrm>
        </p:grpSpPr>
        <p:sp>
          <p:nvSpPr>
            <p:cNvPr id="171012" name="Rectangle 4"/>
            <p:cNvSpPr>
              <a:spLocks noChangeArrowheads="1"/>
            </p:cNvSpPr>
            <p:nvPr/>
          </p:nvSpPr>
          <p:spPr bwMode="auto">
            <a:xfrm>
              <a:off x="2754" y="13734"/>
              <a:ext cx="5760" cy="540"/>
            </a:xfrm>
            <a:prstGeom prst="rect">
              <a:avLst/>
            </a:prstGeom>
            <a:noFill/>
            <a:ln w="28575">
              <a:solidFill>
                <a:srgbClr val="CC99FF"/>
              </a:solidFill>
              <a:miter lim="800000"/>
              <a:headEnd/>
              <a:tailEnd/>
            </a:ln>
          </p:spPr>
          <p:txBody>
            <a:bodyPr/>
            <a:lstStyle/>
            <a:p>
              <a:endParaRPr lang="en-US"/>
            </a:p>
          </p:txBody>
        </p:sp>
        <p:sp>
          <p:nvSpPr>
            <p:cNvPr id="171013" name="Rectangle 5"/>
            <p:cNvSpPr>
              <a:spLocks noChangeArrowheads="1"/>
            </p:cNvSpPr>
            <p:nvPr/>
          </p:nvSpPr>
          <p:spPr bwMode="auto">
            <a:xfrm>
              <a:off x="3474" y="13194"/>
              <a:ext cx="5040" cy="540"/>
            </a:xfrm>
            <a:prstGeom prst="rect">
              <a:avLst/>
            </a:prstGeom>
            <a:noFill/>
            <a:ln w="28575">
              <a:solidFill>
                <a:srgbClr val="CC99FF"/>
              </a:solidFill>
              <a:miter lim="800000"/>
              <a:headEnd/>
              <a:tailEnd/>
            </a:ln>
          </p:spPr>
          <p:txBody>
            <a:bodyPr/>
            <a:lstStyle/>
            <a:p>
              <a:endParaRPr lang="en-US"/>
            </a:p>
          </p:txBody>
        </p:sp>
        <p:sp>
          <p:nvSpPr>
            <p:cNvPr id="171014" name="Rectangle 6"/>
            <p:cNvSpPr>
              <a:spLocks noChangeArrowheads="1"/>
            </p:cNvSpPr>
            <p:nvPr/>
          </p:nvSpPr>
          <p:spPr bwMode="auto">
            <a:xfrm>
              <a:off x="4554" y="12654"/>
              <a:ext cx="3960" cy="540"/>
            </a:xfrm>
            <a:prstGeom prst="rect">
              <a:avLst/>
            </a:prstGeom>
            <a:noFill/>
            <a:ln w="28575">
              <a:solidFill>
                <a:srgbClr val="CC99FF"/>
              </a:solidFill>
              <a:miter lim="800000"/>
              <a:headEnd/>
              <a:tailEnd/>
            </a:ln>
          </p:spPr>
          <p:txBody>
            <a:bodyPr/>
            <a:lstStyle/>
            <a:p>
              <a:endParaRPr lang="en-US"/>
            </a:p>
          </p:txBody>
        </p:sp>
        <p:sp>
          <p:nvSpPr>
            <p:cNvPr id="171015" name="Rectangle 7"/>
            <p:cNvSpPr>
              <a:spLocks noChangeArrowheads="1"/>
            </p:cNvSpPr>
            <p:nvPr/>
          </p:nvSpPr>
          <p:spPr bwMode="auto">
            <a:xfrm>
              <a:off x="5454" y="12114"/>
              <a:ext cx="3060" cy="540"/>
            </a:xfrm>
            <a:prstGeom prst="rect">
              <a:avLst/>
            </a:prstGeom>
            <a:noFill/>
            <a:ln w="28575">
              <a:solidFill>
                <a:srgbClr val="CC99FF"/>
              </a:solidFill>
              <a:miter lim="800000"/>
              <a:headEnd/>
              <a:tailEnd/>
            </a:ln>
          </p:spPr>
          <p:txBody>
            <a:bodyPr/>
            <a:lstStyle/>
            <a:p>
              <a:endParaRPr lang="en-US"/>
            </a:p>
          </p:txBody>
        </p:sp>
        <p:sp>
          <p:nvSpPr>
            <p:cNvPr id="171016" name="Rectangle 8"/>
            <p:cNvSpPr>
              <a:spLocks noChangeArrowheads="1"/>
            </p:cNvSpPr>
            <p:nvPr/>
          </p:nvSpPr>
          <p:spPr bwMode="auto">
            <a:xfrm>
              <a:off x="6534" y="11574"/>
              <a:ext cx="1980" cy="540"/>
            </a:xfrm>
            <a:prstGeom prst="rect">
              <a:avLst/>
            </a:prstGeom>
            <a:noFill/>
            <a:ln w="28575">
              <a:solidFill>
                <a:srgbClr val="CC99FF"/>
              </a:solidFill>
              <a:miter lim="800000"/>
              <a:headEnd/>
              <a:tailEnd/>
            </a:ln>
          </p:spPr>
          <p:txBody>
            <a:bodyPr/>
            <a:lstStyle/>
            <a:p>
              <a:endParaRPr lang="en-US"/>
            </a:p>
          </p:txBody>
        </p:sp>
      </p:grpSp>
      <p:sp>
        <p:nvSpPr>
          <p:cNvPr id="171017" name="Text Box 9"/>
          <p:cNvSpPr txBox="1">
            <a:spLocks noChangeArrowheads="1"/>
          </p:cNvSpPr>
          <p:nvPr/>
        </p:nvSpPr>
        <p:spPr bwMode="auto">
          <a:xfrm>
            <a:off x="3924300" y="2565400"/>
            <a:ext cx="1063625" cy="504825"/>
          </a:xfrm>
          <a:prstGeom prst="rect">
            <a:avLst/>
          </a:prstGeom>
          <a:noFill/>
          <a:ln w="9525" algn="ctr">
            <a:noFill/>
            <a:miter lim="800000"/>
            <a:headEnd/>
            <a:tailEnd/>
          </a:ln>
          <a:effectLst/>
        </p:spPr>
        <p:txBody>
          <a:bodyPr/>
          <a:lstStyle/>
          <a:p>
            <a:pPr algn="ctr" rtl="1" eaLnBrk="1" hangingPunct="1"/>
            <a:r>
              <a:rPr lang="ar-SA" sz="2000" b="0" dirty="0">
                <a:latin typeface="Times New Roman" pitchFamily="18" charset="0"/>
                <a:cs typeface="B Titr" pitchFamily="2" charset="-78"/>
              </a:rPr>
              <a:t>فاصله اي</a:t>
            </a:r>
            <a:endParaRPr lang="en-US" sz="2000" b="0" dirty="0">
              <a:latin typeface="Times New Roman" pitchFamily="18" charset="0"/>
              <a:cs typeface="B Titr" pitchFamily="2" charset="-78"/>
            </a:endParaRPr>
          </a:p>
        </p:txBody>
      </p:sp>
      <p:sp>
        <p:nvSpPr>
          <p:cNvPr id="171018" name="Text Box 10"/>
          <p:cNvSpPr txBox="1">
            <a:spLocks noChangeArrowheads="1"/>
          </p:cNvSpPr>
          <p:nvPr/>
        </p:nvSpPr>
        <p:spPr bwMode="auto">
          <a:xfrm>
            <a:off x="3059113" y="3141663"/>
            <a:ext cx="1063625" cy="504825"/>
          </a:xfrm>
          <a:prstGeom prst="rect">
            <a:avLst/>
          </a:prstGeom>
          <a:noFill/>
          <a:ln w="9525" algn="ctr">
            <a:noFill/>
            <a:miter lim="800000"/>
            <a:headEnd/>
            <a:tailEnd/>
          </a:ln>
          <a:effectLst/>
        </p:spPr>
        <p:txBody>
          <a:bodyPr/>
          <a:lstStyle/>
          <a:p>
            <a:pPr algn="ctr" rtl="1" eaLnBrk="1" hangingPunct="1"/>
            <a:r>
              <a:rPr lang="ar-SA" sz="2000" b="0" dirty="0">
                <a:latin typeface="Times New Roman" pitchFamily="18" charset="0"/>
                <a:cs typeface="B Titr" pitchFamily="2" charset="-78"/>
              </a:rPr>
              <a:t>رتبه اي</a:t>
            </a:r>
            <a:endParaRPr lang="en-US" sz="2000" b="0" dirty="0">
              <a:latin typeface="Times New Roman" pitchFamily="18" charset="0"/>
              <a:cs typeface="B Titr" pitchFamily="2" charset="-78"/>
            </a:endParaRPr>
          </a:p>
        </p:txBody>
      </p:sp>
      <p:sp>
        <p:nvSpPr>
          <p:cNvPr id="171019" name="Text Box 11"/>
          <p:cNvSpPr txBox="1">
            <a:spLocks noChangeArrowheads="1"/>
          </p:cNvSpPr>
          <p:nvPr/>
        </p:nvSpPr>
        <p:spPr bwMode="auto">
          <a:xfrm>
            <a:off x="2124075" y="3716338"/>
            <a:ext cx="1063625" cy="504825"/>
          </a:xfrm>
          <a:prstGeom prst="rect">
            <a:avLst/>
          </a:prstGeom>
          <a:noFill/>
          <a:ln w="9525" algn="ctr">
            <a:noFill/>
            <a:miter lim="800000"/>
            <a:headEnd/>
            <a:tailEnd/>
          </a:ln>
          <a:effectLst/>
        </p:spPr>
        <p:txBody>
          <a:bodyPr/>
          <a:lstStyle/>
          <a:p>
            <a:pPr algn="ctr" rtl="1" eaLnBrk="1" hangingPunct="1"/>
            <a:r>
              <a:rPr lang="ar-SA" sz="2000" b="0" dirty="0">
                <a:latin typeface="Times New Roman" pitchFamily="18" charset="0"/>
                <a:cs typeface="B Titr" pitchFamily="2" charset="-78"/>
              </a:rPr>
              <a:t>اسمي</a:t>
            </a:r>
            <a:endParaRPr lang="en-US" sz="2000" b="0" dirty="0">
              <a:latin typeface="Times New Roman" pitchFamily="18" charset="0"/>
              <a:cs typeface="B Titr" pitchFamily="2" charset="-78"/>
            </a:endParaRPr>
          </a:p>
        </p:txBody>
      </p:sp>
      <p:sp>
        <p:nvSpPr>
          <p:cNvPr id="171020" name="Text Box 12"/>
          <p:cNvSpPr txBox="1">
            <a:spLocks noChangeArrowheads="1"/>
          </p:cNvSpPr>
          <p:nvPr/>
        </p:nvSpPr>
        <p:spPr bwMode="auto">
          <a:xfrm>
            <a:off x="5076825" y="2133600"/>
            <a:ext cx="1063625" cy="504825"/>
          </a:xfrm>
          <a:prstGeom prst="rect">
            <a:avLst/>
          </a:prstGeom>
          <a:noFill/>
          <a:ln w="9525">
            <a:noFill/>
            <a:miter lim="800000"/>
            <a:headEnd/>
            <a:tailEnd/>
          </a:ln>
        </p:spPr>
        <p:txBody>
          <a:bodyPr/>
          <a:lstStyle/>
          <a:p>
            <a:pPr algn="ctr" rtl="1" eaLnBrk="1" hangingPunct="1"/>
            <a:r>
              <a:rPr lang="ar-SA" sz="2000" b="0" dirty="0">
                <a:latin typeface="Times New Roman" pitchFamily="18" charset="0"/>
                <a:cs typeface="B Titr" pitchFamily="2" charset="-78"/>
              </a:rPr>
              <a:t>نسبتي</a:t>
            </a:r>
            <a:endParaRPr lang="en-US" sz="2000" b="0" dirty="0">
              <a:cs typeface="Arial" charset="0"/>
            </a:endParaRPr>
          </a:p>
        </p:txBody>
      </p:sp>
      <p:sp>
        <p:nvSpPr>
          <p:cNvPr id="171021" name="Rectangle 13"/>
          <p:cNvSpPr>
            <a:spLocks noChangeArrowheads="1"/>
          </p:cNvSpPr>
          <p:nvPr/>
        </p:nvSpPr>
        <p:spPr bwMode="auto">
          <a:xfrm>
            <a:off x="457200" y="5410200"/>
            <a:ext cx="7620000" cy="769441"/>
          </a:xfrm>
          <a:prstGeom prst="rect">
            <a:avLst/>
          </a:prstGeom>
          <a:noFill/>
          <a:ln w="9525">
            <a:noFill/>
            <a:miter lim="800000"/>
            <a:headEnd/>
            <a:tailEnd/>
          </a:ln>
          <a:effectLst/>
        </p:spPr>
        <p:txBody>
          <a:bodyPr wrap="square">
            <a:spAutoFit/>
          </a:bodyPr>
          <a:lstStyle/>
          <a:p>
            <a:pPr algn="r" rtl="1" eaLnBrk="1" hangingPunct="1"/>
            <a:r>
              <a:rPr lang="ar-SA" sz="2200" b="0" dirty="0">
                <a:latin typeface="Times New Roman" pitchFamily="18" charset="0"/>
                <a:cs typeface="Times New Roman" pitchFamily="18" charset="0"/>
              </a:rPr>
              <a:t>هر چه از اين پله ها بالاتر مي رويم قدرت تفسير متغيرها و روابط بين آنها بيشتر مي شود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52" presetClass="entr" presetSubtype="0" fill="hold" grpId="0" nodeType="withEffect">
                                  <p:stCondLst>
                                    <p:cond delay="0"/>
                                  </p:stCondLst>
                                  <p:childTnLst>
                                    <p:set>
                                      <p:cBhvr>
                                        <p:cTn id="9" dur="1" fill="hold">
                                          <p:stCondLst>
                                            <p:cond delay="0"/>
                                          </p:stCondLst>
                                        </p:cTn>
                                        <p:tgtEl>
                                          <p:spTgt spid="171017"/>
                                        </p:tgtEl>
                                        <p:attrNameLst>
                                          <p:attrName>style.visibility</p:attrName>
                                        </p:attrNameLst>
                                      </p:cBhvr>
                                      <p:to>
                                        <p:strVal val="visible"/>
                                      </p:to>
                                    </p:set>
                                    <p:animScale>
                                      <p:cBhvr>
                                        <p:cTn id="10" dur="1000" decel="50000" fill="hold">
                                          <p:stCondLst>
                                            <p:cond delay="0"/>
                                          </p:stCondLst>
                                        </p:cTn>
                                        <p:tgtEl>
                                          <p:spTgt spid="1710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 dur="1000" decel="50000" fill="hold">
                                          <p:stCondLst>
                                            <p:cond delay="0"/>
                                          </p:stCondLst>
                                        </p:cTn>
                                        <p:tgtEl>
                                          <p:spTgt spid="171017"/>
                                        </p:tgtEl>
                                        <p:attrNameLst>
                                          <p:attrName>ppt_x</p:attrName>
                                          <p:attrName>ppt_y</p:attrName>
                                        </p:attrNameLst>
                                      </p:cBhvr>
                                    </p:animMotion>
                                    <p:animEffect transition="in" filter="fade">
                                      <p:cBhvr>
                                        <p:cTn id="12" dur="1000"/>
                                        <p:tgtEl>
                                          <p:spTgt spid="171017"/>
                                        </p:tgtEl>
                                      </p:cBhvr>
                                    </p:animEffect>
                                  </p:childTnLst>
                                </p:cTn>
                              </p:par>
                              <p:par>
                                <p:cTn id="13" presetID="52" presetClass="entr" presetSubtype="0" fill="hold" grpId="0" nodeType="withEffect">
                                  <p:stCondLst>
                                    <p:cond delay="0"/>
                                  </p:stCondLst>
                                  <p:childTnLst>
                                    <p:set>
                                      <p:cBhvr>
                                        <p:cTn id="14" dur="1" fill="hold">
                                          <p:stCondLst>
                                            <p:cond delay="0"/>
                                          </p:stCondLst>
                                        </p:cTn>
                                        <p:tgtEl>
                                          <p:spTgt spid="171018"/>
                                        </p:tgtEl>
                                        <p:attrNameLst>
                                          <p:attrName>style.visibility</p:attrName>
                                        </p:attrNameLst>
                                      </p:cBhvr>
                                      <p:to>
                                        <p:strVal val="visible"/>
                                      </p:to>
                                    </p:set>
                                    <p:animScale>
                                      <p:cBhvr>
                                        <p:cTn id="15" dur="1000" decel="50000" fill="hold">
                                          <p:stCondLst>
                                            <p:cond delay="0"/>
                                          </p:stCondLst>
                                        </p:cTn>
                                        <p:tgtEl>
                                          <p:spTgt spid="1710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171018"/>
                                        </p:tgtEl>
                                        <p:attrNameLst>
                                          <p:attrName>ppt_x</p:attrName>
                                          <p:attrName>ppt_y</p:attrName>
                                        </p:attrNameLst>
                                      </p:cBhvr>
                                    </p:animMotion>
                                    <p:animEffect transition="in" filter="fade">
                                      <p:cBhvr>
                                        <p:cTn id="17" dur="1000"/>
                                        <p:tgtEl>
                                          <p:spTgt spid="171018"/>
                                        </p:tgtEl>
                                      </p:cBhvr>
                                    </p:animEffect>
                                  </p:childTnLst>
                                </p:cTn>
                              </p:par>
                              <p:par>
                                <p:cTn id="18" presetID="52" presetClass="entr" presetSubtype="0" fill="hold" grpId="0" nodeType="withEffect">
                                  <p:stCondLst>
                                    <p:cond delay="0"/>
                                  </p:stCondLst>
                                  <p:childTnLst>
                                    <p:set>
                                      <p:cBhvr>
                                        <p:cTn id="19" dur="1" fill="hold">
                                          <p:stCondLst>
                                            <p:cond delay="0"/>
                                          </p:stCondLst>
                                        </p:cTn>
                                        <p:tgtEl>
                                          <p:spTgt spid="171019"/>
                                        </p:tgtEl>
                                        <p:attrNameLst>
                                          <p:attrName>style.visibility</p:attrName>
                                        </p:attrNameLst>
                                      </p:cBhvr>
                                      <p:to>
                                        <p:strVal val="visible"/>
                                      </p:to>
                                    </p:set>
                                    <p:animScale>
                                      <p:cBhvr>
                                        <p:cTn id="20" dur="1000" decel="50000" fill="hold">
                                          <p:stCondLst>
                                            <p:cond delay="0"/>
                                          </p:stCondLst>
                                        </p:cTn>
                                        <p:tgtEl>
                                          <p:spTgt spid="1710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171019"/>
                                        </p:tgtEl>
                                        <p:attrNameLst>
                                          <p:attrName>ppt_x</p:attrName>
                                          <p:attrName>ppt_y</p:attrName>
                                        </p:attrNameLst>
                                      </p:cBhvr>
                                    </p:animMotion>
                                    <p:animEffect transition="in" filter="fade">
                                      <p:cBhvr>
                                        <p:cTn id="22" dur="1000"/>
                                        <p:tgtEl>
                                          <p:spTgt spid="171019"/>
                                        </p:tgtEl>
                                      </p:cBhvr>
                                    </p:animEffect>
                                  </p:childTnLst>
                                </p:cTn>
                              </p:par>
                              <p:par>
                                <p:cTn id="23" presetID="52" presetClass="entr" presetSubtype="0" fill="hold" grpId="0" nodeType="withEffect">
                                  <p:stCondLst>
                                    <p:cond delay="0"/>
                                  </p:stCondLst>
                                  <p:childTnLst>
                                    <p:set>
                                      <p:cBhvr>
                                        <p:cTn id="24" dur="1" fill="hold">
                                          <p:stCondLst>
                                            <p:cond delay="0"/>
                                          </p:stCondLst>
                                        </p:cTn>
                                        <p:tgtEl>
                                          <p:spTgt spid="171020"/>
                                        </p:tgtEl>
                                        <p:attrNameLst>
                                          <p:attrName>style.visibility</p:attrName>
                                        </p:attrNameLst>
                                      </p:cBhvr>
                                      <p:to>
                                        <p:strVal val="visible"/>
                                      </p:to>
                                    </p:set>
                                    <p:animScale>
                                      <p:cBhvr>
                                        <p:cTn id="25" dur="1000" decel="50000" fill="hold">
                                          <p:stCondLst>
                                            <p:cond delay="0"/>
                                          </p:stCondLst>
                                        </p:cTn>
                                        <p:tgtEl>
                                          <p:spTgt spid="1710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71020"/>
                                        </p:tgtEl>
                                        <p:attrNameLst>
                                          <p:attrName>ppt_x</p:attrName>
                                          <p:attrName>ppt_y</p:attrName>
                                        </p:attrNameLst>
                                      </p:cBhvr>
                                    </p:animMotion>
                                    <p:animEffect transition="in" filter="fade">
                                      <p:cBhvr>
                                        <p:cTn id="27" dur="1000"/>
                                        <p:tgtEl>
                                          <p:spTgt spid="171020"/>
                                        </p:tgtEl>
                                      </p:cBhvr>
                                    </p:animEffect>
                                  </p:childTnLst>
                                </p:cTn>
                              </p:par>
                              <p:par>
                                <p:cTn id="28" presetID="53" presetClass="entr" presetSubtype="0" fill="hold" grpId="0" nodeType="withEffect">
                                  <p:stCondLst>
                                    <p:cond delay="0"/>
                                  </p:stCondLst>
                                  <p:childTnLst>
                                    <p:set>
                                      <p:cBhvr>
                                        <p:cTn id="29" dur="1" fill="hold">
                                          <p:stCondLst>
                                            <p:cond delay="0"/>
                                          </p:stCondLst>
                                        </p:cTn>
                                        <p:tgtEl>
                                          <p:spTgt spid="171021"/>
                                        </p:tgtEl>
                                        <p:attrNameLst>
                                          <p:attrName>style.visibility</p:attrName>
                                        </p:attrNameLst>
                                      </p:cBhvr>
                                      <p:to>
                                        <p:strVal val="visible"/>
                                      </p:to>
                                    </p:set>
                                    <p:anim calcmode="lin" valueType="num">
                                      <p:cBhvr>
                                        <p:cTn id="30" dur="500" fill="hold"/>
                                        <p:tgtEl>
                                          <p:spTgt spid="171021"/>
                                        </p:tgtEl>
                                        <p:attrNameLst>
                                          <p:attrName>ppt_w</p:attrName>
                                        </p:attrNameLst>
                                      </p:cBhvr>
                                      <p:tavLst>
                                        <p:tav tm="0">
                                          <p:val>
                                            <p:fltVal val="0"/>
                                          </p:val>
                                        </p:tav>
                                        <p:tav tm="100000">
                                          <p:val>
                                            <p:strVal val="#ppt_w"/>
                                          </p:val>
                                        </p:tav>
                                      </p:tavLst>
                                    </p:anim>
                                    <p:anim calcmode="lin" valueType="num">
                                      <p:cBhvr>
                                        <p:cTn id="31" dur="500" fill="hold"/>
                                        <p:tgtEl>
                                          <p:spTgt spid="171021"/>
                                        </p:tgtEl>
                                        <p:attrNameLst>
                                          <p:attrName>ppt_h</p:attrName>
                                        </p:attrNameLst>
                                      </p:cBhvr>
                                      <p:tavLst>
                                        <p:tav tm="0">
                                          <p:val>
                                            <p:fltVal val="0"/>
                                          </p:val>
                                        </p:tav>
                                        <p:tav tm="100000">
                                          <p:val>
                                            <p:strVal val="#ppt_h"/>
                                          </p:val>
                                        </p:tav>
                                      </p:tavLst>
                                    </p:anim>
                                    <p:animEffect transition="in" filter="fade">
                                      <p:cBhvr>
                                        <p:cTn id="32" dur="500"/>
                                        <p:tgtEl>
                                          <p:spTgt spid="171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7" grpId="0"/>
      <p:bldP spid="171018" grpId="0"/>
      <p:bldP spid="171019" grpId="0"/>
      <p:bldP spid="171020" grpId="0"/>
      <p:bldP spid="1710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fa-IR" dirty="0" smtClean="0"/>
              <a:t>تعریف</a:t>
            </a:r>
            <a:endParaRPr lang="fa-IR" dirty="0"/>
          </a:p>
        </p:txBody>
      </p:sp>
      <p:sp>
        <p:nvSpPr>
          <p:cNvPr id="3" name="Content Placeholder 2"/>
          <p:cNvSpPr>
            <a:spLocks noGrp="1"/>
          </p:cNvSpPr>
          <p:nvPr>
            <p:ph idx="1"/>
          </p:nvPr>
        </p:nvSpPr>
        <p:spPr>
          <a:xfrm>
            <a:off x="457200" y="1447800"/>
            <a:ext cx="7772400" cy="4678363"/>
          </a:xfrm>
        </p:spPr>
        <p:txBody>
          <a:bodyPr>
            <a:normAutofit/>
          </a:bodyPr>
          <a:lstStyle/>
          <a:p>
            <a:pPr algn="just"/>
            <a:r>
              <a:rPr lang="fa-IR" dirty="0" smtClean="0"/>
              <a:t>صفت یا مشخصه قابل اندازه گیری یک فرد یا شیء یا پدیده که می تواند مقادیر مختلف داشته و از موردی به مورد دیگر تغییر کند</a:t>
            </a:r>
          </a:p>
          <a:p>
            <a:pPr algn="just"/>
            <a:r>
              <a:rPr lang="fa-IR" dirty="0" smtClean="0"/>
              <a:t>از فردی به فرد دیگر یا در یک فرد از زمانی به زمان دیگر تغییر کرده و می تواند مسئول تغییر هم باشد</a:t>
            </a:r>
          </a:p>
          <a:p>
            <a:pPr algn="just"/>
            <a:r>
              <a:rPr lang="fa-IR" dirty="0" smtClean="0"/>
              <a:t>شناسایی متغیر ها از طریق: </a:t>
            </a:r>
          </a:p>
          <a:p>
            <a:pPr algn="just">
              <a:buNone/>
            </a:pPr>
            <a:r>
              <a:rPr lang="fa-IR" dirty="0"/>
              <a:t> </a:t>
            </a:r>
            <a:r>
              <a:rPr lang="fa-IR" dirty="0" smtClean="0"/>
              <a:t>     - هدف کلی پژوهش</a:t>
            </a:r>
          </a:p>
          <a:p>
            <a:pPr algn="just">
              <a:buNone/>
            </a:pPr>
            <a:r>
              <a:rPr lang="fa-IR" dirty="0"/>
              <a:t> </a:t>
            </a:r>
            <a:r>
              <a:rPr lang="fa-IR" dirty="0" smtClean="0"/>
              <a:t>     - اهداف جزئی</a:t>
            </a:r>
          </a:p>
          <a:p>
            <a:pPr algn="just">
              <a:buNone/>
            </a:pPr>
            <a:r>
              <a:rPr lang="fa-IR" dirty="0"/>
              <a:t> </a:t>
            </a:r>
            <a:r>
              <a:rPr lang="fa-IR" dirty="0" smtClean="0"/>
              <a:t>     - سؤالات </a:t>
            </a:r>
          </a:p>
          <a:p>
            <a:pPr algn="just">
              <a:buNone/>
            </a:pPr>
            <a:r>
              <a:rPr lang="fa-IR" dirty="0"/>
              <a:t> </a:t>
            </a:r>
            <a:r>
              <a:rPr lang="fa-IR" dirty="0" smtClean="0"/>
              <a:t>     - فرضیات </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توجه</a:t>
            </a:r>
            <a:endParaRPr lang="fa-IR" dirty="0"/>
          </a:p>
        </p:txBody>
      </p:sp>
      <p:sp>
        <p:nvSpPr>
          <p:cNvPr id="3" name="Content Placeholder 2"/>
          <p:cNvSpPr>
            <a:spLocks noGrp="1"/>
          </p:cNvSpPr>
          <p:nvPr>
            <p:ph idx="1"/>
          </p:nvPr>
        </p:nvSpPr>
        <p:spPr/>
        <p:txBody>
          <a:bodyPr/>
          <a:lstStyle/>
          <a:p>
            <a:pPr algn="just"/>
            <a:r>
              <a:rPr lang="fa-IR" dirty="0" smtClean="0"/>
              <a:t>حتی الامکان از بالاترین سطح اندازه گیری استفاده کنید</a:t>
            </a:r>
          </a:p>
          <a:p>
            <a:pPr algn="just"/>
            <a:r>
              <a:rPr lang="fa-IR" dirty="0" smtClean="0"/>
              <a:t>ارتباط سطح اندازه گیری با نوع تجزیه و تحلیل آماری</a:t>
            </a:r>
          </a:p>
          <a:p>
            <a:pPr algn="just"/>
            <a:r>
              <a:rPr lang="fa-IR" dirty="0" smtClean="0"/>
              <a:t>محدود بودن اعمال ریاضی سطوح پایین تر مقیاس ها</a:t>
            </a:r>
          </a:p>
          <a:p>
            <a:pPr algn="just"/>
            <a:r>
              <a:rPr lang="fa-IR" dirty="0" smtClean="0"/>
              <a:t>اعمال ریاضی سطح اسمی : فراوانی ، درصد ، همبستگی </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واژه ها و اصطلاحات</a:t>
            </a:r>
            <a:endParaRPr lang="fa-IR" dirty="0"/>
          </a:p>
        </p:txBody>
      </p:sp>
      <p:sp>
        <p:nvSpPr>
          <p:cNvPr id="3" name="Content Placeholder 2"/>
          <p:cNvSpPr>
            <a:spLocks noGrp="1"/>
          </p:cNvSpPr>
          <p:nvPr>
            <p:ph idx="1"/>
          </p:nvPr>
        </p:nvSpPr>
        <p:spPr/>
        <p:txBody>
          <a:bodyPr/>
          <a:lstStyle/>
          <a:p>
            <a:pPr algn="just"/>
            <a:r>
              <a:rPr lang="fa-IR" sz="2800" dirty="0" smtClean="0"/>
              <a:t>تعریف نظری :</a:t>
            </a:r>
          </a:p>
          <a:p>
            <a:pPr algn="just">
              <a:buNone/>
            </a:pPr>
            <a:r>
              <a:rPr lang="fa-IR" sz="2800" dirty="0" smtClean="0"/>
              <a:t>     - تعریف یک مفهوم یا واژه بوسیله مفاهیم دیگر</a:t>
            </a:r>
          </a:p>
          <a:p>
            <a:pPr algn="just">
              <a:buNone/>
            </a:pPr>
            <a:r>
              <a:rPr lang="fa-IR" sz="2800" dirty="0" smtClean="0"/>
              <a:t>     - لزوم ذکر منبع علمی</a:t>
            </a:r>
            <a:endParaRPr lang="en-US" sz="2800" dirty="0" smtClean="0"/>
          </a:p>
          <a:p>
            <a:pPr algn="just"/>
            <a:r>
              <a:rPr lang="fa-IR" sz="2400" dirty="0" smtClean="0">
                <a:latin typeface="Tahoma" pitchFamily="34" charset="0"/>
                <a:cs typeface="Tahoma" pitchFamily="34" charset="0"/>
              </a:rPr>
              <a:t>ا</a:t>
            </a:r>
            <a:r>
              <a:rPr lang="fa-IR" sz="2800" dirty="0" smtClean="0">
                <a:latin typeface="Tahoma" pitchFamily="34" charset="0"/>
                <a:cs typeface="Tahoma" pitchFamily="34" charset="0"/>
              </a:rPr>
              <a:t>ز زاویه علمی متغیر چه تعریفی دارد، مثلاً جنس یعنی ژنوتیپ افراد از نظر دارا بودن کروموزم </a:t>
            </a:r>
            <a:r>
              <a:rPr lang="en-US" sz="2800" dirty="0" smtClean="0">
                <a:latin typeface="Tahoma" pitchFamily="34" charset="0"/>
                <a:cs typeface="Tahoma" pitchFamily="34" charset="0"/>
              </a:rPr>
              <a:t>y</a:t>
            </a:r>
            <a:r>
              <a:rPr lang="fa-IR" sz="2800" dirty="0" smtClean="0">
                <a:latin typeface="Tahoma" pitchFamily="34" charset="0"/>
                <a:cs typeface="Tahoma" pitchFamily="34" charset="0"/>
              </a:rPr>
              <a:t>، و یا فشار خون سیستولیک یعنی حداکثر فشار وارد بر جدار شریانها در زمان انقباض بطن چپ</a:t>
            </a:r>
          </a:p>
          <a:p>
            <a:endParaRPr lang="fa-I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fa-IR" dirty="0" smtClean="0">
                <a:latin typeface="Times New Roman" pitchFamily="18" charset="0"/>
                <a:cs typeface="Times New Roman" pitchFamily="18" charset="0"/>
              </a:rPr>
              <a:t>تعریف متغیر</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7239000" cy="5388936"/>
          </a:xfrm>
        </p:spPr>
        <p:txBody>
          <a:bodyPr>
            <a:normAutofit fontScale="92500" lnSpcReduction="10000"/>
          </a:bodyPr>
          <a:lstStyle/>
          <a:p>
            <a:r>
              <a:rPr lang="fa-IR" sz="2400" dirty="0" smtClean="0"/>
              <a:t>تعریف عملی: </a:t>
            </a:r>
          </a:p>
          <a:p>
            <a:pPr>
              <a:buNone/>
            </a:pPr>
            <a:r>
              <a:rPr lang="fa-IR" sz="2400" dirty="0" smtClean="0"/>
              <a:t>     - مشخص ساختن حدود یک متغیر و تعیین حوزه 	عملیاتی آن</a:t>
            </a:r>
          </a:p>
          <a:p>
            <a:pPr>
              <a:buNone/>
            </a:pPr>
            <a:r>
              <a:rPr lang="fa-IR" sz="2400" dirty="0" smtClean="0"/>
              <a:t>     - تعیین معیارها و ملاک تجربی و عملی جهت</a:t>
            </a:r>
            <a:r>
              <a:rPr lang="en-US" sz="2400" dirty="0" smtClean="0"/>
              <a:t> </a:t>
            </a:r>
            <a:r>
              <a:rPr lang="fa-IR" sz="2400" dirty="0" smtClean="0"/>
              <a:t>اندازه گیری و سنجش متغیر به طریقی که درپژوهش مورد نظر مد نظر محقق باشد </a:t>
            </a:r>
          </a:p>
          <a:p>
            <a:pPr algn="just"/>
            <a:endParaRPr lang="fa-IR" sz="2400" dirty="0" smtClean="0">
              <a:solidFill>
                <a:srgbClr val="FF0000"/>
              </a:solidFill>
              <a:effectLst>
                <a:outerShdw blurRad="38100" dist="38100" dir="2700000" algn="tl">
                  <a:srgbClr val="000000">
                    <a:alpha val="43137"/>
                  </a:srgbClr>
                </a:outerShdw>
              </a:effectLst>
              <a:latin typeface="Times New Roman" pitchFamily="18" charset="0"/>
            </a:endParaRPr>
          </a:p>
          <a:p>
            <a:pPr algn="just"/>
            <a:r>
              <a:rPr lang="fa-IR" sz="2400" dirty="0" smtClean="0">
                <a:latin typeface="Times New Roman" pitchFamily="18" charset="0"/>
              </a:rPr>
              <a:t>یعنی متغیر مورد نظر چگونه سنجیده می شود مثلاً برای جنس ممکن است نوشته شود برداشت مشاهده گر، یا گفته فرد، یا جنس نوشته شده در شناسنامه که در صورت ارایه این تعریف عملی باید شناسنامه همه افراد در تحقیق دیده شود.</a:t>
            </a:r>
          </a:p>
          <a:p>
            <a:pPr marL="95250" lvl="1" indent="0" algn="just"/>
            <a:r>
              <a:rPr lang="en-US" sz="2400" dirty="0" smtClean="0">
                <a:latin typeface="Times New Roman" pitchFamily="18" charset="0"/>
              </a:rPr>
              <a:t> </a:t>
            </a:r>
            <a:r>
              <a:rPr lang="fa-IR" sz="2400" dirty="0" smtClean="0">
                <a:solidFill>
                  <a:srgbClr val="0070C0"/>
                </a:solidFill>
                <a:latin typeface="Times New Roman" pitchFamily="18" charset="0"/>
              </a:rPr>
              <a:t>ارایه تعریف عملیاتی برای همه متغیرها الزامی است و باید به دقت شرح داده شوند. در این قسمت حتی می توان به رفرانسها اشاره و یا به صورت ضمیمه توضیحاتی نوشت.</a:t>
            </a:r>
            <a:endParaRPr lang="en-US" sz="2400" dirty="0" smtClean="0">
              <a:solidFill>
                <a:srgbClr val="0070C0"/>
              </a:solidFill>
              <a:latin typeface="Times New Roman" pitchFamily="18" charset="0"/>
            </a:endParaRPr>
          </a:p>
          <a:p>
            <a:pPr>
              <a:buNone/>
            </a:pPr>
            <a:endParaRPr lang="fa-I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واحد متغیر</a:t>
            </a:r>
            <a:endParaRPr lang="fa-IR" dirty="0"/>
          </a:p>
        </p:txBody>
      </p:sp>
      <p:sp>
        <p:nvSpPr>
          <p:cNvPr id="3" name="Content Placeholder 2"/>
          <p:cNvSpPr>
            <a:spLocks noGrp="1"/>
          </p:cNvSpPr>
          <p:nvPr>
            <p:ph idx="1"/>
          </p:nvPr>
        </p:nvSpPr>
        <p:spPr/>
        <p:txBody>
          <a:bodyPr/>
          <a:lstStyle/>
          <a:p>
            <a:pPr algn="just"/>
            <a:r>
              <a:rPr lang="fa-IR" dirty="0" smtClean="0"/>
              <a:t>یعنی مقدار هر متغیر برای هر نمونه با چه واحدی آورده می شود.به عنوان مثال واحد جنسیت زن و مرد است و واحد سن سال شمسی.</a:t>
            </a:r>
          </a:p>
          <a:p>
            <a:pPr algn="just"/>
            <a:r>
              <a:rPr lang="fa-IR" dirty="0" smtClean="0"/>
              <a:t>واحد بعضی متغیرها مانند پاسخ به درمان ممکن است به شکل کامل، ناقص و یا عدم پاسخ ثبت شود.</a:t>
            </a:r>
            <a:endParaRPr lang="en-US" dirty="0" smtClean="0"/>
          </a:p>
          <a:p>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7543800" cy="917596"/>
          </a:xfrm>
        </p:spPr>
        <p:txBody>
          <a:bodyPr>
            <a:noAutofit/>
          </a:bodyPr>
          <a:lstStyle/>
          <a:p>
            <a:pPr algn="r" rtl="1"/>
            <a:r>
              <a:rPr lang="fa-IR" sz="3200" dirty="0" smtClean="0">
                <a:latin typeface="Times New Roman" pitchFamily="18" charset="0"/>
                <a:cs typeface="Times New Roman" pitchFamily="18" charset="0"/>
              </a:rPr>
              <a:t>عنوان:</a:t>
            </a:r>
            <a:r>
              <a:rPr lang="fa-IR" sz="3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بررسی شیوع کم شنوایی مادرزادی در نوزادان استان بوشهرطی سالهای 1392-1385</a:t>
            </a:r>
            <a:endParaRPr lang="fa-IR" sz="32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0" y="1690464"/>
          <a:ext cx="8077200" cy="5167536"/>
        </p:xfrm>
        <a:graphic>
          <a:graphicData uri="http://schemas.openxmlformats.org/drawingml/2006/table">
            <a:tbl>
              <a:tblPr rtl="1" firstRow="1" bandRow="1">
                <a:tableStyleId>{08FB837D-C827-4EFA-A057-4D05807E0F7C}</a:tableStyleId>
              </a:tblPr>
              <a:tblGrid>
                <a:gridCol w="1791939"/>
                <a:gridCol w="922916"/>
                <a:gridCol w="1030703"/>
                <a:gridCol w="3058423"/>
                <a:gridCol w="1273219"/>
              </a:tblGrid>
              <a:tr h="1101553">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a-IR"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rPr>
                        <a:t>نام متغير</a:t>
                      </a:r>
                      <a:endParaRPr kumimoji="0" 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a-IR"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rPr>
                        <a:t>نقش متغير</a:t>
                      </a:r>
                      <a:endParaRPr kumimoji="0" 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a-IR"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rPr>
                        <a:t>نوع متغير/ مقیاس متغیر</a:t>
                      </a:r>
                      <a:endParaRPr kumimoji="0" 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a-IR"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rPr>
                        <a:t>تعريف( علمي- عملیاتی)</a:t>
                      </a:r>
                      <a:endParaRPr kumimoji="0" 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a-IR"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rPr>
                        <a:t>واحد متغير</a:t>
                      </a:r>
                      <a:endParaRPr kumimoji="0" 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Tahoma" pitchFamily="34" charset="0"/>
                        <a:cs typeface="B Zar" pitchFamily="2" charset="-7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36056">
                <a:tc>
                  <a:txBody>
                    <a:bodyPr/>
                    <a:lstStyle/>
                    <a:p>
                      <a:pPr algn="ctr" rtl="1"/>
                      <a:r>
                        <a:rPr lang="fa-IR" sz="1400" dirty="0" smtClean="0">
                          <a:effectLst>
                            <a:outerShdw blurRad="38100" dist="38100" dir="2700000" algn="tl">
                              <a:srgbClr val="000000">
                                <a:alpha val="43137"/>
                              </a:srgbClr>
                            </a:outerShdw>
                          </a:effectLst>
                          <a:cs typeface="B Zar" pitchFamily="2" charset="-78"/>
                        </a:rPr>
                        <a:t>جنس</a:t>
                      </a:r>
                      <a:endParaRPr lang="fa-IR" sz="1400" dirty="0">
                        <a:effectLst>
                          <a:outerShdw blurRad="38100" dist="38100" dir="2700000" algn="tl">
                            <a:srgbClr val="000000">
                              <a:alpha val="43137"/>
                            </a:srgbClr>
                          </a:outerShdw>
                        </a:effectLst>
                        <a:cs typeface="B Zar" pitchFamily="2" charset="-78"/>
                      </a:endParaRPr>
                    </a:p>
                  </a:txBody>
                  <a:tcPr>
                    <a:lnT w="12700" cap="flat" cmpd="sng" algn="ctr">
                      <a:solidFill>
                        <a:schemeClr val="tx1"/>
                      </a:solidFill>
                      <a:prstDash val="solid"/>
                      <a:round/>
                      <a:headEnd type="none" w="med" len="med"/>
                      <a:tailEnd type="none" w="med" len="med"/>
                    </a:lnT>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مستقل</a:t>
                      </a:r>
                      <a:endParaRPr lang="fa-IR" sz="1400" dirty="0">
                        <a:effectLst>
                          <a:outerShdw blurRad="38100" dist="38100" dir="2700000" algn="tl">
                            <a:srgbClr val="000000">
                              <a:alpha val="43137"/>
                            </a:srgbClr>
                          </a:outerShdw>
                        </a:effectLst>
                        <a:cs typeface="B Zar" pitchFamily="2" charset="-78"/>
                      </a:endParaRPr>
                    </a:p>
                  </a:txBody>
                  <a:tcPr>
                    <a:lnT w="12700" cap="flat" cmpd="sng" algn="ctr">
                      <a:solidFill>
                        <a:schemeClr val="tx1"/>
                      </a:solidFill>
                      <a:prstDash val="solid"/>
                      <a:round/>
                      <a:headEnd type="none" w="med" len="med"/>
                      <a:tailEnd type="none" w="med" len="med"/>
                    </a:lnT>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کیفی/ اسمی</a:t>
                      </a:r>
                      <a:endParaRPr lang="fa-IR" sz="1400" dirty="0">
                        <a:effectLst>
                          <a:outerShdw blurRad="38100" dist="38100" dir="2700000" algn="tl">
                            <a:srgbClr val="000000">
                              <a:alpha val="43137"/>
                            </a:srgbClr>
                          </a:outerShdw>
                        </a:effectLst>
                        <a:cs typeface="B Zar" pitchFamily="2" charset="-78"/>
                      </a:endParaRPr>
                    </a:p>
                  </a:txBody>
                  <a:tcPr>
                    <a:lnT w="12700" cap="flat" cmpd="sng" algn="ctr">
                      <a:solidFill>
                        <a:schemeClr val="tx1"/>
                      </a:solidFill>
                      <a:prstDash val="solid"/>
                      <a:round/>
                      <a:headEnd type="none" w="med" len="med"/>
                      <a:tailEnd type="none" w="med" len="med"/>
                    </a:lnT>
                    <a:solidFill>
                      <a:srgbClr val="FFFFCC"/>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cs typeface="B Zar" pitchFamily="2" charset="-78"/>
                        </a:rPr>
                        <a:t>تظاهر فتوتيپي بيماراز نظر جنسي برداشت فرد پرسشگر</a:t>
                      </a:r>
                      <a:endParaRPr kumimoji="0" lang="en-US" sz="1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cs typeface="B Zar" pitchFamily="2" charset="-78"/>
                      </a:endParaRPr>
                    </a:p>
                    <a:p>
                      <a:pPr algn="ctr" rtl="1"/>
                      <a:endParaRPr lang="fa-IR" sz="1400" dirty="0">
                        <a:effectLst>
                          <a:outerShdw blurRad="38100" dist="38100" dir="2700000" algn="tl">
                            <a:srgbClr val="000000">
                              <a:alpha val="43137"/>
                            </a:srgbClr>
                          </a:outerShdw>
                        </a:effectLst>
                        <a:cs typeface="B Zar" pitchFamily="2" charset="-78"/>
                      </a:endParaRPr>
                    </a:p>
                  </a:txBody>
                  <a:tcPr>
                    <a:lnT w="12700" cap="flat" cmpd="sng" algn="ctr">
                      <a:solidFill>
                        <a:schemeClr val="tx1"/>
                      </a:solidFill>
                      <a:prstDash val="solid"/>
                      <a:round/>
                      <a:headEnd type="none" w="med" len="med"/>
                      <a:tailEnd type="none" w="med" len="med"/>
                    </a:lnT>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دختر/ پسر</a:t>
                      </a:r>
                    </a:p>
                  </a:txBody>
                  <a:tcPr>
                    <a:lnT w="12700" cap="flat" cmpd="sng" algn="ctr">
                      <a:solidFill>
                        <a:schemeClr val="tx1"/>
                      </a:solidFill>
                      <a:prstDash val="solid"/>
                      <a:round/>
                      <a:headEnd type="none" w="med" len="med"/>
                      <a:tailEnd type="none" w="med" len="med"/>
                    </a:lnT>
                    <a:solidFill>
                      <a:srgbClr val="FFFFCC"/>
                    </a:solidFill>
                  </a:tcPr>
                </a:tc>
              </a:tr>
              <a:tr h="636056">
                <a:tc>
                  <a:txBody>
                    <a:bodyPr/>
                    <a:lstStyle/>
                    <a:p>
                      <a:pPr algn="ctr" rtl="1"/>
                      <a:r>
                        <a:rPr lang="fa-IR" sz="1400" dirty="0" smtClean="0">
                          <a:effectLst>
                            <a:outerShdw blurRad="38100" dist="38100" dir="2700000" algn="tl">
                              <a:srgbClr val="000000">
                                <a:alpha val="43137"/>
                              </a:srgbClr>
                            </a:outerShdw>
                          </a:effectLst>
                          <a:cs typeface="B Zar" pitchFamily="2" charset="-78"/>
                        </a:rPr>
                        <a:t>سال تولد</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زمینه ای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کیفی/ اسمی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سال شمسی که نوزاد در آن به دنیا آمده است.</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سال شمسی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r>
              <a:tr h="636056">
                <a:tc>
                  <a:txBody>
                    <a:bodyPr/>
                    <a:lstStyle/>
                    <a:p>
                      <a:pPr algn="ctr" rtl="1"/>
                      <a:r>
                        <a:rPr lang="fa-IR" sz="1400" dirty="0" smtClean="0">
                          <a:effectLst>
                            <a:outerShdw blurRad="38100" dist="38100" dir="2700000" algn="tl">
                              <a:srgbClr val="000000">
                                <a:alpha val="43137"/>
                              </a:srgbClr>
                            </a:outerShdw>
                          </a:effectLst>
                          <a:cs typeface="B Zar" pitchFamily="2" charset="-78"/>
                        </a:rPr>
                        <a:t>شدت کم شنوایی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وابسته</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کیفی/ رتبه ای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شدت کم شنوایی بر اساس نتیجه </a:t>
                      </a:r>
                      <a:r>
                        <a:rPr lang="en-US" sz="1400" dirty="0" smtClean="0">
                          <a:effectLst>
                            <a:outerShdw blurRad="38100" dist="38100" dir="2700000" algn="tl">
                              <a:srgbClr val="000000">
                                <a:alpha val="43137"/>
                              </a:srgbClr>
                            </a:outerShdw>
                          </a:effectLst>
                          <a:cs typeface="B Zar" pitchFamily="2" charset="-78"/>
                        </a:rPr>
                        <a:t>ABR</a:t>
                      </a:r>
                      <a:r>
                        <a:rPr lang="fa-IR" sz="1400" dirty="0" smtClean="0">
                          <a:effectLst>
                            <a:outerShdw blurRad="38100" dist="38100" dir="2700000" algn="tl">
                              <a:srgbClr val="000000">
                                <a:alpha val="43137"/>
                              </a:srgbClr>
                            </a:outerShdw>
                          </a:effectLst>
                          <a:cs typeface="B Zar" pitchFamily="2" charset="-78"/>
                        </a:rPr>
                        <a:t> و تعداد گوش درگیر</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ناشنوا/ کم</a:t>
                      </a:r>
                      <a:r>
                        <a:rPr lang="fa-IR" sz="1400" baseline="0" dirty="0" smtClean="0">
                          <a:effectLst>
                            <a:outerShdw blurRad="38100" dist="38100" dir="2700000" algn="tl">
                              <a:srgbClr val="000000">
                                <a:alpha val="43137"/>
                              </a:srgbClr>
                            </a:outerShdw>
                          </a:effectLst>
                          <a:cs typeface="B Zar" pitchFamily="2" charset="-78"/>
                        </a:rPr>
                        <a:t> شنوا</a:t>
                      </a:r>
                      <a:r>
                        <a:rPr lang="fa-IR" sz="1400" dirty="0" smtClean="0">
                          <a:effectLst>
                            <a:outerShdw blurRad="38100" dist="38100" dir="2700000" algn="tl">
                              <a:srgbClr val="000000">
                                <a:alpha val="43137"/>
                              </a:srgbClr>
                            </a:outerShdw>
                          </a:effectLst>
                          <a:cs typeface="B Zar" pitchFamily="2" charset="-78"/>
                        </a:rPr>
                        <a:t> </a:t>
                      </a:r>
                    </a:p>
                    <a:p>
                      <a:pPr algn="ctr" rtl="1"/>
                      <a:r>
                        <a:rPr lang="fa-IR" sz="1400" dirty="0" smtClean="0">
                          <a:effectLst>
                            <a:outerShdw blurRad="38100" dist="38100" dir="2700000" algn="tl">
                              <a:srgbClr val="000000">
                                <a:alpha val="43137"/>
                              </a:srgbClr>
                            </a:outerShdw>
                          </a:effectLst>
                          <a:cs typeface="B Zar" pitchFamily="2" charset="-78"/>
                        </a:rPr>
                        <a:t>یک طرفه/ دوطرفه</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r>
              <a:tr h="636056">
                <a:tc>
                  <a:txBody>
                    <a:bodyPr/>
                    <a:lstStyle/>
                    <a:p>
                      <a:pPr algn="ctr" rtl="1"/>
                      <a:r>
                        <a:rPr lang="fa-IR" sz="1400" dirty="0" smtClean="0">
                          <a:effectLst>
                            <a:outerShdw blurRad="38100" dist="38100" dir="2700000" algn="tl">
                              <a:srgbClr val="000000">
                                <a:alpha val="43137"/>
                              </a:srgbClr>
                            </a:outerShdw>
                          </a:effectLst>
                          <a:cs typeface="B Zar" pitchFamily="2" charset="-78"/>
                        </a:rPr>
                        <a:t>سابقه در خانواده</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مستقل</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کیفی/ اسمی </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وجود فرد دیگری با تشخیص ناشنوایی مادرزادی در فامیل درجه اول (پدر، مادر، خواهر،</a:t>
                      </a:r>
                      <a:r>
                        <a:rPr lang="fa-IR" sz="1400" baseline="0" dirty="0" smtClean="0">
                          <a:effectLst>
                            <a:outerShdw blurRad="38100" dist="38100" dir="2700000" algn="tl">
                              <a:srgbClr val="000000">
                                <a:alpha val="43137"/>
                              </a:srgbClr>
                            </a:outerShdw>
                          </a:effectLst>
                          <a:cs typeface="B Zar" pitchFamily="2" charset="-78"/>
                        </a:rPr>
                        <a:t> برادر</a:t>
                      </a:r>
                      <a:r>
                        <a:rPr lang="fa-IR" sz="1400" dirty="0" smtClean="0">
                          <a:effectLst>
                            <a:outerShdw blurRad="38100" dist="38100" dir="2700000" algn="tl">
                              <a:srgbClr val="000000">
                                <a:alpha val="43137"/>
                              </a:srgbClr>
                            </a:outerShdw>
                          </a:effectLst>
                          <a:cs typeface="B Zar" pitchFamily="2" charset="-78"/>
                        </a:rPr>
                        <a:t>)</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دارد/ ندارد</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r>
              <a:tr h="636056">
                <a:tc>
                  <a:txBody>
                    <a:bodyPr/>
                    <a:lstStyle/>
                    <a:p>
                      <a:pPr algn="ctr" rtl="1"/>
                      <a:r>
                        <a:rPr lang="fa-IR" sz="1400" dirty="0" smtClean="0">
                          <a:effectLst>
                            <a:outerShdw blurRad="38100" dist="38100" dir="2700000" algn="tl">
                              <a:srgbClr val="000000">
                                <a:alpha val="43137"/>
                              </a:srgbClr>
                            </a:outerShdw>
                          </a:effectLst>
                          <a:cs typeface="B Zar" pitchFamily="2" charset="-78"/>
                        </a:rPr>
                        <a:t>سن مادر</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مستقل</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کمی/ پیوسته</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fa-IR" sz="1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cs typeface="B Zar" pitchFamily="2" charset="-78"/>
                        </a:rPr>
                        <a:t>فاصله زماني بين تولد مادر تا زمان تولد نوزاد  به گفته مادر</a:t>
                      </a:r>
                      <a:endParaRPr kumimoji="0" lang="en-US" sz="1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charset="0"/>
                        <a:cs typeface="B Zar" pitchFamily="2" charset="-78"/>
                      </a:endParaRPr>
                    </a:p>
                    <a:p>
                      <a:pPr algn="ctr" rtl="1"/>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سال شمسی</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r>
              <a:tr h="790239">
                <a:tc>
                  <a:txBody>
                    <a:bodyPr/>
                    <a:lstStyle/>
                    <a:p>
                      <a:pPr algn="ctr" rtl="1"/>
                      <a:r>
                        <a:rPr lang="fa-IR" sz="1400" dirty="0" smtClean="0">
                          <a:effectLst>
                            <a:outerShdw blurRad="38100" dist="38100" dir="2700000" algn="tl">
                              <a:srgbClr val="000000">
                                <a:alpha val="43137"/>
                              </a:srgbClr>
                            </a:outerShdw>
                          </a:effectLst>
                          <a:cs typeface="B Zar" pitchFamily="2" charset="-78"/>
                        </a:rPr>
                        <a:t>سن حاملگی</a:t>
                      </a:r>
                    </a:p>
                    <a:p>
                      <a:pPr algn="ctr" rtl="1"/>
                      <a:r>
                        <a:rPr lang="fa-IR" sz="1400" dirty="0" smtClean="0">
                          <a:effectLst>
                            <a:outerShdw blurRad="38100" dist="38100" dir="2700000" algn="tl">
                              <a:srgbClr val="000000">
                                <a:alpha val="43137"/>
                              </a:srgbClr>
                            </a:outerShdw>
                          </a:effectLst>
                          <a:cs typeface="B Zar" pitchFamily="2" charset="-78"/>
                        </a:rPr>
                        <a:t>(</a:t>
                      </a:r>
                      <a:r>
                        <a:rPr lang="en-US" sz="1400" dirty="0" smtClean="0">
                          <a:effectLst>
                            <a:outerShdw blurRad="38100" dist="38100" dir="2700000" algn="tl">
                              <a:srgbClr val="000000">
                                <a:alpha val="43137"/>
                              </a:srgbClr>
                            </a:outerShdw>
                          </a:effectLst>
                          <a:cs typeface="B Zar" pitchFamily="2" charset="-78"/>
                        </a:rPr>
                        <a:t>gestational age</a:t>
                      </a:r>
                      <a:r>
                        <a:rPr lang="fa-IR" sz="1400" dirty="0" smtClean="0">
                          <a:effectLst>
                            <a:outerShdw blurRad="38100" dist="38100" dir="2700000" algn="tl">
                              <a:srgbClr val="000000">
                                <a:alpha val="43137"/>
                              </a:srgbClr>
                            </a:outerShdw>
                          </a:effectLst>
                          <a:cs typeface="B Zar" pitchFamily="2" charset="-78"/>
                        </a:rPr>
                        <a:t>)</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مستقل</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کمی/ پیوسته</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فاصله زمانی بین اولین روز آخرین قاعدگی مادر تا</a:t>
                      </a:r>
                      <a:r>
                        <a:rPr lang="fa-IR" sz="1400" baseline="0" dirty="0" smtClean="0">
                          <a:effectLst>
                            <a:outerShdw blurRad="38100" dist="38100" dir="2700000" algn="tl">
                              <a:srgbClr val="000000">
                                <a:alpha val="43137"/>
                              </a:srgbClr>
                            </a:outerShdw>
                          </a:effectLst>
                          <a:cs typeface="B Zar" pitchFamily="2" charset="-78"/>
                        </a:rPr>
                        <a:t> زمان تولد</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c>
                  <a:txBody>
                    <a:bodyPr/>
                    <a:lstStyle/>
                    <a:p>
                      <a:pPr algn="ctr" rtl="1"/>
                      <a:r>
                        <a:rPr lang="fa-IR" sz="1400" dirty="0" smtClean="0">
                          <a:effectLst>
                            <a:outerShdw blurRad="38100" dist="38100" dir="2700000" algn="tl">
                              <a:srgbClr val="000000">
                                <a:alpha val="43137"/>
                              </a:srgbClr>
                            </a:outerShdw>
                          </a:effectLst>
                          <a:cs typeface="B Zar" pitchFamily="2" charset="-78"/>
                        </a:rPr>
                        <a:t>هفته و روز</a:t>
                      </a:r>
                      <a:endParaRPr lang="fa-IR" sz="1400" dirty="0">
                        <a:effectLst>
                          <a:outerShdw blurRad="38100" dist="38100" dir="2700000" algn="tl">
                            <a:srgbClr val="000000">
                              <a:alpha val="43137"/>
                            </a:srgbClr>
                          </a:outerShdw>
                        </a:effectLst>
                        <a:cs typeface="B Zar" pitchFamily="2" charset="-78"/>
                      </a:endParaRPr>
                    </a:p>
                  </a:txBody>
                  <a:tcPr>
                    <a:solidFill>
                      <a:srgbClr val="FFFFCC"/>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Picture 2" descr="flower"/>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مفاهیم مورد بررسی در پژوهش:</a:t>
            </a:r>
            <a:endParaRPr lang="fa-IR" dirty="0"/>
          </a:p>
        </p:txBody>
      </p:sp>
      <p:sp>
        <p:nvSpPr>
          <p:cNvPr id="3" name="Content Placeholder 2"/>
          <p:cNvSpPr>
            <a:spLocks noGrp="1"/>
          </p:cNvSpPr>
          <p:nvPr>
            <p:ph idx="1"/>
          </p:nvPr>
        </p:nvSpPr>
        <p:spPr>
          <a:xfrm>
            <a:off x="457200" y="1981200"/>
            <a:ext cx="7239000" cy="4474536"/>
          </a:xfrm>
        </p:spPr>
        <p:txBody>
          <a:bodyPr/>
          <a:lstStyle/>
          <a:p>
            <a:pPr marL="514350" indent="-514350" algn="just">
              <a:buFont typeface="+mj-lt"/>
              <a:buAutoNum type="arabicPeriod"/>
            </a:pPr>
            <a:r>
              <a:rPr lang="fa-IR" dirty="0" smtClean="0"/>
              <a:t>واقعی بوده و مستقیماً در جهان قابل اندازه گیری هستند مثل فشارخون و... که متغیر نامیده می شوند</a:t>
            </a:r>
          </a:p>
          <a:p>
            <a:pPr marL="514350" indent="-514350" algn="just">
              <a:buFont typeface="+mj-lt"/>
              <a:buAutoNum type="arabicPeriod"/>
            </a:pPr>
            <a:r>
              <a:rPr lang="fa-IR" dirty="0" smtClean="0"/>
              <a:t>انتزاعی هستند مثل اضطراب ، سازگاری ، درد و... که در جهان به طور غیر مستقیم قابل مشاهده می باشند و خصوصیات آنها از ترکیب اندازه ها استنباط می شود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idx="1"/>
          </p:nvPr>
        </p:nvSpPr>
        <p:spPr>
          <a:xfrm>
            <a:off x="228600" y="1371600"/>
            <a:ext cx="7239000" cy="4343400"/>
          </a:xfrm>
        </p:spPr>
        <p:txBody>
          <a:bodyPr/>
          <a:lstStyle/>
          <a:p>
            <a:pPr algn="r" rtl="1">
              <a:lnSpc>
                <a:spcPct val="90000"/>
              </a:lnSpc>
            </a:pPr>
            <a:r>
              <a:rPr lang="fa-IR" b="1" dirty="0">
                <a:solidFill>
                  <a:schemeClr val="tx1"/>
                </a:solidFill>
                <a:cs typeface="B Lotus" pitchFamily="2" charset="-78"/>
              </a:rPr>
              <a:t>توصيفي</a:t>
            </a:r>
          </a:p>
          <a:p>
            <a:pPr lvl="1" algn="r" rtl="1">
              <a:lnSpc>
                <a:spcPct val="90000"/>
              </a:lnSpc>
            </a:pPr>
            <a:r>
              <a:rPr lang="fa-IR" dirty="0">
                <a:solidFill>
                  <a:schemeClr val="tx1"/>
                </a:solidFill>
                <a:cs typeface="B Lotus" pitchFamily="2" charset="-78"/>
              </a:rPr>
              <a:t>اصلي	                       </a:t>
            </a:r>
            <a:r>
              <a:rPr lang="en-US" dirty="0">
                <a:solidFill>
                  <a:schemeClr val="tx1"/>
                </a:solidFill>
                <a:cs typeface="B Lotus" pitchFamily="2" charset="-78"/>
              </a:rPr>
              <a:t>Main</a:t>
            </a:r>
            <a:endParaRPr lang="fa-IR" dirty="0">
              <a:solidFill>
                <a:schemeClr val="tx1"/>
              </a:solidFill>
              <a:cs typeface="B Lotus" pitchFamily="2" charset="-78"/>
            </a:endParaRPr>
          </a:p>
          <a:p>
            <a:pPr lvl="1" algn="r" rtl="1">
              <a:lnSpc>
                <a:spcPct val="90000"/>
              </a:lnSpc>
            </a:pPr>
            <a:r>
              <a:rPr lang="fa-IR" dirty="0">
                <a:solidFill>
                  <a:schemeClr val="tx1"/>
                </a:solidFill>
                <a:cs typeface="B Lotus" pitchFamily="2" charset="-78"/>
              </a:rPr>
              <a:t>زمينه اي		</a:t>
            </a:r>
            <a:r>
              <a:rPr lang="en-US" dirty="0">
                <a:solidFill>
                  <a:schemeClr val="tx1"/>
                </a:solidFill>
                <a:cs typeface="B Lotus" pitchFamily="2" charset="-78"/>
              </a:rPr>
              <a:t>Demographic</a:t>
            </a:r>
            <a:endParaRPr lang="fa-IR" dirty="0">
              <a:solidFill>
                <a:schemeClr val="tx1"/>
              </a:solidFill>
              <a:cs typeface="B Lotus" pitchFamily="2" charset="-78"/>
            </a:endParaRPr>
          </a:p>
          <a:p>
            <a:pPr algn="r" rtl="1">
              <a:lnSpc>
                <a:spcPct val="90000"/>
              </a:lnSpc>
              <a:buFontTx/>
              <a:buNone/>
            </a:pPr>
            <a:endParaRPr lang="fa-IR" dirty="0">
              <a:solidFill>
                <a:schemeClr val="tx1"/>
              </a:solidFill>
              <a:cs typeface="B Lotus" pitchFamily="2" charset="-78"/>
            </a:endParaRPr>
          </a:p>
          <a:p>
            <a:pPr algn="r" rtl="1">
              <a:lnSpc>
                <a:spcPct val="90000"/>
              </a:lnSpc>
            </a:pPr>
            <a:r>
              <a:rPr lang="fa-IR" b="1" dirty="0">
                <a:solidFill>
                  <a:schemeClr val="tx1"/>
                </a:solidFill>
                <a:cs typeface="B Lotus" pitchFamily="2" charset="-78"/>
              </a:rPr>
              <a:t>تحليلي</a:t>
            </a:r>
          </a:p>
          <a:p>
            <a:pPr lvl="1" algn="r" rtl="1">
              <a:lnSpc>
                <a:spcPct val="90000"/>
              </a:lnSpc>
            </a:pPr>
            <a:r>
              <a:rPr lang="fa-IR" dirty="0">
                <a:solidFill>
                  <a:schemeClr val="tx1"/>
                </a:solidFill>
                <a:cs typeface="B Lotus" pitchFamily="2" charset="-78"/>
              </a:rPr>
              <a:t>مستقل		   </a:t>
            </a:r>
            <a:r>
              <a:rPr lang="en-US" dirty="0">
                <a:solidFill>
                  <a:schemeClr val="tx1"/>
                </a:solidFill>
                <a:cs typeface="B Lotus" pitchFamily="2" charset="-78"/>
              </a:rPr>
              <a:t>Independent</a:t>
            </a:r>
            <a:endParaRPr lang="fa-IR" dirty="0">
              <a:solidFill>
                <a:schemeClr val="tx1"/>
              </a:solidFill>
              <a:cs typeface="B Lotus" pitchFamily="2" charset="-78"/>
            </a:endParaRPr>
          </a:p>
          <a:p>
            <a:pPr lvl="1" algn="r" rtl="1">
              <a:lnSpc>
                <a:spcPct val="90000"/>
              </a:lnSpc>
            </a:pPr>
            <a:r>
              <a:rPr lang="fa-IR" dirty="0">
                <a:solidFill>
                  <a:schemeClr val="tx1"/>
                </a:solidFill>
                <a:cs typeface="B Lotus" pitchFamily="2" charset="-78"/>
              </a:rPr>
              <a:t>وابسته		      </a:t>
            </a:r>
            <a:r>
              <a:rPr lang="en-US" dirty="0">
                <a:solidFill>
                  <a:schemeClr val="tx1"/>
                </a:solidFill>
                <a:cs typeface="B Lotus" pitchFamily="2" charset="-78"/>
              </a:rPr>
              <a:t>Dependent</a:t>
            </a:r>
            <a:endParaRPr lang="fa-IR" dirty="0">
              <a:solidFill>
                <a:schemeClr val="tx1"/>
              </a:solidFill>
              <a:cs typeface="B Lotus" pitchFamily="2" charset="-78"/>
            </a:endParaRPr>
          </a:p>
          <a:p>
            <a:pPr lvl="1" algn="r" rtl="1">
              <a:lnSpc>
                <a:spcPct val="90000"/>
              </a:lnSpc>
            </a:pPr>
            <a:r>
              <a:rPr lang="fa-IR" dirty="0">
                <a:solidFill>
                  <a:schemeClr val="tx1"/>
                </a:solidFill>
                <a:cs typeface="B Lotus" pitchFamily="2" charset="-78"/>
              </a:rPr>
              <a:t>زمينه اي		  </a:t>
            </a:r>
            <a:r>
              <a:rPr lang="en-US" dirty="0">
                <a:solidFill>
                  <a:schemeClr val="tx1"/>
                </a:solidFill>
                <a:cs typeface="B Lotus" pitchFamily="2" charset="-78"/>
              </a:rPr>
              <a:t>Demographic</a:t>
            </a:r>
            <a:endParaRPr lang="fa-IR" dirty="0">
              <a:solidFill>
                <a:schemeClr val="tx1"/>
              </a:solidFill>
              <a:cs typeface="B Lotus" pitchFamily="2" charset="-78"/>
            </a:endParaRPr>
          </a:p>
          <a:p>
            <a:pPr lvl="1" algn="r" rtl="1">
              <a:lnSpc>
                <a:spcPct val="90000"/>
              </a:lnSpc>
            </a:pPr>
            <a:r>
              <a:rPr lang="fa-IR" dirty="0">
                <a:solidFill>
                  <a:schemeClr val="tx1"/>
                </a:solidFill>
                <a:cs typeface="B Lotus" pitchFamily="2" charset="-78"/>
              </a:rPr>
              <a:t>مخدوش كننده	     </a:t>
            </a:r>
            <a:r>
              <a:rPr lang="en-US" dirty="0">
                <a:solidFill>
                  <a:schemeClr val="tx1"/>
                </a:solidFill>
                <a:cs typeface="B Lotus" pitchFamily="2" charset="-78"/>
              </a:rPr>
              <a:t>Confounder</a:t>
            </a:r>
          </a:p>
        </p:txBody>
      </p:sp>
      <p:sp>
        <p:nvSpPr>
          <p:cNvPr id="5" name="Rectangle 2"/>
          <p:cNvSpPr>
            <a:spLocks noGrp="1" noChangeArrowheads="1"/>
          </p:cNvSpPr>
          <p:nvPr>
            <p:ph type="title"/>
          </p:nvPr>
        </p:nvSpPr>
        <p:spPr>
          <a:xfrm>
            <a:off x="1219200" y="304800"/>
            <a:ext cx="5943600" cy="609600"/>
          </a:xfrm>
        </p:spPr>
        <p:txBody>
          <a:bodyPr/>
          <a:lstStyle/>
          <a:p>
            <a:pPr algn="ctr" rtl="1"/>
            <a:r>
              <a:rPr lang="ar-SA" sz="3200" dirty="0" smtClean="0">
                <a:solidFill>
                  <a:schemeClr val="tx1"/>
                </a:solidFill>
                <a:effectLst>
                  <a:outerShdw blurRad="38100" dist="38100" dir="2700000" algn="tl">
                    <a:srgbClr val="000000"/>
                  </a:outerShdw>
                </a:effectLst>
                <a:latin typeface="Garamond" pitchFamily="18" charset="0"/>
                <a:cs typeface="B Titr" pitchFamily="2" charset="-78"/>
              </a:rPr>
              <a:t>انواع متغيرها از نظر حالت و نقش آنها :</a:t>
            </a:r>
            <a:endParaRPr lang="en-US" sz="3200" dirty="0">
              <a:solidFill>
                <a:schemeClr val="tx1"/>
              </a:solidFill>
              <a:effectLst>
                <a:outerShdw blurRad="38100" dist="38100" dir="2700000" algn="tl">
                  <a:srgbClr val="000000"/>
                </a:outerShdw>
              </a:effectLst>
              <a:latin typeface="Garamond" pitchFamily="18" charset="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609600"/>
          <a:ext cx="8077198" cy="5562602"/>
        </p:xfrm>
        <a:graphic>
          <a:graphicData uri="http://schemas.openxmlformats.org/drawingml/2006/table">
            <a:tbl>
              <a:tblPr rtl="1"/>
              <a:tblGrid>
                <a:gridCol w="1721199"/>
                <a:gridCol w="495747"/>
                <a:gridCol w="495747"/>
                <a:gridCol w="495747"/>
                <a:gridCol w="495747"/>
                <a:gridCol w="495747"/>
                <a:gridCol w="495747"/>
                <a:gridCol w="2504827"/>
                <a:gridCol w="876690"/>
              </a:tblGrid>
              <a:tr h="517923">
                <a:tc rowSpan="2">
                  <a:txBody>
                    <a:bodyPr/>
                    <a:lstStyle/>
                    <a:p>
                      <a:pPr algn="l" rtl="1">
                        <a:spcAft>
                          <a:spcPts val="0"/>
                        </a:spcAft>
                      </a:pPr>
                      <a:r>
                        <a:rPr lang="ar-SA" sz="1400">
                          <a:latin typeface="Times New Roman"/>
                          <a:ea typeface="Times New Roman"/>
                          <a:cs typeface="Arial"/>
                        </a:rPr>
                        <a:t>مشخصات</a:t>
                      </a:r>
                      <a:endParaRPr lang="en-US" sz="1200">
                        <a:latin typeface="Times New Roman"/>
                        <a:ea typeface="Times New Roman"/>
                      </a:endParaRPr>
                    </a:p>
                    <a:p>
                      <a:pPr algn="r" rtl="1">
                        <a:spcAft>
                          <a:spcPts val="0"/>
                        </a:spcAft>
                      </a:pPr>
                      <a:r>
                        <a:rPr lang="ar-SA" sz="1400">
                          <a:latin typeface="Times New Roman"/>
                          <a:ea typeface="Times New Roman"/>
                          <a:cs typeface="Arial"/>
                        </a:rPr>
                        <a:t>متغيير</a:t>
                      </a:r>
                      <a:endParaRPr lang="en-US" sz="1200">
                        <a:latin typeface="Times New Roman"/>
                        <a:ea typeface="Times New Roman"/>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2">
                  <a:txBody>
                    <a:bodyPr/>
                    <a:lstStyle/>
                    <a:p>
                      <a:pPr marL="71755" marR="71755" algn="r" rtl="1">
                        <a:spcAft>
                          <a:spcPts val="0"/>
                        </a:spcAft>
                      </a:pPr>
                      <a:r>
                        <a:rPr lang="ar-SA" sz="1400">
                          <a:latin typeface="Times New Roman"/>
                          <a:ea typeface="Times New Roman"/>
                          <a:cs typeface="Arial"/>
                        </a:rPr>
                        <a:t>مستقل</a:t>
                      </a:r>
                      <a:endParaRPr lang="en-US" sz="1200">
                        <a:latin typeface="Times New Roman"/>
                        <a:ea typeface="Times New Roman"/>
                      </a:endParaRPr>
                    </a:p>
                  </a:txBody>
                  <a:tcPr marL="68580" marR="68580" marT="0" marB="0" vert="vert27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rowSpan="2">
                  <a:txBody>
                    <a:bodyPr/>
                    <a:lstStyle/>
                    <a:p>
                      <a:pPr marL="71755" marR="71755" algn="r" rtl="1">
                        <a:spcAft>
                          <a:spcPts val="0"/>
                        </a:spcAft>
                      </a:pPr>
                      <a:r>
                        <a:rPr lang="ar-SA" sz="1400">
                          <a:latin typeface="Times New Roman"/>
                          <a:ea typeface="Times New Roman"/>
                          <a:cs typeface="Arial"/>
                        </a:rPr>
                        <a:t>وابسته</a:t>
                      </a:r>
                      <a:endParaRPr lang="en-US" sz="1200">
                        <a:latin typeface="Times New Roman"/>
                        <a:ea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gridSpan="2">
                  <a:txBody>
                    <a:bodyPr/>
                    <a:lstStyle/>
                    <a:p>
                      <a:pPr algn="justLow" rtl="1">
                        <a:spcAft>
                          <a:spcPts val="0"/>
                        </a:spcAft>
                      </a:pPr>
                      <a:r>
                        <a:rPr lang="ar-SA" sz="1400">
                          <a:latin typeface="Times New Roman"/>
                          <a:ea typeface="Times New Roman"/>
                          <a:cs typeface="Arial"/>
                        </a:rPr>
                        <a:t>كمي</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gridSpan="2">
                  <a:txBody>
                    <a:bodyPr/>
                    <a:lstStyle/>
                    <a:p>
                      <a:pPr algn="justLow" rtl="1">
                        <a:spcAft>
                          <a:spcPts val="0"/>
                        </a:spcAft>
                      </a:pPr>
                      <a:r>
                        <a:rPr lang="ar-SA" sz="1400">
                          <a:latin typeface="Times New Roman"/>
                          <a:ea typeface="Times New Roman"/>
                          <a:cs typeface="Arial"/>
                        </a:rPr>
                        <a:t>كيفي</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rowSpan="2">
                  <a:txBody>
                    <a:bodyPr/>
                    <a:lstStyle/>
                    <a:p>
                      <a:pPr algn="justLow" rtl="1">
                        <a:spcAft>
                          <a:spcPts val="0"/>
                        </a:spcAft>
                      </a:pPr>
                      <a:r>
                        <a:rPr lang="ar-SA" sz="1400">
                          <a:latin typeface="Times New Roman"/>
                          <a:ea typeface="Times New Roman"/>
                          <a:cs typeface="Arial"/>
                        </a:rPr>
                        <a:t>تعريف علمي</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rowSpan="2">
                  <a:txBody>
                    <a:bodyPr/>
                    <a:lstStyle/>
                    <a:p>
                      <a:pPr algn="justLow" rtl="1">
                        <a:spcAft>
                          <a:spcPts val="0"/>
                        </a:spcAft>
                      </a:pPr>
                      <a:r>
                        <a:rPr lang="ar-SA" sz="1400">
                          <a:latin typeface="Times New Roman"/>
                          <a:ea typeface="Times New Roman"/>
                          <a:cs typeface="Arial"/>
                        </a:rPr>
                        <a:t>مقياس</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r>
              <a:tr h="1044179">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p>
                      <a:pPr marL="71755" marR="71755" algn="r" rtl="1">
                        <a:spcAft>
                          <a:spcPts val="0"/>
                        </a:spcAft>
                      </a:pPr>
                      <a:r>
                        <a:rPr lang="ar-SA" sz="1400">
                          <a:latin typeface="Times New Roman"/>
                          <a:ea typeface="Times New Roman"/>
                          <a:cs typeface="Arial"/>
                        </a:rPr>
                        <a:t>پيوسته</a:t>
                      </a:r>
                      <a:endParaRPr lang="en-US" sz="1200">
                        <a:latin typeface="Times New Roman"/>
                        <a:ea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a:txBody>
                    <a:bodyPr/>
                    <a:lstStyle/>
                    <a:p>
                      <a:pPr marL="71755" marR="71755" algn="r" rtl="1">
                        <a:spcAft>
                          <a:spcPts val="0"/>
                        </a:spcAft>
                      </a:pPr>
                      <a:r>
                        <a:rPr lang="ar-SA" sz="1400">
                          <a:latin typeface="Times New Roman"/>
                          <a:ea typeface="Times New Roman"/>
                          <a:cs typeface="Arial"/>
                        </a:rPr>
                        <a:t>گسسته</a:t>
                      </a:r>
                      <a:endParaRPr lang="en-US" sz="1200">
                        <a:latin typeface="Times New Roman"/>
                        <a:ea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a:txBody>
                    <a:bodyPr/>
                    <a:lstStyle/>
                    <a:p>
                      <a:pPr marL="71755" marR="71755" algn="r" rtl="1">
                        <a:spcAft>
                          <a:spcPts val="0"/>
                        </a:spcAft>
                      </a:pPr>
                      <a:r>
                        <a:rPr lang="ar-SA" sz="1400">
                          <a:latin typeface="Times New Roman"/>
                          <a:ea typeface="Times New Roman"/>
                          <a:cs typeface="Arial"/>
                        </a:rPr>
                        <a:t>اسمي</a:t>
                      </a:r>
                      <a:endParaRPr lang="en-US" sz="1200">
                        <a:latin typeface="Times New Roman"/>
                        <a:ea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a:txBody>
                    <a:bodyPr/>
                    <a:lstStyle/>
                    <a:p>
                      <a:pPr marL="71755" marR="71755" algn="r" rtl="1">
                        <a:spcAft>
                          <a:spcPts val="0"/>
                        </a:spcAft>
                      </a:pPr>
                      <a:r>
                        <a:rPr lang="ar-SA" sz="1400">
                          <a:latin typeface="Times New Roman"/>
                          <a:ea typeface="Times New Roman"/>
                          <a:cs typeface="Arial"/>
                        </a:rPr>
                        <a:t>رتبه اي</a:t>
                      </a:r>
                      <a:endParaRPr lang="en-US" sz="1200">
                        <a:latin typeface="Times New Roman"/>
                        <a:ea typeface="Times New Roman"/>
                      </a:endParaRPr>
                    </a:p>
                  </a:txBody>
                  <a:tcPr marL="68580" marR="68580" marT="0" marB="0" vert="vert27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vMerge="1">
                  <a:txBody>
                    <a:bodyPr/>
                    <a:lstStyle/>
                    <a:p>
                      <a:pPr rtl="1"/>
                      <a:endParaRPr lang="fa-IR"/>
                    </a:p>
                  </a:txBody>
                  <a:tcPr/>
                </a:tc>
                <a:tc vMerge="1">
                  <a:txBody>
                    <a:bodyPr/>
                    <a:lstStyle/>
                    <a:p>
                      <a:pPr rtl="1"/>
                      <a:endParaRPr lang="fa-IR"/>
                    </a:p>
                  </a:txBody>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200">
                        <a:latin typeface="Arial"/>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justLow" rtl="1">
                        <a:spcAft>
                          <a:spcPts val="0"/>
                        </a:spcAft>
                      </a:pPr>
                      <a:endParaRPr lang="ar-SA" sz="1400">
                        <a:latin typeface="Times New Roman"/>
                        <a:ea typeface="Times New Roman"/>
                        <a:cs typeface="Arial"/>
                      </a:endParaRPr>
                    </a:p>
                  </a:txBody>
                  <a:tcPr marL="68580" marR="68580" marT="0" marB="0">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0">
                        <a:spcAft>
                          <a:spcPts val="0"/>
                        </a:spcAft>
                      </a:pPr>
                      <a:endParaRPr lang="en-US" sz="120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endParaRPr lang="ar-SA"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Low" rtl="1">
                        <a:spcAft>
                          <a:spcPts val="0"/>
                        </a:spcAft>
                      </a:pPr>
                      <a:endParaRPr lang="ar-SA"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Low" rtl="1">
                        <a:spcAft>
                          <a:spcPts val="0"/>
                        </a:spcAft>
                      </a:pPr>
                      <a:endParaRPr lang="ar-SA" sz="1400" dirty="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4"/>
          <p:cNvSpPr>
            <a:spLocks noGrp="1" noChangeArrowheads="1"/>
          </p:cNvSpPr>
          <p:nvPr>
            <p:ph type="title"/>
          </p:nvPr>
        </p:nvSpPr>
        <p:spPr/>
        <p:txBody>
          <a:bodyPr/>
          <a:lstStyle/>
          <a:p>
            <a:pPr algn="r" rtl="1"/>
            <a:r>
              <a:rPr lang="fa-IR" b="0">
                <a:solidFill>
                  <a:schemeClr val="tx1"/>
                </a:solidFill>
                <a:cs typeface="B Lotus" pitchFamily="2" charset="-78"/>
              </a:rPr>
              <a:t>متغیر ملاکی: </a:t>
            </a:r>
            <a:endParaRPr lang="en-US" b="0">
              <a:solidFill>
                <a:schemeClr val="tx1"/>
              </a:solidFill>
              <a:cs typeface="B Lotus" pitchFamily="2" charset="-78"/>
            </a:endParaRPr>
          </a:p>
        </p:txBody>
      </p:sp>
      <p:sp>
        <p:nvSpPr>
          <p:cNvPr id="134146" name="Rectangle 2"/>
          <p:cNvSpPr>
            <a:spLocks noGrp="1" noChangeArrowheads="1"/>
          </p:cNvSpPr>
          <p:nvPr>
            <p:ph idx="1"/>
          </p:nvPr>
        </p:nvSpPr>
        <p:spPr>
          <a:xfrm>
            <a:off x="685800" y="1981200"/>
            <a:ext cx="7086600" cy="4022725"/>
          </a:xfrm>
        </p:spPr>
        <p:txBody>
          <a:bodyPr/>
          <a:lstStyle/>
          <a:p>
            <a:pPr algn="r" rtl="1">
              <a:lnSpc>
                <a:spcPct val="160000"/>
              </a:lnSpc>
            </a:pPr>
            <a:r>
              <a:rPr lang="fa-IR" sz="2400" dirty="0">
                <a:solidFill>
                  <a:schemeClr val="tx1"/>
                </a:solidFill>
                <a:cs typeface="B Lotus" pitchFamily="2" charset="-78"/>
              </a:rPr>
              <a:t>در برخی پژوهش ها مخصوصا تحقیقات توصیفی فقط متغیر وابسته داریم که به آن متغیر ملاک گفته میشود.</a:t>
            </a:r>
          </a:p>
          <a:p>
            <a:pPr algn="r" rtl="1">
              <a:lnSpc>
                <a:spcPct val="160000"/>
              </a:lnSpc>
            </a:pPr>
            <a:r>
              <a:rPr lang="fa-IR" sz="2400" dirty="0">
                <a:solidFill>
                  <a:schemeClr val="tx1"/>
                </a:solidFill>
                <a:cs typeface="B Lotus" pitchFamily="2" charset="-78"/>
              </a:rPr>
              <a:t>تعریف متغیر کافی میباشد و نیازی به جدا کردن متغیر وابسته مستقل نیست.</a:t>
            </a:r>
          </a:p>
          <a:p>
            <a:pPr algn="r" rtl="1">
              <a:buFontTx/>
              <a:buNone/>
            </a:pPr>
            <a:r>
              <a:rPr lang="fa-IR" dirty="0">
                <a:solidFill>
                  <a:schemeClr val="tx1"/>
                </a:solidFill>
                <a:cs typeface="B Lotus" pitchFamily="2" charset="-78"/>
              </a:rPr>
              <a:t>                  </a:t>
            </a:r>
            <a:r>
              <a:rPr lang="ar-SA" dirty="0">
                <a:solidFill>
                  <a:schemeClr val="tx1"/>
                </a:solidFill>
                <a:cs typeface="B Lotus" pitchFamily="2" charset="-78"/>
              </a:rPr>
              <a:t>مثال : بررسي ميزان</a:t>
            </a:r>
            <a:r>
              <a:rPr lang="ar-SA" u="sng" dirty="0">
                <a:solidFill>
                  <a:schemeClr val="tx1"/>
                </a:solidFill>
                <a:cs typeface="B Lotus" pitchFamily="2" charset="-78"/>
              </a:rPr>
              <a:t> هوش دانشجويان</a:t>
            </a:r>
            <a:r>
              <a:rPr lang="ar-SA" dirty="0">
                <a:solidFill>
                  <a:schemeClr val="tx1"/>
                </a:solidFill>
                <a:cs typeface="B Lotus" pitchFamily="2" charset="-78"/>
              </a:rPr>
              <a:t> </a:t>
            </a:r>
            <a:endParaRPr lang="en-US" dirty="0">
              <a:solidFill>
                <a:schemeClr val="tx1"/>
              </a:solidFill>
              <a:cs typeface="B Lotus" pitchFamily="2" charset="-78"/>
            </a:endParaRPr>
          </a:p>
          <a:p>
            <a:pPr algn="r" rtl="1">
              <a:buFontTx/>
              <a:buNone/>
            </a:pPr>
            <a:r>
              <a:rPr lang="fa-IR" dirty="0">
                <a:solidFill>
                  <a:schemeClr val="tx1"/>
                </a:solidFill>
                <a:cs typeface="B Lotus" pitchFamily="2" charset="-78"/>
              </a:rPr>
              <a:t>  </a:t>
            </a:r>
            <a:r>
              <a:rPr lang="ar-SA" dirty="0">
                <a:solidFill>
                  <a:schemeClr val="tx1"/>
                </a:solidFill>
                <a:cs typeface="B Lotus" pitchFamily="2" charset="-78"/>
              </a:rPr>
              <a:t>                            </a:t>
            </a:r>
            <a:r>
              <a:rPr lang="fa-IR" dirty="0">
                <a:solidFill>
                  <a:schemeClr val="tx1"/>
                </a:solidFill>
                <a:cs typeface="B Lotus" pitchFamily="2" charset="-78"/>
              </a:rPr>
              <a:t>             </a:t>
            </a:r>
            <a:r>
              <a:rPr lang="ar-SA" dirty="0">
                <a:solidFill>
                  <a:schemeClr val="tx1"/>
                </a:solidFill>
                <a:cs typeface="B Lotus" pitchFamily="2" charset="-78"/>
              </a:rPr>
              <a:t> متغير ملاك </a:t>
            </a:r>
            <a:endParaRPr lang="fa-IR" b="1" dirty="0">
              <a:solidFill>
                <a:schemeClr val="tx1"/>
              </a:solidFill>
              <a:effectLst/>
              <a:cs typeface="B Lotus" pitchFamily="2" charset="-78"/>
            </a:endParaRPr>
          </a:p>
          <a:p>
            <a:pPr algn="r" rtl="1">
              <a:lnSpc>
                <a:spcPct val="160000"/>
              </a:lnSpc>
            </a:pPr>
            <a:endParaRPr lang="en-US" b="1" dirty="0">
              <a:solidFill>
                <a:schemeClr val="tx1"/>
              </a:solidFill>
              <a:effectLst/>
              <a:cs typeface="B Lotus"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latin typeface="Times New Roman" pitchFamily="18" charset="0"/>
                <a:cs typeface="Times New Roman" pitchFamily="18" charset="0"/>
              </a:rPr>
              <a:t>نقش متغیر</a:t>
            </a:r>
            <a:endParaRPr lang="fa-IR"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90000"/>
              </a:lnSpc>
            </a:pPr>
            <a:r>
              <a:rPr lang="fa-IR" sz="3600" b="1" dirty="0" smtClean="0">
                <a:latin typeface="Times New Roman" pitchFamily="18" charset="0"/>
                <a:cs typeface="Times New Roman" pitchFamily="18" charset="0"/>
              </a:rPr>
              <a:t>مطالعات توصيفی </a:t>
            </a:r>
            <a:r>
              <a:rPr lang="fa-IR" sz="2800" b="1" dirty="0" smtClean="0">
                <a:latin typeface="Times New Roman" pitchFamily="18" charset="0"/>
                <a:cs typeface="Times New Roman" pitchFamily="18" charset="0"/>
              </a:rPr>
              <a:t>(</a:t>
            </a:r>
            <a:r>
              <a:rPr lang="fa-IR" sz="2400" b="1" i="1" dirty="0" smtClean="0">
                <a:solidFill>
                  <a:srgbClr val="FF0000"/>
                </a:solidFill>
                <a:latin typeface="Times New Roman" pitchFamily="18" charset="0"/>
                <a:cs typeface="Times New Roman" pitchFamily="18" charset="0"/>
              </a:rPr>
              <a:t>تعیین شیوع کم شنوایی در بوشهر</a:t>
            </a:r>
            <a:r>
              <a:rPr lang="fa-IR" sz="2800" b="1" dirty="0" smtClean="0">
                <a:latin typeface="Times New Roman" pitchFamily="18" charset="0"/>
                <a:cs typeface="Times New Roman" pitchFamily="18" charset="0"/>
              </a:rPr>
              <a:t>)</a:t>
            </a:r>
            <a:endParaRPr lang="fa-IR" sz="3600" b="1" dirty="0" smtClean="0">
              <a:latin typeface="Times New Roman" pitchFamily="18" charset="0"/>
              <a:cs typeface="Times New Roman" pitchFamily="18" charset="0"/>
            </a:endParaRPr>
          </a:p>
          <a:p>
            <a:pPr lvl="1">
              <a:lnSpc>
                <a:spcPct val="90000"/>
              </a:lnSpc>
            </a:pPr>
            <a:r>
              <a:rPr lang="fa-IR" sz="3200" dirty="0" smtClean="0">
                <a:latin typeface="Times New Roman" pitchFamily="18" charset="0"/>
                <a:cs typeface="Times New Roman" pitchFamily="18" charset="0"/>
              </a:rPr>
              <a:t>اصلی: برای پاسخ به اهداف جزیی چه متغیرهایی باید سنجیده شود؟ </a:t>
            </a:r>
            <a:r>
              <a:rPr lang="fa-IR" sz="2000" b="1" i="1" dirty="0" smtClean="0">
                <a:solidFill>
                  <a:srgbClr val="FF0000"/>
                </a:solidFill>
                <a:latin typeface="Times New Roman" pitchFamily="18" charset="0"/>
                <a:cs typeface="Times New Roman" pitchFamily="18" charset="0"/>
              </a:rPr>
              <a:t>ابتلا به کم شنوایی</a:t>
            </a:r>
            <a:endParaRPr lang="fa-IR" sz="2400" b="1" i="1" dirty="0" smtClean="0">
              <a:solidFill>
                <a:srgbClr val="FF0000"/>
              </a:solidFill>
              <a:latin typeface="Times New Roman" pitchFamily="18" charset="0"/>
              <a:cs typeface="Times New Roman" pitchFamily="18" charset="0"/>
            </a:endParaRPr>
          </a:p>
          <a:p>
            <a:pPr lvl="1">
              <a:lnSpc>
                <a:spcPct val="90000"/>
              </a:lnSpc>
            </a:pPr>
            <a:endParaRPr lang="fa-IR" sz="3200" dirty="0" smtClean="0">
              <a:latin typeface="Times New Roman" pitchFamily="18" charset="0"/>
              <a:cs typeface="Times New Roman" pitchFamily="18" charset="0"/>
            </a:endParaRPr>
          </a:p>
          <a:p>
            <a:pPr lvl="1">
              <a:lnSpc>
                <a:spcPct val="90000"/>
              </a:lnSpc>
            </a:pPr>
            <a:r>
              <a:rPr lang="fa-IR" sz="3200" dirty="0" smtClean="0">
                <a:latin typeface="Times New Roman" pitchFamily="18" charset="0"/>
                <a:cs typeface="Times New Roman" pitchFamily="18" charset="0"/>
              </a:rPr>
              <a:t>زمينه ای: برای پاسخ به اهداف فرعی چه متغیرهای اضافه ای باید سنجیده شود؟ </a:t>
            </a:r>
            <a:r>
              <a:rPr lang="fa-IR" sz="2400" b="1" i="1" dirty="0" smtClean="0">
                <a:solidFill>
                  <a:srgbClr val="FF0000"/>
                </a:solidFill>
                <a:latin typeface="Times New Roman" pitchFamily="18" charset="0"/>
                <a:cs typeface="Times New Roman" pitchFamily="18" charset="0"/>
              </a:rPr>
              <a:t>جنس و یا گروه سنی افراد</a:t>
            </a:r>
          </a:p>
          <a:p>
            <a:endParaRPr lang="fa-I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متغیر مستقل</a:t>
            </a:r>
            <a:endParaRPr lang="fa-IR" dirty="0"/>
          </a:p>
        </p:txBody>
      </p:sp>
      <p:sp>
        <p:nvSpPr>
          <p:cNvPr id="3" name="Content Placeholder 2"/>
          <p:cNvSpPr>
            <a:spLocks noGrp="1"/>
          </p:cNvSpPr>
          <p:nvPr>
            <p:ph idx="1"/>
          </p:nvPr>
        </p:nvSpPr>
        <p:spPr/>
        <p:txBody>
          <a:bodyPr>
            <a:normAutofit/>
          </a:bodyPr>
          <a:lstStyle/>
          <a:p>
            <a:pPr algn="just"/>
            <a:r>
              <a:rPr lang="fa-IR" dirty="0" smtClean="0"/>
              <a:t>در تحقیق آزمایشی تحت دستکاری محقق بوده برای تعیین تأثیر آن روی متغیر دیگر</a:t>
            </a:r>
          </a:p>
          <a:p>
            <a:pPr algn="just"/>
            <a:r>
              <a:rPr lang="fa-IR" dirty="0" smtClean="0"/>
              <a:t>در تحقیق غیر آزمایشی دستکاری نمی شود ولی از قبل موجود است</a:t>
            </a:r>
          </a:p>
          <a:p>
            <a:pPr algn="just"/>
            <a:r>
              <a:rPr lang="fa-IR" dirty="0" smtClean="0"/>
              <a:t>متغیر پیش بینی کننده </a:t>
            </a:r>
          </a:p>
          <a:p>
            <a:pPr algn="just"/>
            <a:r>
              <a:rPr lang="fa-IR" dirty="0" smtClean="0"/>
              <a:t>در مقایسه بین گروه های آزمایش و کنترل متغیر مورد آزمایش می باشد</a:t>
            </a:r>
          </a:p>
          <a:p>
            <a:pPr algn="just"/>
            <a:r>
              <a:rPr lang="fa-IR" dirty="0" smtClean="0"/>
              <a:t>به نام های : متغیر محرک – فعالیتی – مداخله – درمانی - تجربه – درون داد</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303</TotalTime>
  <Words>1721</Words>
  <Application>Microsoft Office PowerPoint</Application>
  <PresentationFormat>On-screen Show (4:3)</PresentationFormat>
  <Paragraphs>252</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Opulent</vt:lpstr>
      <vt:lpstr>متغیرها</vt:lpstr>
      <vt:lpstr>متغیرها</vt:lpstr>
      <vt:lpstr>تعریف</vt:lpstr>
      <vt:lpstr>مفاهیم مورد بررسی در پژوهش:</vt:lpstr>
      <vt:lpstr>انواع متغيرها از نظر حالت و نقش آنها :</vt:lpstr>
      <vt:lpstr>Slide 6</vt:lpstr>
      <vt:lpstr>متغیر ملاکی: </vt:lpstr>
      <vt:lpstr>نقش متغیر</vt:lpstr>
      <vt:lpstr>متغیر مستقل</vt:lpstr>
      <vt:lpstr>متغیر وابسته</vt:lpstr>
      <vt:lpstr>متغیر مداخله گر یا مخدوش کننده</vt:lpstr>
      <vt:lpstr>Slide 12</vt:lpstr>
      <vt:lpstr>Confounding Variable</vt:lpstr>
      <vt:lpstr>Slide 14</vt:lpstr>
      <vt:lpstr>متغیر زمینه ای یا خصیصه ای</vt:lpstr>
      <vt:lpstr>متغیر مرکب یا Composite</vt:lpstr>
      <vt:lpstr>نقش متغیر</vt:lpstr>
      <vt:lpstr>توجه</vt:lpstr>
      <vt:lpstr>کاهش متغیرهای ناخواسته</vt:lpstr>
      <vt:lpstr>تقسیم بندی متغیرها از نظر مقیاس سنجش</vt:lpstr>
      <vt:lpstr>مقیاس سنجش متغیرها</vt:lpstr>
      <vt:lpstr>Slide 22</vt:lpstr>
      <vt:lpstr> الف- متغيرهای كمي:</vt:lpstr>
      <vt:lpstr>ب- متغير هاي كيفي :</vt:lpstr>
      <vt:lpstr>مقیاس اسمی</vt:lpstr>
      <vt:lpstr>مقیاس رتبه ای یا ترتیبی</vt:lpstr>
      <vt:lpstr>مقیاس فاصله ای</vt:lpstr>
      <vt:lpstr>مقیاس نسبی</vt:lpstr>
      <vt:lpstr>سطوح سنجش متغيرها (مقیاسها):</vt:lpstr>
      <vt:lpstr>توجه</vt:lpstr>
      <vt:lpstr>تعریف واژه ها و اصطلاحات</vt:lpstr>
      <vt:lpstr>تعریف متغیر</vt:lpstr>
      <vt:lpstr>واحد متغیر</vt:lpstr>
      <vt:lpstr>عنوان:بررسی شیوع کم شنوایی مادرزادی در نوزادان استان بوشهرطی سالهای 1392-1385</vt:lpstr>
      <vt:lpstr>Slide 35</vt:lpstr>
    </vt:vector>
  </TitlesOfParts>
  <Company>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متغیرها</dc:title>
  <dc:creator>kh.isazadehfar</dc:creator>
  <cp:lastModifiedBy>dr.isazadefar</cp:lastModifiedBy>
  <cp:revision>53</cp:revision>
  <dcterms:created xsi:type="dcterms:W3CDTF">2011-02-10T06:39:27Z</dcterms:created>
  <dcterms:modified xsi:type="dcterms:W3CDTF">2015-04-11T04:56:40Z</dcterms:modified>
</cp:coreProperties>
</file>