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84" r:id="rId5"/>
    <p:sldId id="259" r:id="rId6"/>
    <p:sldId id="260" r:id="rId7"/>
    <p:sldId id="261" r:id="rId8"/>
    <p:sldId id="262" r:id="rId9"/>
    <p:sldId id="286" r:id="rId10"/>
    <p:sldId id="263" r:id="rId11"/>
    <p:sldId id="264" r:id="rId12"/>
    <p:sldId id="265" r:id="rId13"/>
    <p:sldId id="266" r:id="rId14"/>
    <p:sldId id="285" r:id="rId15"/>
    <p:sldId id="267" r:id="rId16"/>
    <p:sldId id="268" r:id="rId17"/>
    <p:sldId id="287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80" r:id="rId29"/>
    <p:sldId id="279" r:id="rId30"/>
    <p:sldId id="281" r:id="rId31"/>
    <p:sldId id="282" r:id="rId32"/>
    <p:sldId id="283" r:id="rId33"/>
    <p:sldId id="288" r:id="rId3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11CF52-9CEC-4A9C-96AE-C7A43C79F01D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5E86C3-D88D-4515-85DA-5F8DC409687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1CF52-9CEC-4A9C-96AE-C7A43C79F01D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E86C3-D88D-4515-85DA-5F8DC409687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1CF52-9CEC-4A9C-96AE-C7A43C79F01D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E86C3-D88D-4515-85DA-5F8DC409687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1CF52-9CEC-4A9C-96AE-C7A43C79F01D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E86C3-D88D-4515-85DA-5F8DC409687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1CF52-9CEC-4A9C-96AE-C7A43C79F01D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E86C3-D88D-4515-85DA-5F8DC409687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1CF52-9CEC-4A9C-96AE-C7A43C79F01D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E86C3-D88D-4515-85DA-5F8DC409687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1CF52-9CEC-4A9C-96AE-C7A43C79F01D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E86C3-D88D-4515-85DA-5F8DC409687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1CF52-9CEC-4A9C-96AE-C7A43C79F01D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E86C3-D88D-4515-85DA-5F8DC409687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1CF52-9CEC-4A9C-96AE-C7A43C79F01D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E86C3-D88D-4515-85DA-5F8DC409687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311CF52-9CEC-4A9C-96AE-C7A43C79F01D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E86C3-D88D-4515-85DA-5F8DC409687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11CF52-9CEC-4A9C-96AE-C7A43C79F01D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5E86C3-D88D-4515-85DA-5F8DC409687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311CF52-9CEC-4A9C-96AE-C7A43C79F01D}" type="datetimeFigureOut">
              <a:rPr lang="fa-IR" smtClean="0"/>
              <a:pPr/>
              <a:t>1437/01/05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5E86C3-D88D-4515-85DA-5F8DC4096870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روش گردآوری داده ها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دکتر خاطره عیسی زاده فر </a:t>
            </a:r>
          </a:p>
          <a:p>
            <a:r>
              <a:rPr lang="fa-IR" dirty="0" smtClean="0"/>
              <a:t>متخصص پزشکی اجتماعی</a:t>
            </a:r>
            <a:endParaRPr lang="fa-I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/>
              <a:t>جمع آوری اطلاعات به صورت شفاهی وبا پرسش از فرد پاسخ دهنده</a:t>
            </a:r>
          </a:p>
          <a:p>
            <a:pPr algn="just" rtl="1"/>
            <a:r>
              <a:rPr lang="fa-IR" dirty="0" smtClean="0"/>
              <a:t>به صورت رودررو یا تلفنی</a:t>
            </a:r>
          </a:p>
          <a:p>
            <a:pPr algn="just" rtl="1"/>
            <a:r>
              <a:rPr lang="fa-IR" dirty="0" smtClean="0"/>
              <a:t>به صورت فردی یا گروهی</a:t>
            </a:r>
          </a:p>
          <a:p>
            <a:pPr algn="just" rtl="1"/>
            <a:r>
              <a:rPr lang="fa-IR" dirty="0" smtClean="0"/>
              <a:t>ثبت پاسخها با نوشتن حین مصاحبه یا بلافاصله بعد یا ضبط روی نوار</a:t>
            </a:r>
          </a:p>
          <a:p>
            <a:pPr algn="just" rtl="1"/>
            <a:r>
              <a:rPr lang="fa-IR" dirty="0" smtClean="0"/>
              <a:t>دارای درجات متفاوتی از انعطاف پذیری</a:t>
            </a:r>
          </a:p>
          <a:p>
            <a:pPr algn="just" rtl="1"/>
            <a:r>
              <a:rPr lang="fa-IR" dirty="0" smtClean="0"/>
              <a:t>رایج در مطالعات کیفی و توصیفی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مصاحبه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/>
          </a:bodyPr>
          <a:lstStyle/>
          <a:p>
            <a:pPr marL="514350" indent="-514350" algn="just" rtl="1">
              <a:buFont typeface="+mj-lt"/>
              <a:buAutoNum type="arabicPeriod"/>
            </a:pPr>
            <a:r>
              <a:rPr lang="fa-IR" dirty="0" smtClean="0"/>
              <a:t>مصاحبه ساختارمند و منظم :</a:t>
            </a:r>
          </a:p>
          <a:p>
            <a:pPr marL="514350" indent="-514350" algn="just" rtl="1">
              <a:buNone/>
            </a:pPr>
            <a:r>
              <a:rPr lang="fa-IR" dirty="0" smtClean="0"/>
              <a:t>      - تهیه وتنظیم سوالها از قبل </a:t>
            </a:r>
          </a:p>
          <a:p>
            <a:pPr marL="514350" indent="-514350" algn="just" rtl="1">
              <a:buNone/>
            </a:pPr>
            <a:r>
              <a:rPr lang="fa-IR" dirty="0" smtClean="0"/>
              <a:t>      - هدف بدست آوردن </a:t>
            </a:r>
            <a:r>
              <a:rPr lang="fa-IR" dirty="0" smtClean="0">
                <a:solidFill>
                  <a:srgbClr val="C00000"/>
                </a:solidFill>
              </a:rPr>
              <a:t>اطلاعات کمی </a:t>
            </a:r>
            <a:r>
              <a:rPr lang="fa-IR" dirty="0" smtClean="0"/>
              <a:t>و </a:t>
            </a:r>
            <a:r>
              <a:rPr lang="fa-IR" dirty="0" smtClean="0">
                <a:solidFill>
                  <a:srgbClr val="C00000"/>
                </a:solidFill>
              </a:rPr>
              <a:t>قابل مقایسه </a:t>
            </a:r>
            <a:r>
              <a:rPr lang="fa-IR" dirty="0" smtClean="0"/>
              <a:t>با 	استفاده ازروش یکنواخت و بسیار رسمی</a:t>
            </a:r>
          </a:p>
          <a:p>
            <a:pPr marL="514350" indent="-514350" algn="just" rtl="1">
              <a:buNone/>
            </a:pPr>
            <a:r>
              <a:rPr lang="fa-IR" dirty="0" smtClean="0"/>
              <a:t>      - مصاحبه رسمی و استاندارد شده</a:t>
            </a:r>
          </a:p>
          <a:p>
            <a:pPr marL="514350" indent="-514350" algn="just" rtl="1">
              <a:buNone/>
            </a:pPr>
            <a:r>
              <a:rPr lang="fa-IR" dirty="0" smtClean="0"/>
              <a:t>      - </a:t>
            </a:r>
            <a:r>
              <a:rPr lang="fa-IR" dirty="0" smtClean="0">
                <a:solidFill>
                  <a:srgbClr val="C00000"/>
                </a:solidFill>
              </a:rPr>
              <a:t>یکسان بودن </a:t>
            </a:r>
            <a:r>
              <a:rPr lang="fa-IR" dirty="0" smtClean="0"/>
              <a:t>سوالات برای همه</a:t>
            </a:r>
          </a:p>
          <a:p>
            <a:pPr marL="514350" indent="-514350" algn="just" rtl="1">
              <a:buNone/>
            </a:pPr>
            <a:r>
              <a:rPr lang="fa-IR" dirty="0" smtClean="0"/>
              <a:t>      - </a:t>
            </a:r>
            <a:r>
              <a:rPr lang="fa-IR" dirty="0" smtClean="0">
                <a:solidFill>
                  <a:srgbClr val="C00000"/>
                </a:solidFill>
              </a:rPr>
              <a:t>مناسب ترین نوع </a:t>
            </a:r>
          </a:p>
          <a:p>
            <a:pPr marL="514350" indent="-514350" algn="just" rtl="1">
              <a:buNone/>
            </a:pPr>
            <a:r>
              <a:rPr lang="fa-IR" dirty="0" smtClean="0"/>
              <a:t>      - </a:t>
            </a:r>
            <a:r>
              <a:rPr lang="fa-IR" dirty="0" smtClean="0">
                <a:solidFill>
                  <a:srgbClr val="C00000"/>
                </a:solidFill>
              </a:rPr>
              <a:t>کنترل بیشتر </a:t>
            </a:r>
            <a:r>
              <a:rPr lang="fa-IR" dirty="0" smtClean="0"/>
              <a:t>مصاحبه گر روی محتوای مصاحبه</a:t>
            </a:r>
          </a:p>
          <a:p>
            <a:pPr marL="514350" indent="-514350" algn="just" rtl="1">
              <a:buNone/>
            </a:pPr>
            <a:r>
              <a:rPr lang="fa-IR" dirty="0" smtClean="0"/>
              <a:t>      - مفید بودن در زمان اطلاع مصاحبه کننده از پاسخ های مورد انتظاروبرای مطالعه در مقیاس وسیع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r" rtl="1"/>
            <a:r>
              <a:rPr lang="fa-IR" dirty="0" smtClean="0"/>
              <a:t>انواع مصاحبه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fa-IR" dirty="0" smtClean="0"/>
              <a:t>2. مصاحبه آزاد :</a:t>
            </a:r>
          </a:p>
          <a:p>
            <a:pPr algn="just" rtl="1">
              <a:buNone/>
            </a:pPr>
            <a:r>
              <a:rPr lang="fa-IR" dirty="0" smtClean="0"/>
              <a:t>     - هدف جمع آوری </a:t>
            </a:r>
            <a:r>
              <a:rPr lang="fa-IR" dirty="0" smtClean="0">
                <a:solidFill>
                  <a:srgbClr val="C00000"/>
                </a:solidFill>
              </a:rPr>
              <a:t>اطلاعات کیفی و عمیق </a:t>
            </a:r>
            <a:r>
              <a:rPr lang="fa-IR" dirty="0" smtClean="0"/>
              <a:t>از تمام جنبه های 	مورد            مصاحبه با استفاده از روش انعطاف پذیر و </a:t>
            </a:r>
            <a:r>
              <a:rPr lang="fa-IR" dirty="0" smtClean="0">
                <a:solidFill>
                  <a:srgbClr val="C00000"/>
                </a:solidFill>
              </a:rPr>
              <a:t>غیر رسمی</a:t>
            </a:r>
          </a:p>
          <a:p>
            <a:pPr algn="r" rtl="1">
              <a:buNone/>
            </a:pPr>
            <a:r>
              <a:rPr lang="fa-IR" dirty="0" smtClean="0"/>
              <a:t>     - پژوهشگربایدمطمئن باشدکه </a:t>
            </a:r>
            <a:r>
              <a:rPr lang="fa-IR" dirty="0" smtClean="0">
                <a:solidFill>
                  <a:srgbClr val="C00000"/>
                </a:solidFill>
              </a:rPr>
              <a:t>کلیه موضوعات </a:t>
            </a:r>
            <a:r>
              <a:rPr lang="fa-IR" dirty="0" smtClean="0"/>
              <a:t>موردبحث قرارگرفته</a:t>
            </a:r>
          </a:p>
          <a:p>
            <a:pPr algn="r" rtl="1">
              <a:buNone/>
            </a:pPr>
            <a:r>
              <a:rPr lang="fa-IR" dirty="0" smtClean="0"/>
              <a:t>     - زمان و ترتیب سوالات ثابت نیست</a:t>
            </a:r>
          </a:p>
          <a:p>
            <a:pPr algn="r" rtl="1">
              <a:buNone/>
            </a:pPr>
            <a:r>
              <a:rPr lang="fa-IR" dirty="0" smtClean="0"/>
              <a:t>     - دستیابی به اطلاعات مفید احتمالی با پرسیدن </a:t>
            </a:r>
            <a:r>
              <a:rPr lang="fa-IR" dirty="0" smtClean="0">
                <a:solidFill>
                  <a:srgbClr val="C00000"/>
                </a:solidFill>
              </a:rPr>
              <a:t>سوالات اضافی</a:t>
            </a:r>
          </a:p>
          <a:p>
            <a:pPr algn="r" rtl="1">
              <a:buNone/>
            </a:pPr>
            <a:r>
              <a:rPr lang="fa-IR" dirty="0" smtClean="0"/>
              <a:t>     - استفاده از سوالات باز یا نیمه باز</a:t>
            </a:r>
          </a:p>
          <a:p>
            <a:pPr algn="r" rtl="1">
              <a:buNone/>
            </a:pPr>
            <a:r>
              <a:rPr lang="fa-IR" dirty="0" smtClean="0"/>
              <a:t>     - مفید در </a:t>
            </a:r>
            <a:r>
              <a:rPr lang="fa-IR" dirty="0" smtClean="0">
                <a:solidFill>
                  <a:srgbClr val="C00000"/>
                </a:solidFill>
              </a:rPr>
              <a:t>مطالعات اکتشافی و یا موردی </a:t>
            </a:r>
            <a:endParaRPr lang="fa-I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just" rtl="1"/>
            <a:r>
              <a:rPr lang="fa-IR" dirty="0" smtClean="0"/>
              <a:t>پیشرفت سوالات از </a:t>
            </a:r>
            <a:r>
              <a:rPr lang="fa-IR" i="1" u="sng" dirty="0" smtClean="0"/>
              <a:t>گسترده و عمومی به محدود و اختصاصی</a:t>
            </a:r>
          </a:p>
          <a:p>
            <a:pPr algn="just" rtl="1"/>
            <a:r>
              <a:rPr lang="fa-IR" dirty="0" smtClean="0"/>
              <a:t>گروه بندی سوالات از روی موضوع</a:t>
            </a:r>
          </a:p>
          <a:p>
            <a:pPr algn="just" rtl="1"/>
            <a:r>
              <a:rPr lang="fa-IR" dirty="0" smtClean="0"/>
              <a:t>عنوان کردن سوالات و موضوعات ساده و ایمن در ابتدای مصاحبه</a:t>
            </a:r>
          </a:p>
          <a:p>
            <a:pPr algn="just" rtl="1"/>
            <a:r>
              <a:rPr lang="fa-IR" dirty="0" smtClean="0">
                <a:solidFill>
                  <a:srgbClr val="FF0000"/>
                </a:solidFill>
              </a:rPr>
              <a:t>موضوعات حساس برای قسمت های آخر مصاحبه</a:t>
            </a:r>
          </a:p>
          <a:p>
            <a:pPr algn="just" rtl="1"/>
            <a:r>
              <a:rPr lang="fa-IR" dirty="0" smtClean="0">
                <a:solidFill>
                  <a:srgbClr val="0070C0"/>
                </a:solidFill>
              </a:rPr>
              <a:t>داده های دموگرافیک در آخر از همه</a:t>
            </a:r>
          </a:p>
          <a:p>
            <a:pPr algn="just" rtl="1"/>
            <a:r>
              <a:rPr lang="fa-IR" dirty="0" smtClean="0"/>
              <a:t>در صورت امکان جمع آوری این داده ها از طریق پرونده ها نباید از طریق مصاحبه جمع گردد</a:t>
            </a:r>
          </a:p>
          <a:p>
            <a:pPr algn="just" rtl="1"/>
            <a:r>
              <a:rPr lang="fa-IR" dirty="0" smtClean="0">
                <a:solidFill>
                  <a:srgbClr val="0070C0"/>
                </a:solidFill>
              </a:rPr>
              <a:t>تناسب جمله بندی سوالات با سطح تحصیلات نمونه ها</a:t>
            </a:r>
          </a:p>
          <a:p>
            <a:pPr algn="just" rtl="1"/>
            <a:r>
              <a:rPr lang="fa-IR" dirty="0" smtClean="0"/>
              <a:t>لزوم گرفتن فیدبک از فرد متخصص در روش مصاحبه و فرد متخصص در محتوا بعد از تهیه روش کار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طراحی سوالات مصاحبه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بعد از تنظیم روش کار لزوم </a:t>
            </a:r>
            <a:r>
              <a:rPr lang="fa-IR" dirty="0" smtClean="0">
                <a:solidFill>
                  <a:srgbClr val="7030A0"/>
                </a:solidFill>
              </a:rPr>
              <a:t>آزمون مقدماتی روی واحدهای مشابه </a:t>
            </a:r>
            <a:r>
              <a:rPr lang="fa-IR" dirty="0" smtClean="0"/>
              <a:t>افرادی که در مطالعه مورد استفاده خواهند بود</a:t>
            </a:r>
          </a:p>
          <a:p>
            <a:pPr algn="r" rtl="1"/>
            <a:r>
              <a:rPr lang="fa-IR" dirty="0" smtClean="0"/>
              <a:t>برای </a:t>
            </a:r>
            <a:r>
              <a:rPr lang="fa-IR" i="1" dirty="0" smtClean="0">
                <a:solidFill>
                  <a:srgbClr val="FFC000"/>
                </a:solidFill>
              </a:rPr>
              <a:t>شناسایی مشکلات </a:t>
            </a:r>
            <a:r>
              <a:rPr lang="fa-IR" dirty="0" smtClean="0"/>
              <a:t>در طرح سوالات ، توالی سوالات و روش های ثبت سوالات</a:t>
            </a:r>
          </a:p>
          <a:p>
            <a:pPr algn="r" rtl="1"/>
            <a:r>
              <a:rPr lang="fa-IR" dirty="0" smtClean="0"/>
              <a:t>جایز بودن </a:t>
            </a:r>
            <a:r>
              <a:rPr lang="fa-IR" dirty="0" smtClean="0">
                <a:solidFill>
                  <a:srgbClr val="7030A0"/>
                </a:solidFill>
              </a:rPr>
              <a:t>بررسی روایی و پایایی </a:t>
            </a:r>
            <a:r>
              <a:rPr lang="fa-IR" dirty="0" smtClean="0"/>
              <a:t>ابزار مصاحبه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پیش آزمون کردن روش کار مصاحبه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algn="just" rtl="1"/>
            <a:r>
              <a:rPr lang="fa-IR" dirty="0" smtClean="0"/>
              <a:t>لزوم آگاهی کامل مصاحبه کننده از محتوای مصاحبه</a:t>
            </a:r>
          </a:p>
          <a:p>
            <a:pPr algn="just" rtl="1"/>
            <a:r>
              <a:rPr lang="fa-IR" dirty="0" smtClean="0"/>
              <a:t>پیش بینی موقعیات در طول مصاحبه و اتخاذ راهکار برای مقابله با آنها</a:t>
            </a:r>
          </a:p>
          <a:p>
            <a:pPr algn="just" rtl="1"/>
            <a:r>
              <a:rPr lang="fa-IR" dirty="0" smtClean="0"/>
              <a:t>ایجاد جو خوش بینانه در طول مصاحبه</a:t>
            </a:r>
          </a:p>
          <a:p>
            <a:pPr algn="just" rtl="1"/>
            <a:r>
              <a:rPr lang="fa-IR" dirty="0" smtClean="0"/>
              <a:t>برقراری ارتباطات کلامی و غیر کلامی</a:t>
            </a:r>
          </a:p>
          <a:p>
            <a:pPr algn="just" rtl="1"/>
            <a:r>
              <a:rPr lang="fa-IR" dirty="0" smtClean="0"/>
              <a:t>لزوم </a:t>
            </a:r>
            <a:r>
              <a:rPr lang="fa-IR" dirty="0" smtClean="0">
                <a:solidFill>
                  <a:srgbClr val="0070C0"/>
                </a:solidFill>
              </a:rPr>
              <a:t>تعیین قرار ملاقات </a:t>
            </a:r>
            <a:r>
              <a:rPr lang="fa-IR" dirty="0" smtClean="0"/>
              <a:t>در صورت طولانی بودن مصاحبه</a:t>
            </a:r>
          </a:p>
          <a:p>
            <a:pPr algn="just" rtl="1"/>
            <a:r>
              <a:rPr lang="fa-IR" dirty="0" smtClean="0"/>
              <a:t>شیک پوشی مصاحبه گر ، عدم تأخیر ، آرام بودن محل مصاحبه</a:t>
            </a:r>
          </a:p>
          <a:p>
            <a:pPr algn="just" rtl="1"/>
            <a:r>
              <a:rPr lang="fa-IR" dirty="0" smtClean="0"/>
              <a:t>بررسی کاوشگرانه توسط مصاحبه گر</a:t>
            </a:r>
          </a:p>
          <a:p>
            <a:pPr algn="just" rtl="1"/>
            <a:r>
              <a:rPr lang="fa-IR" dirty="0" smtClean="0">
                <a:solidFill>
                  <a:srgbClr val="0070C0"/>
                </a:solidFill>
              </a:rPr>
              <a:t>لزوم گرفتن اجازه برای ضبط پاسخها  </a:t>
            </a:r>
            <a:endParaRPr lang="fa-IR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نکات مهم در مصاحبه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4788091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معایب ←  - زمان بر بودن </a:t>
            </a:r>
          </a:p>
          <a:p>
            <a:pPr algn="r" rtl="1">
              <a:buNone/>
            </a:pPr>
            <a:r>
              <a:rPr lang="fa-IR" dirty="0" smtClean="0"/>
              <a:t>                - پرهزینه بودن</a:t>
            </a:r>
          </a:p>
          <a:p>
            <a:pPr algn="r" rtl="1">
              <a:buNone/>
            </a:pPr>
            <a:r>
              <a:rPr lang="fa-IR" dirty="0" smtClean="0"/>
              <a:t>                - محدود بودن حجم نمونه</a:t>
            </a:r>
          </a:p>
          <a:p>
            <a:pPr algn="r" rtl="1">
              <a:buNone/>
            </a:pPr>
            <a:r>
              <a:rPr lang="fa-IR" dirty="0" smtClean="0"/>
              <a:t>                - نیاز به رضایت و تمایل پاسخگو</a:t>
            </a:r>
          </a:p>
          <a:p>
            <a:pPr algn="r" rtl="1">
              <a:buNone/>
            </a:pPr>
            <a:r>
              <a:rPr lang="fa-IR" dirty="0" smtClean="0"/>
              <a:t>                - نظرات پاسخگویان جنبه شخصی داشته و تعمیم نتایج جای   		تأمل دارد                </a:t>
            </a:r>
          </a:p>
          <a:p>
            <a:pPr algn="r" rtl="1">
              <a:buNone/>
            </a:pPr>
            <a:r>
              <a:rPr lang="fa-IR" dirty="0" smtClean="0"/>
              <a:t>                - </a:t>
            </a:r>
            <a:r>
              <a:rPr lang="fa-IR" dirty="0" smtClean="0">
                <a:solidFill>
                  <a:srgbClr val="0070C0"/>
                </a:solidFill>
              </a:rPr>
              <a:t>روش نامناسب در صورت پراکندگی جغرافیایی وسیع</a:t>
            </a:r>
          </a:p>
          <a:p>
            <a:pPr algn="r" rtl="1">
              <a:buNone/>
            </a:pPr>
            <a:r>
              <a:rPr lang="fa-IR" dirty="0" smtClean="0"/>
              <a:t>                - تأثیر حضور مصاحبه کننده در پاسخ مصاحبه شونده</a:t>
            </a:r>
          </a:p>
          <a:p>
            <a:pPr algn="r" rtl="1">
              <a:buNone/>
            </a:pPr>
            <a:r>
              <a:rPr lang="fa-IR" dirty="0" smtClean="0"/>
              <a:t>                - امتناع افراد از ابراز صریح نظرات</a:t>
            </a:r>
          </a:p>
          <a:p>
            <a:pPr algn="r" rtl="1">
              <a:buNone/>
            </a:pPr>
            <a:endParaRPr lang="fa-I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معایب و مزایا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fa-IR" dirty="0" smtClean="0"/>
              <a:t>مزایا  ←   -انعطاف پذیری</a:t>
            </a:r>
          </a:p>
          <a:p>
            <a:pPr algn="r" rtl="1">
              <a:buNone/>
            </a:pPr>
            <a:r>
              <a:rPr lang="fa-IR" dirty="0" smtClean="0"/>
              <a:t>                - جستجوی بیشتر اطلاعات</a:t>
            </a:r>
          </a:p>
          <a:p>
            <a:pPr algn="r" rtl="1">
              <a:buNone/>
            </a:pPr>
            <a:r>
              <a:rPr lang="fa-IR" dirty="0" smtClean="0"/>
              <a:t>                - بیشتر بودن میزان پاسخ</a:t>
            </a:r>
          </a:p>
          <a:p>
            <a:pPr algn="r" rtl="1">
              <a:buNone/>
            </a:pPr>
            <a:r>
              <a:rPr lang="fa-IR" dirty="0" smtClean="0"/>
              <a:t>                - </a:t>
            </a:r>
            <a:r>
              <a:rPr lang="fa-IR" dirty="0" smtClean="0">
                <a:solidFill>
                  <a:srgbClr val="FF0000"/>
                </a:solidFill>
              </a:rPr>
              <a:t>امکان جمع آوری داده ها ازواحدهای ناتوان وبیمارو بی علاقه </a:t>
            </a:r>
          </a:p>
          <a:p>
            <a:pPr algn="r" rtl="1">
              <a:buNone/>
            </a:pPr>
            <a:r>
              <a:rPr lang="fa-IR" dirty="0" smtClean="0"/>
              <a:t>                - </a:t>
            </a:r>
            <a:r>
              <a:rPr lang="fa-IR" dirty="0" smtClean="0">
                <a:solidFill>
                  <a:srgbClr val="7030A0"/>
                </a:solidFill>
              </a:rPr>
              <a:t>مناسب ترین روش برای افراد بی سواد و کودکان خردسال</a:t>
            </a:r>
          </a:p>
          <a:p>
            <a:pPr algn="r" rtl="1">
              <a:buNone/>
            </a:pPr>
            <a:r>
              <a:rPr lang="fa-IR" dirty="0" smtClean="0"/>
              <a:t>                - امکان کنترل پاسخها از جانب پرسشگر</a:t>
            </a:r>
          </a:p>
          <a:p>
            <a:pPr algn="r" rtl="1">
              <a:buNone/>
            </a:pPr>
            <a:r>
              <a:rPr lang="fa-IR" dirty="0" smtClean="0"/>
              <a:t>                - امکان بررسی واکنش های مختلف پاسخگو</a:t>
            </a:r>
          </a:p>
          <a:p>
            <a:pPr algn="r" rtl="1">
              <a:buNone/>
            </a:pPr>
            <a:r>
              <a:rPr lang="fa-IR" dirty="0" smtClean="0"/>
              <a:t>                - امکان مراجعه مکرر به پاسخگو</a:t>
            </a:r>
          </a:p>
          <a:p>
            <a:pPr algn="r" rtl="1">
              <a:buNone/>
            </a:pPr>
            <a:r>
              <a:rPr lang="fa-IR" dirty="0" smtClean="0"/>
              <a:t>                - روش مناسب کسب ایده ، عقیده و نظرسنجی</a:t>
            </a:r>
          </a:p>
          <a:p>
            <a:pPr algn="r" rtl="1">
              <a:buNone/>
            </a:pPr>
            <a:r>
              <a:rPr lang="fa-IR" dirty="0" smtClean="0"/>
              <a:t>                - درصد پاسخگویی بیشتر نسبت به پرسشنامه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ارائه و پاسخ به سوالات به صورت مکتوب صورت می گیرد</a:t>
            </a:r>
          </a:p>
          <a:p>
            <a:pPr algn="r" rtl="1"/>
            <a:r>
              <a:rPr lang="fa-IR" dirty="0" smtClean="0"/>
              <a:t>مرحله اول ← لزوم تهیه اهداف پژوهش</a:t>
            </a:r>
          </a:p>
          <a:p>
            <a:pPr algn="r" rtl="1"/>
            <a:r>
              <a:rPr lang="fa-IR" dirty="0" smtClean="0"/>
              <a:t>مرحله دوم ← تعریف نمونه هایی که محقق برای آنها پرسشنامه ارائه می کند</a:t>
            </a:r>
          </a:p>
          <a:p>
            <a:pPr algn="r" rtl="1"/>
            <a:r>
              <a:rPr lang="fa-IR" dirty="0" smtClean="0"/>
              <a:t>مرحله سوم ← ساختن سوالات</a:t>
            </a:r>
          </a:p>
          <a:p>
            <a:pPr algn="r" rtl="1"/>
            <a:r>
              <a:rPr lang="fa-IR" dirty="0" smtClean="0"/>
              <a:t>عمق کمتر سوالات نسبت به مصاحبه</a:t>
            </a:r>
          </a:p>
          <a:p>
            <a:pPr algn="r" rtl="1"/>
            <a:r>
              <a:rPr lang="fa-IR" dirty="0" smtClean="0"/>
              <a:t>میزان تورش پایین تر نسبت به مصاحبه</a:t>
            </a:r>
          </a:p>
          <a:p>
            <a:pPr algn="r" rtl="1"/>
            <a:r>
              <a:rPr lang="fa-IR" dirty="0" smtClean="0"/>
              <a:t>شامل سوالات باز و بسته</a:t>
            </a:r>
          </a:p>
          <a:p>
            <a:pPr algn="r" rtl="1"/>
            <a:r>
              <a:rPr lang="fa-IR" dirty="0" smtClean="0"/>
              <a:t>عدم استفاده از سوالات باز در نمونه های بزرگ</a:t>
            </a:r>
          </a:p>
          <a:p>
            <a:pPr algn="r" rtl="1"/>
            <a:r>
              <a:rPr lang="fa-IR" dirty="0" smtClean="0"/>
              <a:t>کاربرد ← تعیین حقایق درباره واحدهای پژوهش ،رویدادها ،موقعیت ها توسط واحدها ، باورها ،نگرشها و سطح دانش یا تمایلات نمونه ها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پرسشنامه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 rtl="1">
              <a:buFont typeface="+mj-lt"/>
              <a:buAutoNum type="arabicPeriod"/>
            </a:pPr>
            <a:r>
              <a:rPr lang="fa-IR" dirty="0" smtClean="0"/>
              <a:t>ارسال همراه با دستورالعمل واضح با پست و تقاضای اعاده فرم تکمیل شده با پست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fa-IR" dirty="0" smtClean="0"/>
              <a:t>جمع کردن تمام نمونه ها در یک مکان و یک زمان و دادن آموزش شفاهی برای تکمیل پرسشنامه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fa-IR" dirty="0" smtClean="0"/>
              <a:t>توزیع پرسشنامه به تک تک افراد سپس جمع آوری آنها بعداز مدت لازم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روش اجرای پرسشنامه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برای جمع آوری اطلاعات مورد نیاز پژوهش و ثبت آنها</a:t>
            </a:r>
          </a:p>
          <a:p>
            <a:pPr algn="r" rtl="1"/>
            <a:r>
              <a:rPr lang="fa-IR" dirty="0" smtClean="0"/>
              <a:t>استفاده ازیک یا ترکیبی از روش های زیر: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استفاده از اطلاعات وداده های موجود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مشاهده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مصاحبه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پرسشنامه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روشهای دیگر←بحث گروهی متمرکزو...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مقدمه :</a:t>
            </a:r>
          </a:p>
          <a:p>
            <a:pPr marL="514350" indent="-514350" algn="just" rtl="1">
              <a:buNone/>
            </a:pPr>
            <a:r>
              <a:rPr lang="fa-IR" dirty="0" smtClean="0"/>
              <a:t>      - شروع با معرفی محقق و موسسه ای که اعتبار پژوهش را 	تأمین     نموده</a:t>
            </a:r>
          </a:p>
          <a:p>
            <a:pPr marL="514350" indent="-514350" algn="just" rtl="1">
              <a:buNone/>
            </a:pPr>
            <a:r>
              <a:rPr lang="fa-IR" dirty="0" smtClean="0"/>
              <a:t>      - توضیح علل تنظیم پرسشنامه و هدف مورد نظر</a:t>
            </a:r>
          </a:p>
          <a:p>
            <a:pPr marL="514350" indent="-514350" algn="just" rtl="1">
              <a:buNone/>
            </a:pPr>
            <a:r>
              <a:rPr lang="fa-IR" dirty="0" smtClean="0"/>
              <a:t>      - کوتاه  ، جالب ، اعتماد بر انگیزبودن</a:t>
            </a:r>
          </a:p>
          <a:p>
            <a:pPr marL="514350" indent="-514350" algn="just" rtl="1">
              <a:buNone/>
            </a:pPr>
            <a:r>
              <a:rPr lang="fa-IR" dirty="0" smtClean="0"/>
              <a:t>      - بیان جملاتی در خصوص محرمانه بودن پاسخ ها و بدون 	نام بودن پرسشنامه</a:t>
            </a:r>
          </a:p>
          <a:p>
            <a:pPr marL="514350" indent="-514350" algn="just" rtl="1">
              <a:buNone/>
            </a:pPr>
            <a:r>
              <a:rPr lang="fa-IR" dirty="0" smtClean="0"/>
              <a:t>      - گنجاندن فرم اجازه نامه از شرکت کنندگان بعد از مقدمه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قسمت های مختلف پرسشنامه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fa-IR" dirty="0" smtClean="0"/>
              <a:t>2. راهنمایی برای پاسخ به سوالات :</a:t>
            </a:r>
          </a:p>
          <a:p>
            <a:pPr algn="r" rtl="1">
              <a:buNone/>
            </a:pPr>
            <a:r>
              <a:rPr lang="fa-IR" dirty="0" smtClean="0"/>
              <a:t>        - قید کردن چگونگی مشخص کردن پاسخ ها</a:t>
            </a:r>
          </a:p>
          <a:p>
            <a:pPr algn="r" rtl="1">
              <a:buNone/>
            </a:pPr>
            <a:r>
              <a:rPr lang="fa-IR" dirty="0" smtClean="0"/>
              <a:t>        - راهنمایی چگونگی پاسخ به سوالات</a:t>
            </a:r>
          </a:p>
          <a:p>
            <a:pPr algn="r" rtl="1">
              <a:buNone/>
            </a:pPr>
            <a:r>
              <a:rPr lang="fa-IR" dirty="0" smtClean="0"/>
              <a:t>3. سوالات :</a:t>
            </a:r>
          </a:p>
          <a:p>
            <a:pPr algn="r" rtl="1">
              <a:buNone/>
            </a:pPr>
            <a:r>
              <a:rPr lang="fa-IR" dirty="0" smtClean="0"/>
              <a:t>        - قسمت اصلی و قلب پرسشنامه</a:t>
            </a:r>
          </a:p>
          <a:p>
            <a:pPr algn="r" rtl="1">
              <a:buNone/>
            </a:pPr>
            <a:r>
              <a:rPr lang="fa-IR" dirty="0" smtClean="0"/>
              <a:t>        - انواع : باز – بسته – نیمه باز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/>
              <a:t>آزادی پاسخگو برای جواب دادن</a:t>
            </a:r>
          </a:p>
          <a:p>
            <a:pPr algn="just" rtl="1"/>
            <a:r>
              <a:rPr lang="fa-IR" dirty="0" smtClean="0"/>
              <a:t>برای آزمودن میزان آگاهی و یا اطلاع از عقاید و نظریات پاسخگو</a:t>
            </a:r>
          </a:p>
          <a:p>
            <a:pPr algn="just" rtl="1"/>
            <a:r>
              <a:rPr lang="fa-IR" dirty="0" smtClean="0"/>
              <a:t>وقت گیر بودن تجزیه و تحلیل سوالات باز و طبقه بندی آنها</a:t>
            </a:r>
          </a:p>
          <a:p>
            <a:pPr algn="just" rtl="1"/>
            <a:r>
              <a:rPr lang="fa-IR" dirty="0" smtClean="0"/>
              <a:t>کاربرد ← برای موضوعات حساس و موضوعاتی که محقق اطلاع زیادی از آنها ندارد و بررسی عقاید و پیشنهادات و نگرش نمونه ها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سوالات باز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/>
              <a:t>مشخص کردن گزینه های مختلف برای پاسخگویی</a:t>
            </a:r>
          </a:p>
          <a:p>
            <a:pPr algn="just" rtl="1"/>
            <a:r>
              <a:rPr lang="fa-IR" dirty="0" smtClean="0"/>
              <a:t>سوالات چندگزینه ای</a:t>
            </a:r>
          </a:p>
          <a:p>
            <a:pPr algn="just" rtl="1"/>
            <a:r>
              <a:rPr lang="fa-IR" dirty="0" smtClean="0"/>
              <a:t>انتخاب حداقل یک گزینه</a:t>
            </a:r>
          </a:p>
          <a:p>
            <a:pPr algn="just" rtl="1"/>
            <a:r>
              <a:rPr lang="fa-IR" dirty="0" smtClean="0"/>
              <a:t>محدود کردن پاسخ دهنده به موارد قید شده در پرسشنامه</a:t>
            </a:r>
          </a:p>
          <a:p>
            <a:pPr algn="just" rtl="1"/>
            <a:r>
              <a:rPr lang="fa-IR" dirty="0" smtClean="0"/>
              <a:t>عدم امکان ارائه پاسخ دیگر برای پاسخگو</a:t>
            </a:r>
          </a:p>
          <a:p>
            <a:pPr algn="just" rtl="1"/>
            <a:r>
              <a:rPr lang="fa-IR" dirty="0" smtClean="0"/>
              <a:t>تجزیه و تحلیل و تعبیر و تفسیرآسان تر نسبت به پرسشنامه باز یا آزاد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سوالات بسته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/>
              <a:t>برای برطرف کردن نقص سوالات بسته</a:t>
            </a:r>
          </a:p>
          <a:p>
            <a:pPr algn="just" rtl="1"/>
            <a:r>
              <a:rPr lang="fa-IR" dirty="0" smtClean="0"/>
              <a:t>برای ارائه مواردی بجز گزینه های مطرح شده در پرسشنامه</a:t>
            </a:r>
          </a:p>
          <a:p>
            <a:pPr algn="just" rtl="1"/>
            <a:r>
              <a:rPr lang="fa-IR" dirty="0" smtClean="0"/>
              <a:t>نوشتن عنوان </a:t>
            </a:r>
            <a:r>
              <a:rPr lang="fa-IR" dirty="0" smtClean="0">
                <a:solidFill>
                  <a:srgbClr val="0070C0"/>
                </a:solidFill>
              </a:rPr>
              <a:t>سایر موارد </a:t>
            </a:r>
            <a:r>
              <a:rPr lang="fa-IR" dirty="0" smtClean="0"/>
              <a:t>در پایان گزینه ها 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سوالات نیمه باز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/>
              <a:t>سوالات مربوط به برخی پاسخ دهندگان</a:t>
            </a:r>
          </a:p>
          <a:p>
            <a:pPr algn="just" rtl="1"/>
            <a:r>
              <a:rPr lang="fa-IR" dirty="0" smtClean="0"/>
              <a:t>سوالات صافی یا فیلتر</a:t>
            </a:r>
          </a:p>
          <a:p>
            <a:pPr algn="just" rtl="1"/>
            <a:r>
              <a:rPr lang="fa-IR" dirty="0" smtClean="0"/>
              <a:t>تعیین پاسخ به سوالات خاص وابسته به پاسخ آنها به پرسش های دیگر است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سوالات وابسته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just" rtl="1"/>
            <a:r>
              <a:rPr lang="fa-IR" dirty="0" smtClean="0"/>
              <a:t>مهم بودن ظاهر و شکل پرسشنامه،بدون غلط املایی و تایپی، باسلیقه و زیبا بودن ، فاصله گذاری مناسب ، داشتن دستور صحیح</a:t>
            </a:r>
          </a:p>
          <a:p>
            <a:pPr algn="just" rtl="1"/>
            <a:r>
              <a:rPr lang="fa-IR" dirty="0" smtClean="0"/>
              <a:t>نگارش با زبان ترجیحی پاسخگو ومتناسب با دانش و سواد کم سوادترین فرد پاسخگو</a:t>
            </a:r>
          </a:p>
          <a:p>
            <a:pPr algn="just" rtl="1"/>
            <a:r>
              <a:rPr lang="fa-IR" dirty="0" smtClean="0"/>
              <a:t>تمرکز هر سوال فقط روی یک مورد و یک قسمت از اطلاعات</a:t>
            </a:r>
          </a:p>
          <a:p>
            <a:pPr algn="just" rtl="1"/>
            <a:r>
              <a:rPr lang="fa-IR" dirty="0" smtClean="0"/>
              <a:t>مدت زمان لازم برای تکمیل کمتر از 25-20 دقیقه</a:t>
            </a:r>
          </a:p>
          <a:p>
            <a:pPr algn="just" rtl="1"/>
            <a:r>
              <a:rPr lang="fa-IR" dirty="0" smtClean="0"/>
              <a:t>کوتاه بودن سوالات تا حد امکان ←اندازه مطلوب کمتر از 20 لغت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نکات مهم در طراحی پرسشنامه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/>
              <a:t>بیان سوالات به شکل مثبت</a:t>
            </a:r>
          </a:p>
          <a:p>
            <a:pPr algn="just" rtl="1"/>
            <a:r>
              <a:rPr lang="fa-IR" dirty="0" smtClean="0"/>
              <a:t>جمع کردن همه سوالات مربوط به یک موضوع در یک جا</a:t>
            </a:r>
          </a:p>
          <a:p>
            <a:pPr algn="just" rtl="1"/>
            <a:r>
              <a:rPr lang="fa-IR" dirty="0" smtClean="0"/>
              <a:t>داشتن اجازه قطعی برای توزیع سوالات از مسئولین مربوطه</a:t>
            </a:r>
          </a:p>
          <a:p>
            <a:pPr algn="just" rtl="1"/>
            <a:r>
              <a:rPr lang="fa-IR" dirty="0" smtClean="0"/>
              <a:t>شروع از سوالات عمومی و راحت به سمت سوالات باریکتر و اختصاصی و محرمانه و دقیق و تخصصی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752600"/>
          </a:xfrm>
        </p:spPr>
        <p:txBody>
          <a:bodyPr/>
          <a:lstStyle/>
          <a:p>
            <a:r>
              <a:rPr lang="fa-IR" dirty="0" smtClean="0"/>
              <a:t>اعتبار و پایایی تحقیق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dirty="0" smtClean="0"/>
              <a:t>اعتبار←واقعی بودن نتایج</a:t>
            </a:r>
          </a:p>
          <a:p>
            <a:pPr algn="just" rtl="1"/>
            <a:r>
              <a:rPr lang="fa-IR" dirty="0" smtClean="0"/>
              <a:t>پایایی یا اعتماد ←گرفتن نتایج مشابه در صورت تکرار تحقیق در شرایط یکسان</a:t>
            </a:r>
          </a:p>
          <a:p>
            <a:pPr algn="just" rtl="1"/>
            <a:r>
              <a:rPr lang="fa-IR" dirty="0" smtClean="0"/>
              <a:t>اهمیت طراحی مناسب برای اجرای تحقیق در میزان اعتبار</a:t>
            </a:r>
          </a:p>
          <a:p>
            <a:pPr algn="just" rtl="1">
              <a:buNone/>
            </a:pPr>
            <a:endParaRPr lang="fa-IR" dirty="0" smtClean="0"/>
          </a:p>
          <a:p>
            <a:pPr algn="just" rtl="1"/>
            <a:r>
              <a:rPr lang="fa-IR" dirty="0" smtClean="0"/>
              <a:t>در مطالعات توصیفی عوامل مؤثر در اعتبار :</a:t>
            </a:r>
          </a:p>
          <a:p>
            <a:pPr algn="just" rtl="1">
              <a:buNone/>
            </a:pPr>
            <a:r>
              <a:rPr lang="fa-IR" dirty="0" smtClean="0"/>
              <a:t>       - مسائل مربوط به </a:t>
            </a:r>
            <a:r>
              <a:rPr lang="fa-IR" dirty="0" smtClean="0">
                <a:solidFill>
                  <a:srgbClr val="0070C0"/>
                </a:solidFill>
              </a:rPr>
              <a:t>نمونه گیری </a:t>
            </a:r>
          </a:p>
          <a:p>
            <a:pPr algn="just" rtl="1">
              <a:buNone/>
            </a:pPr>
            <a:r>
              <a:rPr lang="fa-IR" dirty="0" smtClean="0"/>
              <a:t>       - </a:t>
            </a:r>
            <a:r>
              <a:rPr lang="fa-IR" dirty="0" smtClean="0">
                <a:solidFill>
                  <a:srgbClr val="0070C0"/>
                </a:solidFill>
              </a:rPr>
              <a:t>نحوه گردآوری داده ها</a:t>
            </a:r>
          </a:p>
          <a:p>
            <a:pPr>
              <a:buNone/>
            </a:pP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نتایج معتبر و قابل اعتماد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just" rtl="1"/>
            <a:r>
              <a:rPr lang="fa-IR" dirty="0" smtClean="0"/>
              <a:t>استفاده از اطلاعات موجود جمع آوری شده توسط </a:t>
            </a:r>
            <a:r>
              <a:rPr lang="fa-IR" dirty="0" smtClean="0">
                <a:solidFill>
                  <a:srgbClr val="00B0F0"/>
                </a:solidFill>
              </a:rPr>
              <a:t>سایر محققین </a:t>
            </a:r>
            <a:r>
              <a:rPr lang="fa-IR" dirty="0" smtClean="0"/>
              <a:t>و سازمانها</a:t>
            </a:r>
            <a:endParaRPr lang="en-US" dirty="0" smtClean="0"/>
          </a:p>
          <a:p>
            <a:pPr algn="just" rtl="1"/>
            <a:r>
              <a:rPr lang="fa-IR" dirty="0" smtClean="0"/>
              <a:t>اطلاعات جمع آوری شده به صورت روزمره در </a:t>
            </a:r>
            <a:r>
              <a:rPr lang="fa-IR" dirty="0" smtClean="0">
                <a:solidFill>
                  <a:srgbClr val="00B0F0"/>
                </a:solidFill>
              </a:rPr>
              <a:t>مراکز بهداشتی</a:t>
            </a:r>
          </a:p>
          <a:p>
            <a:pPr algn="just" rtl="1"/>
            <a:r>
              <a:rPr lang="fa-IR" dirty="0" smtClean="0"/>
              <a:t>داده های </a:t>
            </a:r>
            <a:r>
              <a:rPr lang="fa-IR" dirty="0" smtClean="0">
                <a:solidFill>
                  <a:srgbClr val="00B0F0"/>
                </a:solidFill>
              </a:rPr>
              <a:t>سرشماری</a:t>
            </a:r>
            <a:r>
              <a:rPr lang="fa-IR" dirty="0" smtClean="0"/>
              <a:t> ، گزارشات منتشر نشده ، اطلاعات منتشره در آرشیوها، کتابخانه ها ویا دفاتر سطوح مختلف بهداشتی و...</a:t>
            </a:r>
          </a:p>
          <a:p>
            <a:pPr algn="just" rtl="1"/>
            <a:r>
              <a:rPr lang="fa-IR" dirty="0" smtClean="0"/>
              <a:t>لزوم فراهم کردن </a:t>
            </a:r>
            <a:r>
              <a:rPr lang="fa-IR" dirty="0" smtClean="0">
                <a:solidFill>
                  <a:srgbClr val="00B050"/>
                </a:solidFill>
              </a:rPr>
              <a:t>چک لیست</a:t>
            </a:r>
            <a:r>
              <a:rPr lang="fa-IR" dirty="0" smtClean="0"/>
              <a:t> یا </a:t>
            </a:r>
            <a:r>
              <a:rPr lang="fa-IR" dirty="0" smtClean="0">
                <a:solidFill>
                  <a:srgbClr val="00B050"/>
                </a:solidFill>
              </a:rPr>
              <a:t>فرم جمع آوری داده ها</a:t>
            </a:r>
          </a:p>
          <a:p>
            <a:pPr algn="just" rtl="1"/>
            <a:r>
              <a:rPr lang="fa-IR" dirty="0" smtClean="0"/>
              <a:t>لزوم رعایت ترتیب اطلاعات موجود در منابع برای ورود به فرم ها برای کاهش میزان خطا و صرفه جویی در زمان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Existing data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عوامل مخدوش کننده</a:t>
            </a:r>
          </a:p>
          <a:p>
            <a:pPr algn="r" rtl="1"/>
            <a:r>
              <a:rPr lang="fa-IR" dirty="0" smtClean="0"/>
              <a:t>عوامل اینتراکشن</a:t>
            </a:r>
          </a:p>
          <a:p>
            <a:pPr algn="r" rtl="1"/>
            <a:r>
              <a:rPr lang="fa-IR" dirty="0" smtClean="0"/>
              <a:t>خروج افراد از گروههای مختلف مطالعه</a:t>
            </a:r>
          </a:p>
          <a:p>
            <a:pPr algn="r" rtl="1"/>
            <a:r>
              <a:rPr lang="fa-IR" dirty="0" smtClean="0"/>
              <a:t>اثر داوطلب</a:t>
            </a:r>
          </a:p>
          <a:p>
            <a:pPr algn="r" rtl="1"/>
            <a:r>
              <a:rPr lang="fa-IR" dirty="0" smtClean="0"/>
              <a:t>ابزار گردآوری داده ها</a:t>
            </a:r>
          </a:p>
          <a:p>
            <a:pPr algn="r" rtl="1"/>
            <a:r>
              <a:rPr lang="fa-IR" dirty="0" smtClean="0"/>
              <a:t>اثر مورد توجه بودن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مطالعات تحلیلی و مداخله ای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/>
              <a:t>وجود گروه شاهد</a:t>
            </a:r>
          </a:p>
          <a:p>
            <a:pPr algn="just" rtl="1"/>
            <a:r>
              <a:rPr lang="fa-IR" dirty="0" smtClean="0"/>
              <a:t>تقسیم تصادفی افراد به گروه های مختلف</a:t>
            </a:r>
          </a:p>
          <a:p>
            <a:pPr algn="just" rtl="1"/>
            <a:r>
              <a:rPr lang="fa-IR" dirty="0" smtClean="0"/>
              <a:t>اندازه گیری قبل و بعد</a:t>
            </a:r>
          </a:p>
          <a:p>
            <a:pPr algn="just" rtl="1"/>
            <a:r>
              <a:rPr lang="fa-IR" dirty="0" smtClean="0"/>
              <a:t>کاهش اثر هاتورن</a:t>
            </a:r>
          </a:p>
          <a:p>
            <a:pPr algn="just" rtl="1"/>
            <a:r>
              <a:rPr lang="fa-IR" dirty="0" smtClean="0"/>
              <a:t>طراحی دقیق مطالعه و پیش آزمون ابزار گرد آوری داده ها</a:t>
            </a:r>
          </a:p>
          <a:p>
            <a:pPr algn="just" rtl="1"/>
            <a:r>
              <a:rPr lang="fa-IR" dirty="0" smtClean="0"/>
              <a:t>آگاهی از وقایع محیطی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روش های پیشگیری از کاهش اعتبار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ocumentingexcellence.com/stat_tool/images/targets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47800"/>
            <a:ext cx="7924800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my emails\funny\pictuers\nature\extraordinary3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/>
              <a:t>مزیت ← ارزانی ، امکان آزمایش روندهای گذشته</a:t>
            </a:r>
          </a:p>
          <a:p>
            <a:pPr algn="just" rtl="1"/>
            <a:r>
              <a:rPr lang="fa-IR" dirty="0" smtClean="0"/>
              <a:t>معایب ←</a:t>
            </a:r>
          </a:p>
          <a:p>
            <a:pPr algn="just" rtl="1">
              <a:buNone/>
            </a:pPr>
            <a:r>
              <a:rPr lang="fa-IR" dirty="0" smtClean="0"/>
              <a:t>              - دشواری دسترسی به سوابق و گزارش مورد نیاز</a:t>
            </a:r>
          </a:p>
          <a:p>
            <a:pPr algn="just" rtl="1">
              <a:buNone/>
            </a:pPr>
            <a:r>
              <a:rPr lang="fa-IR" dirty="0" smtClean="0"/>
              <a:t>              - کامل نبودن و دقیق نبودن بعضی از داده ها</a:t>
            </a:r>
          </a:p>
          <a:p>
            <a:pPr algn="just" rtl="1">
              <a:buNone/>
            </a:pPr>
            <a:r>
              <a:rPr lang="fa-IR" dirty="0" smtClean="0"/>
              <a:t>              - کهنه یا قدیمی بودن اطلاعات</a:t>
            </a:r>
          </a:p>
          <a:p>
            <a:pPr algn="just" rtl="1">
              <a:buNone/>
            </a:pPr>
            <a:r>
              <a:rPr lang="fa-IR" dirty="0" smtClean="0"/>
              <a:t>              - متفاوت بودن تعاریف و روش های ثبت داده ها در مراکز 			بهداشتی</a:t>
            </a:r>
          </a:p>
          <a:p>
            <a:pPr algn="just" rtl="1">
              <a:buNone/>
            </a:pPr>
            <a:r>
              <a:rPr lang="fa-IR" dirty="0" smtClean="0"/>
              <a:t>              - لزوم رعایت ملاحظات اخلاقی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ادامه :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dirty="0" smtClean="0"/>
              <a:t>شامل انتخاب ، مشاهده، ثبت منظم رفتار و خصوصیات موجودات زنده و اشیاء</a:t>
            </a:r>
          </a:p>
          <a:p>
            <a:pPr algn="just" rtl="1"/>
            <a:r>
              <a:rPr lang="fa-IR" dirty="0" smtClean="0"/>
              <a:t>معاینه بیمار نوعی مشاهده است</a:t>
            </a:r>
          </a:p>
          <a:p>
            <a:pPr algn="just" rtl="1"/>
            <a:r>
              <a:rPr lang="fa-IR" i="1" dirty="0" smtClean="0">
                <a:solidFill>
                  <a:srgbClr val="0070C0"/>
                </a:solidFill>
              </a:rPr>
              <a:t>در مورد رفتار جمعیت مشاهده نسبت به مصاحبه و پرسشنامه اطلاعات اضافی و دقیق تری فراهم می کند</a:t>
            </a:r>
          </a:p>
          <a:p>
            <a:pPr algn="just" rtl="1"/>
            <a:r>
              <a:rPr lang="fa-IR" dirty="0" smtClean="0"/>
              <a:t>اغلب در </a:t>
            </a:r>
            <a:r>
              <a:rPr lang="fa-IR" dirty="0" smtClean="0">
                <a:solidFill>
                  <a:srgbClr val="FFC000"/>
                </a:solidFill>
              </a:rPr>
              <a:t>مطالعات کوچک ومحدود </a:t>
            </a:r>
            <a:r>
              <a:rPr lang="fa-IR" dirty="0" smtClean="0"/>
              <a:t>به کار می رود به علت </a:t>
            </a:r>
            <a:r>
              <a:rPr lang="fa-IR" dirty="0" smtClean="0">
                <a:solidFill>
                  <a:srgbClr val="FFC000"/>
                </a:solidFill>
              </a:rPr>
              <a:t>وقت گیر </a:t>
            </a:r>
            <a:r>
              <a:rPr lang="fa-IR" dirty="0" smtClean="0"/>
              <a:t>بودن</a:t>
            </a:r>
          </a:p>
          <a:p>
            <a:pPr algn="just" rtl="1"/>
            <a:r>
              <a:rPr lang="fa-IR" dirty="0" smtClean="0"/>
              <a:t>مشاهده ممکن است مشارکتی یا غیر مشارکتی باشد</a:t>
            </a:r>
          </a:p>
          <a:p>
            <a:pPr algn="just" rtl="1"/>
            <a:r>
              <a:rPr lang="fa-IR" dirty="0" smtClean="0"/>
              <a:t>مشاهده با استفاده از مقیاس معین نیاز به ابزار اضافی دارد (</a:t>
            </a:r>
            <a:r>
              <a:rPr lang="fa-IR" dirty="0" smtClean="0">
                <a:solidFill>
                  <a:srgbClr val="C00000"/>
                </a:solidFill>
              </a:rPr>
              <a:t>اندازه گیری</a:t>
            </a:r>
            <a:r>
              <a:rPr lang="fa-IR" dirty="0" smtClean="0"/>
              <a:t>)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مشاهده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 rtl="1">
              <a:buFont typeface="+mj-lt"/>
              <a:buAutoNum type="arabicPeriod"/>
            </a:pPr>
            <a:r>
              <a:rPr lang="fa-IR" dirty="0" smtClean="0"/>
              <a:t>مشاهده ساده یا کنترل نشده (بدون ساختار) :</a:t>
            </a:r>
          </a:p>
          <a:p>
            <a:pPr marL="514350" indent="-514350" algn="just" rtl="1">
              <a:buNone/>
            </a:pPr>
            <a:r>
              <a:rPr lang="fa-IR" dirty="0" smtClean="0"/>
              <a:t>       - مشاهده سطحی و نامنظم و فاقد برنامه ریزی</a:t>
            </a:r>
          </a:p>
          <a:p>
            <a:pPr marL="514350" indent="-514350" algn="just" rtl="1">
              <a:buNone/>
            </a:pPr>
            <a:r>
              <a:rPr lang="fa-IR" dirty="0" smtClean="0"/>
              <a:t>       - تجربه روزمره در زندگی عادی</a:t>
            </a:r>
          </a:p>
          <a:p>
            <a:pPr marL="514350" indent="-514350" algn="just" rtl="1">
              <a:buNone/>
            </a:pPr>
            <a:r>
              <a:rPr lang="fa-IR" dirty="0" smtClean="0"/>
              <a:t>       - دادن آزادی به مشاهده کننده</a:t>
            </a:r>
          </a:p>
          <a:p>
            <a:pPr marL="514350" indent="-514350" algn="just" rtl="1">
              <a:buNone/>
            </a:pPr>
            <a:r>
              <a:rPr lang="fa-IR" dirty="0" smtClean="0"/>
              <a:t>       - خطر از دست دادن عینیت و امکان عدم بخاطرآوردن تمام              جزئیات واقعه مشاهده شده</a:t>
            </a:r>
          </a:p>
          <a:p>
            <a:pPr marL="514350" indent="-514350" algn="just" rtl="1">
              <a:buNone/>
            </a:pPr>
            <a:r>
              <a:rPr lang="fa-IR" dirty="0" smtClean="0"/>
              <a:t>       - امکان ثبت یادداشت ها حین مشاهده یا بلافاصله بعدازاتمام مشاهده</a:t>
            </a:r>
          </a:p>
          <a:p>
            <a:pPr marL="514350" indent="-514350" algn="just" rtl="1">
              <a:buNone/>
            </a:pPr>
            <a:r>
              <a:rPr lang="fa-IR" dirty="0" smtClean="0"/>
              <a:t>       - امکان تهیه عکس یا فیلم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انواع مشاهده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None/>
            </a:pPr>
            <a:r>
              <a:rPr lang="fa-IR" dirty="0" smtClean="0"/>
              <a:t>2. مشاهده دقیق و منظم ( ساختارمند) :</a:t>
            </a:r>
          </a:p>
          <a:p>
            <a:pPr algn="just" rtl="1">
              <a:buNone/>
            </a:pPr>
            <a:r>
              <a:rPr lang="fa-IR" dirty="0" smtClean="0"/>
              <a:t>      - مشاهده طبق نظم و برنامه قبلی</a:t>
            </a:r>
          </a:p>
          <a:p>
            <a:pPr algn="just" rtl="1">
              <a:buNone/>
            </a:pPr>
            <a:r>
              <a:rPr lang="fa-IR" dirty="0" smtClean="0"/>
              <a:t>      - آگاهی کامل مشاهده گر از موضوع مورد مشاهده</a:t>
            </a:r>
          </a:p>
          <a:p>
            <a:pPr algn="just" rtl="1">
              <a:buNone/>
            </a:pPr>
            <a:r>
              <a:rPr lang="fa-IR" dirty="0" smtClean="0"/>
              <a:t>      - ابزار جمع آوری ← چک لیست مشخص شده با چوب خط</a:t>
            </a:r>
          </a:p>
          <a:p>
            <a:pPr algn="just" rtl="1">
              <a:buNone/>
            </a:pPr>
            <a:r>
              <a:rPr lang="fa-IR" dirty="0" smtClean="0"/>
              <a:t>      - ثبت فراوانی وقوع رفتار مشاهده شده در چک لیست</a:t>
            </a:r>
          </a:p>
          <a:p>
            <a:pPr algn="just" rtl="1">
              <a:buNone/>
            </a:pPr>
            <a:r>
              <a:rPr lang="fa-IR" dirty="0" smtClean="0"/>
              <a:t>      - گام اول ← لزوم تعریف دقیق چیزی که قرار است مشاهده 	شود</a:t>
            </a:r>
          </a:p>
          <a:p>
            <a:pPr algn="r" rtl="1">
              <a:buNone/>
            </a:pPr>
            <a:r>
              <a:rPr lang="fa-IR" dirty="0" smtClean="0"/>
              <a:t>      - تهیه سیستم طبقه بندی برای سازماندهی رفتار تحت مشاهده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lphaLcParenR"/>
            </a:pPr>
            <a:r>
              <a:rPr lang="fa-IR" dirty="0" smtClean="0"/>
              <a:t>مشاهده گر آشکار</a:t>
            </a:r>
          </a:p>
          <a:p>
            <a:pPr marL="514350" indent="-514350" algn="r" rtl="1">
              <a:buFont typeface="+mj-lt"/>
              <a:buAutoNum type="alphaLcParenR"/>
            </a:pPr>
            <a:r>
              <a:rPr lang="fa-IR" dirty="0" smtClean="0"/>
              <a:t>مشاهده گر پنهان</a:t>
            </a:r>
          </a:p>
          <a:p>
            <a:pPr marL="514350" indent="-514350" algn="r" rtl="1">
              <a:buFont typeface="+mj-lt"/>
              <a:buAutoNum type="alphaLcParenR"/>
            </a:pPr>
            <a:r>
              <a:rPr lang="fa-IR" dirty="0" smtClean="0"/>
              <a:t>مشاهده گر شرکت کننده آشکار</a:t>
            </a:r>
          </a:p>
          <a:p>
            <a:pPr marL="514350" indent="-514350" algn="r" rtl="1">
              <a:buFont typeface="+mj-lt"/>
              <a:buAutoNum type="alphaLcParenR"/>
            </a:pPr>
            <a:r>
              <a:rPr lang="fa-IR" dirty="0" smtClean="0"/>
              <a:t>مشاهده گر شرکت کننده پنهان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ارتباط بین مشاهده گر و آزمودنی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algn="just" rtl="1"/>
            <a:r>
              <a:rPr lang="fa-IR" dirty="0" smtClean="0"/>
              <a:t>مزایای مشاهده             </a:t>
            </a:r>
          </a:p>
          <a:p>
            <a:pPr algn="just" rtl="1">
              <a:buNone/>
            </a:pPr>
            <a:r>
              <a:rPr lang="fa-IR" dirty="0" smtClean="0"/>
              <a:t>             - اعتبار قابل توجه اطلاعات ضبط شده</a:t>
            </a:r>
          </a:p>
          <a:p>
            <a:pPr algn="just" rtl="1">
              <a:buNone/>
            </a:pPr>
            <a:r>
              <a:rPr lang="fa-IR" dirty="0" smtClean="0"/>
              <a:t>             - عدم نیاز به جلب رضایت پاسخگو</a:t>
            </a:r>
          </a:p>
          <a:p>
            <a:pPr algn="just" rtl="1">
              <a:buNone/>
            </a:pPr>
            <a:r>
              <a:rPr lang="fa-IR" dirty="0" smtClean="0"/>
              <a:t>             - امکان توصیف کامل و جامع حادثه و جزئیات موضوع</a:t>
            </a:r>
          </a:p>
          <a:p>
            <a:pPr algn="just" rtl="1"/>
            <a:r>
              <a:rPr lang="fa-IR" dirty="0" smtClean="0"/>
              <a:t>محدودیات مشاهده</a:t>
            </a:r>
          </a:p>
          <a:p>
            <a:pPr algn="just" rtl="1">
              <a:buNone/>
            </a:pPr>
            <a:r>
              <a:rPr lang="fa-IR" dirty="0" smtClean="0"/>
              <a:t>             - خطای سیستماتیک</a:t>
            </a:r>
          </a:p>
          <a:p>
            <a:pPr algn="just" rtl="1">
              <a:buNone/>
            </a:pPr>
            <a:r>
              <a:rPr lang="fa-IR" dirty="0" smtClean="0"/>
              <a:t>             - اتکا به زمان حال</a:t>
            </a:r>
          </a:p>
          <a:p>
            <a:pPr algn="just" rtl="1">
              <a:buNone/>
            </a:pPr>
            <a:r>
              <a:rPr lang="fa-IR" dirty="0" smtClean="0"/>
              <a:t>             - حوادث غیر قابل پیش بینی</a:t>
            </a:r>
          </a:p>
          <a:p>
            <a:pPr algn="just" rtl="1">
              <a:buNone/>
            </a:pPr>
            <a:r>
              <a:rPr lang="fa-IR" dirty="0" smtClean="0"/>
              <a:t>             - وسعت حادثه</a:t>
            </a:r>
          </a:p>
          <a:p>
            <a:pPr algn="just" rtl="1">
              <a:buNone/>
            </a:pPr>
            <a:r>
              <a:rPr lang="fa-IR" dirty="0" smtClean="0"/>
              <a:t>             - عدم توانایی برای آزمون فرضیه</a:t>
            </a:r>
          </a:p>
          <a:p>
            <a:pPr algn="just" rtl="1">
              <a:buNone/>
            </a:pPr>
            <a:r>
              <a:rPr lang="fa-IR" dirty="0" smtClean="0"/>
              <a:t>             - کیفی بودن اطلاعات</a:t>
            </a:r>
          </a:p>
          <a:p>
            <a:pPr algn="just" rtl="1">
              <a:buNone/>
            </a:pPr>
            <a:r>
              <a:rPr lang="fa-IR" dirty="0" smtClean="0"/>
              <a:t>             - غیر سیستماتیک بودن اطلاعات و مشاهدات</a:t>
            </a:r>
          </a:p>
          <a:p>
            <a:pPr algn="just" rtl="1">
              <a:buNone/>
            </a:pPr>
            <a:r>
              <a:rPr lang="fa-IR" dirty="0" smtClean="0"/>
              <a:t>             - نیاز به آموزش کامل دستیاران و...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r" rtl="1"/>
            <a:r>
              <a:rPr lang="fa-IR" dirty="0" smtClean="0"/>
              <a:t>مزایا و معایب مشاهده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608</TotalTime>
  <Words>1512</Words>
  <Application>Microsoft Office PowerPoint</Application>
  <PresentationFormat>On-screen Show (4:3)</PresentationFormat>
  <Paragraphs>209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Concourse</vt:lpstr>
      <vt:lpstr>روش گردآوری داده ها</vt:lpstr>
      <vt:lpstr>PowerPoint Presentation</vt:lpstr>
      <vt:lpstr>Existing data</vt:lpstr>
      <vt:lpstr>ادامه :</vt:lpstr>
      <vt:lpstr>مشاهده</vt:lpstr>
      <vt:lpstr>انواع مشاهده</vt:lpstr>
      <vt:lpstr>PowerPoint Presentation</vt:lpstr>
      <vt:lpstr>ارتباط بین مشاهده گر و آزمودنی</vt:lpstr>
      <vt:lpstr>مزایا و معایب مشاهده </vt:lpstr>
      <vt:lpstr>مصاحبه</vt:lpstr>
      <vt:lpstr>انواع مصاحبه</vt:lpstr>
      <vt:lpstr>PowerPoint Presentation</vt:lpstr>
      <vt:lpstr>طراحی سوالات مصاحبه</vt:lpstr>
      <vt:lpstr>پیش آزمون کردن روش کار مصاحبه</vt:lpstr>
      <vt:lpstr>نکات مهم در مصاحبه</vt:lpstr>
      <vt:lpstr>معایب و مزایا</vt:lpstr>
      <vt:lpstr>PowerPoint Presentation</vt:lpstr>
      <vt:lpstr>پرسشنامه</vt:lpstr>
      <vt:lpstr>روش اجرای پرسشنامه</vt:lpstr>
      <vt:lpstr>قسمت های مختلف پرسشنامه</vt:lpstr>
      <vt:lpstr>PowerPoint Presentation</vt:lpstr>
      <vt:lpstr>سوالات باز</vt:lpstr>
      <vt:lpstr>سوالات بسته</vt:lpstr>
      <vt:lpstr>سوالات نیمه باز</vt:lpstr>
      <vt:lpstr>سوالات وابسته</vt:lpstr>
      <vt:lpstr>نکات مهم در طراحی پرسشنامه</vt:lpstr>
      <vt:lpstr>PowerPoint Presentation</vt:lpstr>
      <vt:lpstr>اعتبار و پایایی تحقیق</vt:lpstr>
      <vt:lpstr>نتایج معتبر و قابل اعتماد</vt:lpstr>
      <vt:lpstr>مطالعات تحلیلی و مداخله ای</vt:lpstr>
      <vt:lpstr>روش های پیشگیری از کاهش اعتبار</vt:lpstr>
      <vt:lpstr>PowerPoint Presentation</vt:lpstr>
      <vt:lpstr>PowerPoint Presentation</vt:lpstr>
    </vt:vector>
  </TitlesOfParts>
  <Company>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روش گردآوری داده ها</dc:title>
  <dc:creator>kh.isazadehfar</dc:creator>
  <cp:lastModifiedBy>khatereh isazadehfar</cp:lastModifiedBy>
  <cp:revision>91</cp:revision>
  <dcterms:created xsi:type="dcterms:W3CDTF">2011-02-26T09:59:36Z</dcterms:created>
  <dcterms:modified xsi:type="dcterms:W3CDTF">2015-10-18T09:41:31Z</dcterms:modified>
</cp:coreProperties>
</file>