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88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6" r:id="rId2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25294C-1E30-40E6-BB03-E60814B453FA}" type="datetimeFigureOut">
              <a:rPr lang="fa-IR" smtClean="0"/>
              <a:pPr/>
              <a:t>1436/05/24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050769-70B8-4EFA-B2CD-E4395867A0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5294C-1E30-40E6-BB03-E60814B453FA}" type="datetimeFigureOut">
              <a:rPr lang="fa-IR" smtClean="0"/>
              <a:pPr/>
              <a:t>1436/05/24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0769-70B8-4EFA-B2CD-E4395867A0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5294C-1E30-40E6-BB03-E60814B453FA}" type="datetimeFigureOut">
              <a:rPr lang="fa-IR" smtClean="0"/>
              <a:pPr/>
              <a:t>1436/05/24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0769-70B8-4EFA-B2CD-E4395867A0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25294C-1E30-40E6-BB03-E60814B453FA}" type="datetimeFigureOut">
              <a:rPr lang="fa-IR" smtClean="0"/>
              <a:pPr/>
              <a:t>1436/05/24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050769-70B8-4EFA-B2CD-E4395867A0A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25294C-1E30-40E6-BB03-E60814B453FA}" type="datetimeFigureOut">
              <a:rPr lang="fa-IR" smtClean="0"/>
              <a:pPr/>
              <a:t>1436/05/24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050769-70B8-4EFA-B2CD-E4395867A0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5294C-1E30-40E6-BB03-E60814B453FA}" type="datetimeFigureOut">
              <a:rPr lang="fa-IR" smtClean="0"/>
              <a:pPr/>
              <a:t>1436/05/24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0769-70B8-4EFA-B2CD-E4395867A0A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5294C-1E30-40E6-BB03-E60814B453FA}" type="datetimeFigureOut">
              <a:rPr lang="fa-IR" smtClean="0"/>
              <a:pPr/>
              <a:t>1436/05/24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0769-70B8-4EFA-B2CD-E4395867A0A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25294C-1E30-40E6-BB03-E60814B453FA}" type="datetimeFigureOut">
              <a:rPr lang="fa-IR" smtClean="0"/>
              <a:pPr/>
              <a:t>1436/05/24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050769-70B8-4EFA-B2CD-E4395867A0A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5294C-1E30-40E6-BB03-E60814B453FA}" type="datetimeFigureOut">
              <a:rPr lang="fa-IR" smtClean="0"/>
              <a:pPr/>
              <a:t>1436/05/24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0769-70B8-4EFA-B2CD-E4395867A0A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25294C-1E30-40E6-BB03-E60814B453FA}" type="datetimeFigureOut">
              <a:rPr lang="fa-IR" smtClean="0"/>
              <a:pPr/>
              <a:t>1436/05/24</a:t>
            </a:fld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050769-70B8-4EFA-B2CD-E4395867A0A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25294C-1E30-40E6-BB03-E60814B453FA}" type="datetimeFigureOut">
              <a:rPr lang="fa-IR" smtClean="0"/>
              <a:pPr/>
              <a:t>1436/05/24</a:t>
            </a:fld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050769-70B8-4EFA-B2CD-E4395867A0A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25294C-1E30-40E6-BB03-E60814B453FA}" type="datetimeFigureOut">
              <a:rPr lang="fa-IR" smtClean="0"/>
              <a:pPr/>
              <a:t>1436/05/24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050769-70B8-4EFA-B2CD-E4395867A0A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4100" name="Picture 4" descr="be naam e Khoda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8600"/>
            <a:ext cx="91440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fa-IR" dirty="0" smtClean="0"/>
              <a:t>به زبان علمی و به روشنی </a:t>
            </a:r>
            <a:r>
              <a:rPr lang="fa-IR" dirty="0" smtClean="0">
                <a:solidFill>
                  <a:srgbClr val="0070C0"/>
                </a:solidFill>
              </a:rPr>
              <a:t>محل انجام مطالعه </a:t>
            </a:r>
            <a:r>
              <a:rPr lang="fa-IR" dirty="0" smtClean="0"/>
              <a:t>و دلایل آن را مشخص می کند</a:t>
            </a:r>
          </a:p>
          <a:p>
            <a:r>
              <a:rPr lang="fa-IR" dirty="0" smtClean="0"/>
              <a:t>با </a:t>
            </a:r>
            <a:r>
              <a:rPr lang="fa-IR" dirty="0" smtClean="0">
                <a:solidFill>
                  <a:srgbClr val="0070C0"/>
                </a:solidFill>
              </a:rPr>
              <a:t>افعال عملی </a:t>
            </a:r>
            <a:r>
              <a:rPr lang="fa-IR" dirty="0" smtClean="0"/>
              <a:t>بیان گردد مثل : تعیین ، مقایسه ، اثبات ، محاسبه ، شرح ، برقرار نمودن</a:t>
            </a:r>
          </a:p>
          <a:p>
            <a:r>
              <a:rPr lang="fa-IR" dirty="0" smtClean="0"/>
              <a:t>اجتناب از بکار بردن افعال مبهم و فاقد عمل مثل: اذعان ، فهمیدن ، مطالعه کردن</a:t>
            </a:r>
          </a:p>
          <a:p>
            <a:r>
              <a:rPr lang="fa-IR" dirty="0" smtClean="0"/>
              <a:t>جملاتی واضح و مختصر و 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خبری</a:t>
            </a:r>
            <a:r>
              <a:rPr lang="fa-IR" dirty="0" smtClean="0"/>
              <a:t> ودر 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زمان حال </a:t>
            </a:r>
            <a:r>
              <a:rPr lang="fa-IR" dirty="0" smtClean="0"/>
              <a:t>هستند</a:t>
            </a:r>
          </a:p>
          <a:p>
            <a:r>
              <a:rPr lang="fa-IR" dirty="0" smtClean="0"/>
              <a:t>هر هدف </a:t>
            </a:r>
            <a:r>
              <a:rPr lang="fa-IR" dirty="0" smtClean="0">
                <a:solidFill>
                  <a:srgbClr val="0070C0"/>
                </a:solidFill>
              </a:rPr>
              <a:t>بر یک یا دو متغیر یا مفهوم </a:t>
            </a:r>
            <a:r>
              <a:rPr lang="fa-IR" dirty="0" smtClean="0"/>
              <a:t>متمرکز می شود</a:t>
            </a:r>
          </a:p>
          <a:p>
            <a:pPr>
              <a:buNone/>
            </a:pPr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تمرکزاهداف جزئی روی 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fa-IR" dirty="0" smtClean="0"/>
              <a:t>تعیین ارتباطات یا روابط میان متغیرها (همبستگی)</a:t>
            </a:r>
          </a:p>
          <a:p>
            <a:pPr algn="just"/>
            <a:r>
              <a:rPr lang="fa-IR" dirty="0" smtClean="0"/>
              <a:t>تعیین اختلاف بین گروه ها یا مقایسه گروه ها بر اساس متغیرهای منتخب (اختلافات)</a:t>
            </a:r>
          </a:p>
          <a:p>
            <a:pPr algn="just"/>
            <a:r>
              <a:rPr lang="fa-IR" dirty="0" smtClean="0"/>
              <a:t>پیشگویی یک متغیر وابسته بر اساس متغیرهای مستقل (پیشگویی)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نکات مهم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sz="3600" dirty="0" smtClean="0"/>
              <a:t>در هر مطالعه کاربردی باید یک هدف در زمینه بکارگیری نتایج تنظیم شود (هدف کاربردی)</a:t>
            </a:r>
          </a:p>
          <a:p>
            <a:pPr algn="just"/>
            <a:r>
              <a:rPr lang="fa-IR" sz="3600" dirty="0" smtClean="0"/>
              <a:t>اهداف اختصاصی در مطالعه ی توصیفی بیشتر شامل اطلاعات دموگرافیک خواهد بود</a:t>
            </a:r>
            <a:endParaRPr lang="fa-I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فرضیات </a:t>
            </a:r>
            <a:r>
              <a:rPr lang="en-US" dirty="0" smtClean="0"/>
              <a:t>Hypothesis 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fa-IR" dirty="0" smtClean="0"/>
              <a:t>حدس مقدماتی درباره رابطه بین متغیرها در ذهن محقق بوده که قابل آزمون آماری است</a:t>
            </a:r>
          </a:p>
          <a:p>
            <a:pPr algn="just"/>
            <a:r>
              <a:rPr lang="fa-IR" dirty="0" smtClean="0"/>
              <a:t>محقق زمانی فرضیه ارائه می دهد که رابطه و همبستگی بین پدیده ها مورد توجه باشد</a:t>
            </a:r>
          </a:p>
          <a:p>
            <a:pPr algn="just"/>
            <a:r>
              <a:rPr lang="fa-IR" dirty="0" smtClean="0"/>
              <a:t>سؤال تحقیق را به صورت یک پیش بینی دقیق درباره نتایج مورد انتظار بیان می کند</a:t>
            </a:r>
          </a:p>
          <a:p>
            <a:pPr algn="just"/>
            <a:r>
              <a:rPr lang="fa-IR" dirty="0" smtClean="0"/>
              <a:t>محقق را در جمع آوری داده ها و تجزیه و تحلیل آنها کمک می کند 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ویژگی های فرضیه خوب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آزمون پذیری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منطقی بودن و داشتن زیربنای علمی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ساده و قابل درک بودن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بیان کننده روابط بین دو یا چند متغیر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در ارتباط مستقیم بودن با مسئله پژوهش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توجه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/>
            <a:r>
              <a:rPr lang="fa-IR" dirty="0" smtClean="0"/>
              <a:t>برخی از تحقیقات فرضیه ندارند مثل تحقیقات تک متغیره مثل مطالعات توصیفی </a:t>
            </a:r>
          </a:p>
          <a:p>
            <a:pPr algn="just"/>
            <a:r>
              <a:rPr lang="fa-IR" dirty="0" smtClean="0"/>
              <a:t>غالباً فرضیه در تحقیق های تحلیلی و آزمایشی ارائه می گردد </a:t>
            </a:r>
          </a:p>
          <a:p>
            <a:pPr algn="just"/>
            <a:r>
              <a:rPr lang="fa-IR" dirty="0" smtClean="0"/>
              <a:t>یافته های پژوهش از فرضیات حمایت کرده یا رد می کند</a:t>
            </a:r>
          </a:p>
          <a:p>
            <a:pPr algn="just"/>
            <a:r>
              <a:rPr lang="fa-IR" dirty="0" smtClean="0"/>
              <a:t>تمایز فرضیه از سوالات یا اهداف: از طریق پیشگویی پیامد مطالعه از طریق فرضیه ها</a:t>
            </a:r>
          </a:p>
          <a:p>
            <a:pPr algn="just"/>
            <a:r>
              <a:rPr lang="fa-IR" dirty="0" smtClean="0"/>
              <a:t>محقق باید برای فرضیات خود منابع یا دلایل علمی بیان کند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اهداف فرضیه 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عینی کردن تحقیقات علمی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هدایت طرح تحقیق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مشخص کردن نوع تجزیه و تحلیل آماری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درک انتظارات محقق از تحقیق قبل از جمع آوری داده ها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تعیین اساس و پایه نمونه گیری و طرح مطالعه</a:t>
            </a:r>
          </a:p>
          <a:p>
            <a:pPr marL="514350" indent="-514350">
              <a:buNone/>
            </a:pPr>
            <a:r>
              <a:rPr lang="fa-IR" dirty="0" smtClean="0"/>
              <a:t>     </a:t>
            </a:r>
          </a:p>
          <a:p>
            <a:pPr marL="514350" indent="-514350">
              <a:buFont typeface="+mj-lt"/>
              <a:buAutoNum type="arabicPeriod"/>
            </a:pPr>
            <a:endParaRPr lang="fa-IR" dirty="0" smtClean="0"/>
          </a:p>
          <a:p>
            <a:pPr marL="514350" indent="-514350">
              <a:buFont typeface="+mj-lt"/>
              <a:buAutoNum type="arabicPeriod"/>
            </a:pPr>
            <a:endParaRPr lang="fa-IR" dirty="0" smtClean="0"/>
          </a:p>
          <a:p>
            <a:pPr marL="514350" indent="-514350">
              <a:buFont typeface="+mj-lt"/>
              <a:buAutoNum type="arabicPeriod"/>
            </a:pPr>
            <a:endParaRPr lang="fa-IR" dirty="0" smtClean="0"/>
          </a:p>
          <a:p>
            <a:pPr marL="514350" indent="-514350">
              <a:buFont typeface="+mj-lt"/>
              <a:buAutoNum type="arabicPeriod"/>
            </a:pPr>
            <a:endParaRPr lang="fa-IR" dirty="0" smtClean="0"/>
          </a:p>
          <a:p>
            <a:pPr marL="514350" indent="-514350">
              <a:buFont typeface="+mj-lt"/>
              <a:buAutoNum type="arabicPeriod"/>
            </a:pPr>
            <a:endParaRPr lang="fa-IR" dirty="0" smtClean="0"/>
          </a:p>
          <a:p>
            <a:pPr marL="514350" indent="-514350">
              <a:buFont typeface="+mj-lt"/>
              <a:buAutoNum type="arabicPeriod"/>
            </a:pPr>
            <a:endParaRPr lang="fa-IR" dirty="0" smtClean="0"/>
          </a:p>
          <a:p>
            <a:pPr marL="514350" indent="-514350">
              <a:buFont typeface="+mj-lt"/>
              <a:buAutoNum type="arabicPeriod"/>
            </a:pPr>
            <a:endParaRPr lang="fa-IR" dirty="0" smtClean="0"/>
          </a:p>
          <a:p>
            <a:pPr marL="514350" indent="-514350">
              <a:buFont typeface="+mj-lt"/>
              <a:buAutoNum type="arabicPeriod"/>
            </a:pPr>
            <a:endParaRPr lang="fa-IR" dirty="0" smtClean="0"/>
          </a:p>
          <a:p>
            <a:pPr marL="514350" indent="-514350">
              <a:buFont typeface="+mj-lt"/>
              <a:buAutoNum type="arabicPeriod"/>
            </a:pPr>
            <a:endParaRPr lang="fa-IR" dirty="0" smtClean="0"/>
          </a:p>
          <a:p>
            <a:pPr marL="514350" indent="-514350">
              <a:buFont typeface="+mj-lt"/>
              <a:buAutoNum type="arabicPeriod"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منابع فرضیات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مشاهده پدیده ها یا مشکلات در جهان واقعی</a:t>
            </a:r>
          </a:p>
          <a:p>
            <a:r>
              <a:rPr lang="fa-IR" dirty="0" smtClean="0"/>
              <a:t>فعالیت بهداشتی</a:t>
            </a:r>
          </a:p>
          <a:p>
            <a:r>
              <a:rPr lang="fa-IR" dirty="0" smtClean="0"/>
              <a:t>تجزیه و تحلیل نظریه ها</a:t>
            </a:r>
          </a:p>
          <a:p>
            <a:r>
              <a:rPr lang="fa-IR" dirty="0" smtClean="0"/>
              <a:t>مرور متون</a:t>
            </a:r>
          </a:p>
          <a:p>
            <a:r>
              <a:rPr lang="fa-IR" dirty="0" smtClean="0"/>
              <a:t>تجربیات زندگی واقعی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توجه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fa-IR" dirty="0" smtClean="0"/>
              <a:t>تعیین انواع مختلف ارتباطات و تعداد متغیرها در فرضیات</a:t>
            </a:r>
          </a:p>
          <a:p>
            <a:pPr algn="just"/>
            <a:r>
              <a:rPr lang="fa-IR" dirty="0" smtClean="0"/>
              <a:t>تعداد فرضیات یک مطالعه بستگی به پیچیدگی حوزه مطالعه دارد (3-1 یا بیش از 3 )</a:t>
            </a:r>
          </a:p>
          <a:p>
            <a:pPr algn="just"/>
            <a:r>
              <a:rPr lang="fa-IR" dirty="0" smtClean="0"/>
              <a:t>نوع فرضیه مبتنی بر مسئله و هدف کلی مطالعه است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انواع فرضیات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همبستگی در مقابل علیت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ساده در مقابل پیچیده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جهت دار در مقابل بدون جهت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صفر در مقابل پژوهش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اهداف – فرضیات - سؤالات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0000"/>
                </a:solidFill>
              </a:rPr>
              <a:t>دکتر خاطره عیسی زاده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متخصص پزشکی اجتماعی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fa-IR" dirty="0" smtClean="0"/>
              <a:t>فرضیه همبستگی در مقابل علیت 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algn="just"/>
            <a:r>
              <a:rPr lang="fa-IR" dirty="0" smtClean="0"/>
              <a:t>روابط همبستگی←</a:t>
            </a:r>
          </a:p>
          <a:p>
            <a:pPr algn="just">
              <a:buNone/>
            </a:pPr>
            <a:r>
              <a:rPr lang="fa-IR" dirty="0" smtClean="0"/>
              <a:t>     - متغیرها در جهان با یکدیگر رخ می دهند</a:t>
            </a:r>
          </a:p>
          <a:p>
            <a:pPr algn="just">
              <a:buNone/>
            </a:pPr>
            <a:r>
              <a:rPr lang="fa-IR" dirty="0" smtClean="0"/>
              <a:t>     - در صورت تغییر یک متغیر دیگری هم تغییر می کند</a:t>
            </a:r>
          </a:p>
          <a:p>
            <a:pPr algn="just">
              <a:buNone/>
            </a:pPr>
            <a:r>
              <a:rPr lang="fa-IR" dirty="0" smtClean="0"/>
              <a:t>     - برای آزمون ارتباط میان متغیرها در یک مطالعه می باشد</a:t>
            </a:r>
          </a:p>
          <a:p>
            <a:pPr algn="just"/>
            <a:r>
              <a:rPr lang="fa-IR" dirty="0" smtClean="0"/>
              <a:t>روابط علیتی ←</a:t>
            </a:r>
          </a:p>
          <a:p>
            <a:pPr algn="just">
              <a:buNone/>
            </a:pPr>
            <a:r>
              <a:rPr lang="fa-IR" dirty="0" smtClean="0"/>
              <a:t>     - تعامل علیتی بین  ≥ 2 متغیر را نشان می دهد</a:t>
            </a:r>
          </a:p>
          <a:p>
            <a:pPr algn="just">
              <a:buNone/>
            </a:pPr>
            <a:r>
              <a:rPr lang="fa-IR" dirty="0" smtClean="0"/>
              <a:t>     - بررسی تأثیر متغیر مستقل روی متغیر وابسته</a:t>
            </a:r>
          </a:p>
          <a:p>
            <a:pPr algn="just">
              <a:buNone/>
            </a:pPr>
            <a:r>
              <a:rPr lang="fa-IR" dirty="0" smtClean="0"/>
              <a:t>     - دستکاری متغیر مستقل توسط پژوهشگربرای بررسی اثر روی متغیر وابسته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فرضیه ساده در مقابل پیچیده 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just"/>
            <a:r>
              <a:rPr lang="fa-IR" dirty="0" smtClean="0"/>
              <a:t>فرضیه ساده ← </a:t>
            </a:r>
          </a:p>
          <a:p>
            <a:pPr algn="just">
              <a:buNone/>
            </a:pPr>
            <a:r>
              <a:rPr lang="fa-IR" dirty="0" smtClean="0"/>
              <a:t>      - فرضیه دو متغیری</a:t>
            </a:r>
          </a:p>
          <a:p>
            <a:pPr algn="just">
              <a:buNone/>
            </a:pPr>
            <a:r>
              <a:rPr lang="fa-IR" dirty="0" smtClean="0"/>
              <a:t>      - پیشگویی ارتباط همبستگی یا علیتی بین دو متغیر</a:t>
            </a:r>
          </a:p>
          <a:p>
            <a:pPr algn="just"/>
            <a:r>
              <a:rPr lang="fa-IR" dirty="0" smtClean="0"/>
              <a:t>فرضیه پیچیده ←</a:t>
            </a:r>
          </a:p>
          <a:p>
            <a:pPr algn="just">
              <a:buNone/>
            </a:pPr>
            <a:r>
              <a:rPr lang="fa-IR" dirty="0" smtClean="0"/>
              <a:t>      - فرضیه چند متغیری</a:t>
            </a:r>
          </a:p>
          <a:p>
            <a:pPr algn="just">
              <a:buNone/>
            </a:pPr>
            <a:r>
              <a:rPr lang="fa-IR" dirty="0" smtClean="0"/>
              <a:t>      - بیش از یک متغیر مستقل یا یک متغیر وابسته یا هر دو را دارد </a:t>
            </a:r>
          </a:p>
          <a:p>
            <a:pPr algn="just">
              <a:buNone/>
            </a:pPr>
            <a:r>
              <a:rPr lang="fa-IR" dirty="0" smtClean="0"/>
              <a:t>      - بهتر است به دو یا چند فرضیه ساده تبدیل شود 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فرضیه بدون جهت در مقابل جهت دار: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algn="just"/>
            <a:r>
              <a:rPr lang="fa-IR" dirty="0" smtClean="0"/>
              <a:t>فرضیه بدون جهت←</a:t>
            </a:r>
          </a:p>
          <a:p>
            <a:pPr algn="just">
              <a:buNone/>
            </a:pPr>
            <a:r>
              <a:rPr lang="fa-IR" dirty="0" smtClean="0"/>
              <a:t>     -  ارتباط را نشان می دهد ولی ماهیت ارتباط را مشخص نمی کند</a:t>
            </a:r>
          </a:p>
          <a:p>
            <a:pPr algn="just"/>
            <a:r>
              <a:rPr lang="fa-IR" dirty="0" smtClean="0"/>
              <a:t> فرضیه جهت دار←</a:t>
            </a:r>
          </a:p>
          <a:p>
            <a:pPr algn="just">
              <a:buNone/>
            </a:pPr>
            <a:r>
              <a:rPr lang="fa-IR" dirty="0" smtClean="0"/>
              <a:t>     - ماهیت یا جهت ارتباط بین  ≥ 2 متغیر را نشان می دهد</a:t>
            </a:r>
          </a:p>
          <a:p>
            <a:pPr algn="just">
              <a:buNone/>
            </a:pPr>
            <a:r>
              <a:rPr lang="fa-IR" dirty="0" smtClean="0"/>
              <a:t>     - نشأت گرفته ازعبارات نظری ، یافته مطالعات قبلی ، تجربیات بالینی</a:t>
            </a:r>
          </a:p>
          <a:p>
            <a:pPr algn="just">
              <a:buNone/>
            </a:pPr>
            <a:r>
              <a:rPr lang="fa-IR" dirty="0" smtClean="0"/>
              <a:t>     - جهت ارتباط با واژه های : کمتر و بیشتر- افزایش و کاهش- بزرگتر و </a:t>
            </a:r>
            <a:r>
              <a:rPr lang="fa-IR" dirty="0" smtClean="0"/>
              <a:t>کوچکترنشان </a:t>
            </a:r>
            <a:r>
              <a:rPr lang="fa-IR" dirty="0" smtClean="0"/>
              <a:t>داده می شود</a:t>
            </a:r>
          </a:p>
          <a:p>
            <a:pPr algn="just">
              <a:buNone/>
            </a:pPr>
            <a:r>
              <a:rPr lang="fa-IR" dirty="0" smtClean="0"/>
              <a:t>     - می تواند از نوع ساده یا پیچیده ویا همبستگی یا علیتی باشد</a:t>
            </a:r>
          </a:p>
          <a:p>
            <a:pPr algn="just">
              <a:buNone/>
            </a:pPr>
            <a:r>
              <a:rPr lang="fa-IR" dirty="0" smtClean="0"/>
              <a:t>     - همه فرضیات علیتی جهت دار هستند </a:t>
            </a: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فرضیه صفر در مقابل فرضیه پژوهش 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فرضیه صفر←</a:t>
            </a:r>
          </a:p>
          <a:p>
            <a:pPr>
              <a:buNone/>
            </a:pPr>
            <a:r>
              <a:rPr lang="fa-IR" dirty="0" smtClean="0"/>
              <a:t>     - هرگونه ارتباط یا تفاوت بین متغیرها رد می شود</a:t>
            </a:r>
          </a:p>
          <a:p>
            <a:pPr>
              <a:buNone/>
            </a:pPr>
            <a:r>
              <a:rPr lang="fa-IR" dirty="0" smtClean="0"/>
              <a:t>     - به عنوان فرضیه آماری شناخته می شود</a:t>
            </a:r>
          </a:p>
          <a:p>
            <a:pPr>
              <a:buNone/>
            </a:pPr>
            <a:r>
              <a:rPr lang="fa-IR" dirty="0" smtClean="0"/>
              <a:t>     - مورد استفاده برای آزمون آماری و تفسیر نتایج آماری</a:t>
            </a:r>
          </a:p>
          <a:p>
            <a:pPr>
              <a:buNone/>
            </a:pPr>
            <a:r>
              <a:rPr lang="fa-IR" dirty="0" smtClean="0"/>
              <a:t>     - بیان فرضیه صفر لزومی ندارد چون مخالف فرضیه پژوهش است</a:t>
            </a:r>
          </a:p>
          <a:p>
            <a:pPr>
              <a:buNone/>
            </a:pPr>
            <a:r>
              <a:rPr lang="fa-IR" dirty="0" smtClean="0"/>
              <a:t>     - ساده یا پیچیده و یا ارتباطی یا علیتی می باشد</a:t>
            </a:r>
          </a:p>
          <a:p>
            <a:pPr>
              <a:buNone/>
            </a:pPr>
            <a:r>
              <a:rPr lang="fa-IR" dirty="0" smtClean="0"/>
              <a:t>    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fa-IR" dirty="0" smtClean="0"/>
              <a:t>فرضیه پژوهش ←</a:t>
            </a:r>
          </a:p>
          <a:p>
            <a:pPr>
              <a:buNone/>
            </a:pPr>
            <a:r>
              <a:rPr lang="fa-IR" dirty="0" smtClean="0"/>
              <a:t>     - بیان کننده انتظار محقق درباره نتایج تحقیق است</a:t>
            </a:r>
          </a:p>
          <a:p>
            <a:pPr>
              <a:buNone/>
            </a:pPr>
            <a:r>
              <a:rPr lang="fa-IR" dirty="0" smtClean="0"/>
              <a:t>     - فرضی که پژوهشگر آرزو می کند در باره آن تحقیق کند</a:t>
            </a:r>
          </a:p>
          <a:p>
            <a:pPr>
              <a:buNone/>
            </a:pPr>
            <a:r>
              <a:rPr lang="fa-IR" dirty="0" smtClean="0"/>
              <a:t>     - نشان دهنده پیش بینی و جهت گیری محقق است :</a:t>
            </a:r>
          </a:p>
          <a:p>
            <a:pPr>
              <a:buNone/>
            </a:pPr>
            <a:r>
              <a:rPr lang="fa-IR" dirty="0" smtClean="0"/>
              <a:t>          1- فرضیه جهت دار یا یک دامنه</a:t>
            </a:r>
          </a:p>
          <a:p>
            <a:pPr>
              <a:buNone/>
            </a:pPr>
            <a:r>
              <a:rPr lang="fa-IR" dirty="0" smtClean="0"/>
              <a:t>          2- فرضیه بدون جهت یا دو دامنه</a:t>
            </a:r>
          </a:p>
          <a:p>
            <a:pPr>
              <a:buNone/>
            </a:pPr>
            <a:r>
              <a:rPr lang="fa-IR" dirty="0" smtClean="0"/>
              <a:t>     - می تواند ساده یا پیچیده - با یا بدون جهت – همبستگی یا علیتی باشد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fa-IR" dirty="0" smtClean="0"/>
              <a:t>توجه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/>
          </a:bodyPr>
          <a:lstStyle/>
          <a:p>
            <a:pPr algn="just"/>
            <a:r>
              <a:rPr lang="fa-IR" dirty="0" smtClean="0"/>
              <a:t>در پژوهش هایی که هدف کشف روابط بین متغیرها یا ارضای حس </a:t>
            </a:r>
            <a:r>
              <a:rPr lang="fa-IR" dirty="0" smtClean="0"/>
              <a:t>کنجکا</a:t>
            </a:r>
            <a:r>
              <a:rPr lang="fa-IR" dirty="0" smtClean="0"/>
              <a:t>و</a:t>
            </a:r>
            <a:r>
              <a:rPr lang="fa-IR" dirty="0" smtClean="0"/>
              <a:t>ی </a:t>
            </a:r>
            <a:r>
              <a:rPr lang="fa-IR" dirty="0" smtClean="0"/>
              <a:t>علمی پژوهشگر باشد از فرضیات بدون جهت استفاده می شود</a:t>
            </a:r>
          </a:p>
          <a:p>
            <a:pPr algn="just"/>
            <a:r>
              <a:rPr lang="fa-IR" dirty="0" smtClean="0"/>
              <a:t>بهتر است </a:t>
            </a:r>
            <a:r>
              <a:rPr lang="fa-IR" dirty="0" smtClean="0">
                <a:solidFill>
                  <a:srgbClr val="FF0000"/>
                </a:solidFill>
              </a:rPr>
              <a:t>در علوم رفتاری از فرضیات بدون جهت </a:t>
            </a:r>
            <a:r>
              <a:rPr lang="fa-IR" dirty="0" smtClean="0"/>
              <a:t>استفاده شود</a:t>
            </a:r>
          </a:p>
          <a:p>
            <a:pPr algn="just"/>
            <a:r>
              <a:rPr lang="fa-IR" dirty="0" smtClean="0"/>
              <a:t>در مطالعات </a:t>
            </a:r>
            <a:r>
              <a:rPr lang="fa-IR" dirty="0" smtClean="0">
                <a:solidFill>
                  <a:srgbClr val="00B050"/>
                </a:solidFill>
              </a:rPr>
              <a:t>مداخله ای بهتر است از فرضیات جهت دار </a:t>
            </a:r>
            <a:r>
              <a:rPr lang="fa-IR" dirty="0" smtClean="0"/>
              <a:t>استفاده شود و برای 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هر هدف یک فرضیه</a:t>
            </a:r>
            <a:r>
              <a:rPr lang="fa-I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a-IR" dirty="0" smtClean="0"/>
              <a:t>عنوان شود</a:t>
            </a:r>
          </a:p>
          <a:p>
            <a:pPr algn="just"/>
            <a:r>
              <a:rPr lang="fa-IR" dirty="0" smtClean="0"/>
              <a:t>فرضیات به صورت جملات 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خبری</a:t>
            </a:r>
            <a:r>
              <a:rPr lang="fa-IR" dirty="0" smtClean="0"/>
              <a:t> در 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زمان حال </a:t>
            </a:r>
            <a:r>
              <a:rPr lang="fa-IR" dirty="0" smtClean="0"/>
              <a:t>نوشته می شوندو نباید عبارت زمانی داشته باشند</a:t>
            </a:r>
          </a:p>
          <a:p>
            <a:pPr algn="just"/>
            <a:r>
              <a:rPr lang="fa-IR" dirty="0" smtClean="0"/>
              <a:t>فرضیات باید 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بدون عبارت </a:t>
            </a:r>
            <a:r>
              <a:rPr lang="fa-IR" dirty="0" smtClean="0"/>
              <a:t>باشند ( </a:t>
            </a:r>
            <a:r>
              <a:rPr lang="fa-IR" dirty="0" smtClean="0"/>
              <a:t>فاقد روش نمونه گیری ، آزمون آماری و..)</a:t>
            </a:r>
          </a:p>
          <a:p>
            <a:pPr algn="just"/>
            <a:r>
              <a:rPr lang="fa-IR" dirty="0" smtClean="0"/>
              <a:t>تعداد فرضیات نشان دهنده مهارت </a:t>
            </a:r>
            <a:r>
              <a:rPr lang="fa-IR" dirty="0" smtClean="0"/>
              <a:t>پژوهشگر، </a:t>
            </a:r>
            <a:r>
              <a:rPr lang="fa-IR" dirty="0" smtClean="0"/>
              <a:t>پیچیدگی مسئله و هدف کلی مطالعه می باشدولی اغلب شامل 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3-1</a:t>
            </a:r>
            <a:r>
              <a:rPr lang="fa-IR" dirty="0" smtClean="0"/>
              <a:t> فرضیه می باشد</a:t>
            </a:r>
          </a:p>
          <a:p>
            <a:pPr algn="just"/>
            <a:r>
              <a:rPr lang="fa-IR" dirty="0" smtClean="0"/>
              <a:t>اگر تحقیق یک متغیر داشته باشد فرضیه نوشته نمی شود</a:t>
            </a:r>
          </a:p>
          <a:p>
            <a:pPr algn="just"/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سؤال پژوهش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dirty="0" smtClean="0"/>
              <a:t>در مطالعات توصیفی از سؤال بجای فرضیه استفاده می شود</a:t>
            </a:r>
          </a:p>
          <a:p>
            <a:pPr algn="just"/>
            <a:r>
              <a:rPr lang="fa-IR" dirty="0" smtClean="0"/>
              <a:t>جمله مختصر 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پرسشی </a:t>
            </a:r>
            <a:r>
              <a:rPr lang="fa-IR" dirty="0" smtClean="0"/>
              <a:t>در 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زمان حال </a:t>
            </a:r>
            <a:r>
              <a:rPr lang="fa-IR" dirty="0" smtClean="0"/>
              <a:t>بوده و شامل ≥ 1 متغیر</a:t>
            </a:r>
          </a:p>
          <a:p>
            <a:pPr marL="514350" indent="-514350" algn="just">
              <a:buNone/>
            </a:pPr>
            <a:r>
              <a:rPr lang="fa-IR" dirty="0" smtClean="0"/>
              <a:t>تمرکز روی : 1- توصیف متغیرها</a:t>
            </a:r>
          </a:p>
          <a:p>
            <a:pPr marL="514350" indent="-514350" algn="just">
              <a:buNone/>
            </a:pPr>
            <a:r>
              <a:rPr lang="fa-IR" dirty="0" smtClean="0"/>
              <a:t>                 2- تعیین اختلافات بین ≥ 2گروه درخصوص متغیرهای 		منتخب</a:t>
            </a:r>
          </a:p>
          <a:p>
            <a:pPr algn="just">
              <a:buNone/>
            </a:pPr>
            <a:r>
              <a:rPr lang="fa-IR" dirty="0" smtClean="0"/>
              <a:t>                 3- بررسی روابط بین متغیرها(همبستگی)</a:t>
            </a:r>
          </a:p>
          <a:p>
            <a:pPr algn="just">
              <a:buNone/>
            </a:pPr>
            <a:r>
              <a:rPr lang="fa-IR" dirty="0" smtClean="0"/>
              <a:t>                 4- استفاده از متغیرهای مستقل برای پیشگویی یک متغیر 		وابسته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my emails\funny\pictuers\101_Undersea_Garden-K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6550" y="1206500"/>
            <a:ext cx="5930900" cy="4445000"/>
          </a:xfrm>
          <a:prstGeom prst="rect">
            <a:avLst/>
          </a:prstGeom>
          <a:noFill/>
        </p:spPr>
      </p:pic>
      <p:pic>
        <p:nvPicPr>
          <p:cNvPr id="3075" name="Picture 3" descr="E:\my emails\funny\pictuers\nature\Beautiful-Ashikaga-flower-park-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اهداف تحقیق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fa-IR" dirty="0" smtClean="0"/>
              <a:t>هدف : مشخص کردن مواردی که بعداز انجام و اتمام مطالعه باید به آنها دست یافت</a:t>
            </a:r>
          </a:p>
          <a:p>
            <a:pPr algn="just"/>
            <a:r>
              <a:rPr lang="fa-IR" dirty="0" smtClean="0">
                <a:solidFill>
                  <a:srgbClr val="0070C0"/>
                </a:solidFill>
              </a:rPr>
              <a:t>بعداز تنظیم عنوان و قبل از شروع مطالعه </a:t>
            </a:r>
            <a:r>
              <a:rPr lang="fa-IR" dirty="0" smtClean="0"/>
              <a:t>باید اهداف کاملاً روشن شود</a:t>
            </a:r>
          </a:p>
          <a:p>
            <a:pPr algn="just"/>
            <a:r>
              <a:rPr lang="fa-IR" dirty="0" smtClean="0"/>
              <a:t>بدون داشتن هدف مشخص </a:t>
            </a:r>
            <a:r>
              <a:rPr lang="fa-IR" u="sng" dirty="0" smtClean="0"/>
              <a:t>روش کار </a:t>
            </a:r>
            <a:r>
              <a:rPr lang="fa-IR" dirty="0" smtClean="0"/>
              <a:t>نیز نامشخص خواهد بود</a:t>
            </a:r>
          </a:p>
          <a:p>
            <a:pPr algn="just"/>
            <a:r>
              <a:rPr lang="fa-IR" dirty="0" smtClean="0"/>
              <a:t>هدف مشخص، مسیر محقق را روشن می کند</a:t>
            </a:r>
          </a:p>
          <a:p>
            <a:pPr algn="just"/>
            <a:r>
              <a:rPr lang="fa-IR" dirty="0" smtClean="0"/>
              <a:t>هدف تحقیق مقصود و منظور نهایی پژوهش است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algn="just"/>
            <a:r>
              <a:rPr lang="fa-IR" dirty="0" smtClean="0"/>
              <a:t>هدف و سؤال و فرضیه مانند پلی هستند که مسئله تحقیق را به روش تحقیق و روش جمع آوری داده ها و تجزیه و تحلیل پیوند می دهند</a:t>
            </a:r>
          </a:p>
          <a:p>
            <a:pPr algn="just"/>
            <a:r>
              <a:rPr lang="fa-IR" dirty="0" smtClean="0"/>
              <a:t>لزوم وجود رابطه نزدیک بین اهداف و بیان مسئله</a:t>
            </a:r>
          </a:p>
          <a:p>
            <a:pPr algn="just"/>
            <a:r>
              <a:rPr lang="fa-IR" dirty="0" smtClean="0"/>
              <a:t>اهداف ویژه باید ابعاد گوناگون مسئله و عوامل کلیدی متأثر کننده و یا ایجاد کننده آن را به صورت سیستماتیک بپوشاند</a:t>
            </a:r>
          </a:p>
          <a:p>
            <a:pPr algn="just"/>
            <a:r>
              <a:rPr lang="fa-IR" dirty="0" smtClean="0"/>
              <a:t>بیان هدف در یک یا دو جمله </a:t>
            </a:r>
          </a:p>
          <a:p>
            <a:pPr algn="just"/>
            <a:r>
              <a:rPr lang="fa-IR" dirty="0" smtClean="0"/>
              <a:t>اهداف نشان دهنده </a:t>
            </a:r>
            <a:r>
              <a:rPr lang="fa-IR" dirty="0" smtClean="0">
                <a:solidFill>
                  <a:srgbClr val="FF0000"/>
                </a:solidFill>
              </a:rPr>
              <a:t>متغیرها</a:t>
            </a:r>
            <a:r>
              <a:rPr lang="fa-IR" dirty="0" smtClean="0"/>
              <a:t>ی مورد مطالعه ، </a:t>
            </a:r>
            <a:r>
              <a:rPr lang="fa-IR" dirty="0" smtClean="0">
                <a:solidFill>
                  <a:srgbClr val="FF0000"/>
                </a:solidFill>
              </a:rPr>
              <a:t>مکان</a:t>
            </a:r>
            <a:r>
              <a:rPr lang="fa-IR" dirty="0" smtClean="0"/>
              <a:t> و </a:t>
            </a:r>
            <a:r>
              <a:rPr lang="fa-IR" dirty="0" smtClean="0">
                <a:solidFill>
                  <a:srgbClr val="FF0000"/>
                </a:solidFill>
              </a:rPr>
              <a:t>زمان</a:t>
            </a:r>
            <a:r>
              <a:rPr lang="fa-IR" dirty="0" smtClean="0"/>
              <a:t> و </a:t>
            </a:r>
            <a:r>
              <a:rPr lang="fa-IR" dirty="0" smtClean="0">
                <a:solidFill>
                  <a:srgbClr val="FF0000"/>
                </a:solidFill>
              </a:rPr>
              <a:t>جمعیت</a:t>
            </a:r>
            <a:r>
              <a:rPr lang="fa-IR" dirty="0" smtClean="0"/>
              <a:t> مورد مطالعه می باشد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در نظر گرفتن موارد زیر در نوشتن اهداف: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اهداف باید در راستای عنوان تحقیق باشند</a:t>
            </a:r>
          </a:p>
          <a:p>
            <a:r>
              <a:rPr lang="fa-IR" dirty="0" smtClean="0"/>
              <a:t>اهداف باید واقع بینانه و قابل دسترسی باشند</a:t>
            </a:r>
          </a:p>
          <a:p>
            <a:r>
              <a:rPr lang="fa-IR" dirty="0" smtClean="0"/>
              <a:t>اهداف باید قابل اندازه گیری باشند</a:t>
            </a:r>
          </a:p>
          <a:p>
            <a:r>
              <a:rPr lang="fa-IR" dirty="0" smtClean="0"/>
              <a:t>اهداف باید به صورت روشن ،واضح و کامل نوشته شوند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چرا باید اهداف را مشخص کرد 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تمام مراحل تحقیق از روی هدف تعیین می شود. تعیین متغیرها، جامعه مورد بررسی و روش تحقیق با توجه به هدف صورت خواهد گرفت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مانع از اضافه کاری یا کم کاری می شود( اختصاصی نمودن آنچه را که محقق خواهد آزمود)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>
                <a:solidFill>
                  <a:srgbClr val="FF0000"/>
                </a:solidFill>
              </a:rPr>
              <a:t>ارزشیابی</a:t>
            </a:r>
            <a:r>
              <a:rPr lang="fa-IR" dirty="0" smtClean="0"/>
              <a:t> تحقیق بر اساس دستیابی به هدف صورت می گیرد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انواع اهداف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fa-IR" dirty="0" smtClean="0"/>
              <a:t>هدف کلی یا </a:t>
            </a:r>
            <a:r>
              <a:rPr lang="en-US" dirty="0" smtClean="0"/>
              <a:t>General objective</a:t>
            </a:r>
          </a:p>
          <a:p>
            <a:pPr marL="514350" indent="-514350">
              <a:buFont typeface="+mj-lt"/>
              <a:buAutoNum type="arabicParenR"/>
            </a:pPr>
            <a:r>
              <a:rPr lang="fa-IR" dirty="0" smtClean="0"/>
              <a:t>اهداف اختصاصی یا </a:t>
            </a:r>
            <a:r>
              <a:rPr lang="en-US" dirty="0" smtClean="0"/>
              <a:t>Specific objective</a:t>
            </a:r>
            <a:endParaRPr lang="fa-IR" dirty="0" smtClean="0"/>
          </a:p>
          <a:p>
            <a:pPr marL="514350" indent="-514350">
              <a:buNone/>
            </a:pPr>
            <a:endParaRPr lang="fa-IR" dirty="0" smtClean="0"/>
          </a:p>
          <a:p>
            <a:pPr marL="514350" indent="-514350" algn="ctr">
              <a:buNone/>
            </a:pP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هدف تحقیق در مطالعه کمی متغیر های اصلی مورد مطالعه و روابط احتمالی را مشخص می کند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هدف کلی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dirty="0" smtClean="0"/>
              <a:t>عبارت است از مقصود نهایی مطالعه</a:t>
            </a:r>
          </a:p>
          <a:p>
            <a:pPr algn="just"/>
            <a:r>
              <a:rPr lang="fa-IR" dirty="0" smtClean="0"/>
              <a:t>نشان می دهد که مطالعه به طور کلی به چه چیزی دست خواهد یافت</a:t>
            </a:r>
          </a:p>
          <a:p>
            <a:pPr algn="just"/>
            <a:r>
              <a:rPr lang="fa-IR" dirty="0" smtClean="0"/>
              <a:t>منطبق بر عنوان تحقیق است پس عنوان باید گویا و صریح باشد</a:t>
            </a:r>
          </a:p>
          <a:p>
            <a:pPr algn="just"/>
            <a:r>
              <a:rPr lang="fa-IR" dirty="0" smtClean="0"/>
              <a:t>همان عنوان است با این تفاوت که بجای کلمات بررسی و مطالعه از کلمات تعیین یا اندازه گیری برای عملیاتی شدن استفاده می شود</a:t>
            </a:r>
          </a:p>
          <a:p>
            <a:pPr algn="just"/>
            <a:r>
              <a:rPr lang="fa-IR" dirty="0" smtClean="0"/>
              <a:t>معمولاً یک یا بیش از یک هدف کلی نوشته می شود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اهداف اختصاصی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just"/>
            <a:r>
              <a:rPr lang="fa-IR" dirty="0" smtClean="0"/>
              <a:t>اهداف ریزتری که یافتن پاسخ برای آنها جهت رسیدن به هدف کلی ضروری است</a:t>
            </a:r>
          </a:p>
          <a:p>
            <a:pPr algn="just"/>
            <a:r>
              <a:rPr lang="fa-IR" dirty="0" smtClean="0"/>
              <a:t>اجزا کوچکترهدف کلی که از نظر منطقی به هم پیوسته اند</a:t>
            </a:r>
          </a:p>
          <a:p>
            <a:pPr algn="just"/>
            <a:r>
              <a:rPr lang="fa-IR" dirty="0" smtClean="0"/>
              <a:t>مشخص کننده </a:t>
            </a:r>
            <a:r>
              <a:rPr lang="fa-IR" dirty="0" smtClean="0">
                <a:solidFill>
                  <a:srgbClr val="0070C0"/>
                </a:solidFill>
              </a:rPr>
              <a:t>چارچوب مطالعه </a:t>
            </a:r>
            <a:r>
              <a:rPr lang="fa-IR" dirty="0" smtClean="0"/>
              <a:t>و جلوگیری کننده از گردآوری اطلاعات غیرضروری</a:t>
            </a:r>
          </a:p>
          <a:p>
            <a:pPr algn="just"/>
            <a:r>
              <a:rPr lang="fa-IR" dirty="0" smtClean="0"/>
              <a:t>محدود و متمرکز کننده مطالعه به جنبه های اساسی</a:t>
            </a:r>
          </a:p>
          <a:p>
            <a:pPr algn="just"/>
            <a:r>
              <a:rPr lang="fa-IR" dirty="0" smtClean="0"/>
              <a:t>هدایت به سوی </a:t>
            </a:r>
            <a:r>
              <a:rPr lang="fa-IR" dirty="0" smtClean="0">
                <a:solidFill>
                  <a:srgbClr val="0070C0"/>
                </a:solidFill>
              </a:rPr>
              <a:t>طراحی روش تحقیق </a:t>
            </a:r>
            <a:r>
              <a:rPr lang="fa-IR" dirty="0" smtClean="0"/>
              <a:t>و نحوه جمع آوری و تجزیه و تحلیل و تفسیر و بکارگیری داده ها از طریق اهداف خوب طراحی شده</a:t>
            </a:r>
          </a:p>
          <a:p>
            <a:endParaRPr lang="fa-IR" dirty="0" smtClean="0"/>
          </a:p>
          <a:p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236</TotalTime>
  <Words>1378</Words>
  <Application>Microsoft Office PowerPoint</Application>
  <PresentationFormat>On-screen Show (4:3)</PresentationFormat>
  <Paragraphs>155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Oriel</vt:lpstr>
      <vt:lpstr>Slide 1</vt:lpstr>
      <vt:lpstr>اهداف – فرضیات - سؤالات</vt:lpstr>
      <vt:lpstr>اهداف تحقیق</vt:lpstr>
      <vt:lpstr>Slide 4</vt:lpstr>
      <vt:lpstr>در نظر گرفتن موارد زیر در نوشتن اهداف:</vt:lpstr>
      <vt:lpstr>چرا باید اهداف را مشخص کرد :</vt:lpstr>
      <vt:lpstr>انواع اهداف</vt:lpstr>
      <vt:lpstr>هدف کلی</vt:lpstr>
      <vt:lpstr>اهداف اختصاصی</vt:lpstr>
      <vt:lpstr>Slide 10</vt:lpstr>
      <vt:lpstr>تمرکزاهداف جزئی روی :</vt:lpstr>
      <vt:lpstr>نکات مهم</vt:lpstr>
      <vt:lpstr>فرضیات Hypothesis :</vt:lpstr>
      <vt:lpstr>ویژگی های فرضیه خوب</vt:lpstr>
      <vt:lpstr>توجه</vt:lpstr>
      <vt:lpstr>اهداف فرضیه ها</vt:lpstr>
      <vt:lpstr>منابع فرضیات</vt:lpstr>
      <vt:lpstr>توجه</vt:lpstr>
      <vt:lpstr>انواع فرضیات</vt:lpstr>
      <vt:lpstr>فرضیه همبستگی در مقابل علیت :</vt:lpstr>
      <vt:lpstr>فرضیه ساده در مقابل پیچیده :</vt:lpstr>
      <vt:lpstr>فرضیه بدون جهت در مقابل جهت دار:</vt:lpstr>
      <vt:lpstr>فرضیه صفر در مقابل فرضیه پژوهش :</vt:lpstr>
      <vt:lpstr>Slide 24</vt:lpstr>
      <vt:lpstr>توجه</vt:lpstr>
      <vt:lpstr>سؤال پژوهش</vt:lpstr>
      <vt:lpstr>Slide 27</vt:lpstr>
    </vt:vector>
  </TitlesOfParts>
  <Company>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اهداف – فرضیات - سؤالات</dc:title>
  <dc:creator>kh.isazadehfar</dc:creator>
  <cp:lastModifiedBy>dr.isazadefar</cp:lastModifiedBy>
  <cp:revision>43</cp:revision>
  <dcterms:created xsi:type="dcterms:W3CDTF">2011-02-08T07:36:09Z</dcterms:created>
  <dcterms:modified xsi:type="dcterms:W3CDTF">2015-03-14T06:22:02Z</dcterms:modified>
</cp:coreProperties>
</file>