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56" r:id="rId2"/>
    <p:sldId id="260" r:id="rId3"/>
    <p:sldId id="261" r:id="rId4"/>
    <p:sldId id="289" r:id="rId5"/>
    <p:sldId id="258" r:id="rId6"/>
    <p:sldId id="259" r:id="rId7"/>
    <p:sldId id="262" r:id="rId8"/>
    <p:sldId id="263" r:id="rId9"/>
    <p:sldId id="264" r:id="rId10"/>
    <p:sldId id="265" r:id="rId11"/>
    <p:sldId id="266" r:id="rId12"/>
    <p:sldId id="292" r:id="rId13"/>
    <p:sldId id="268" r:id="rId14"/>
    <p:sldId id="269" r:id="rId15"/>
    <p:sldId id="293" r:id="rId16"/>
    <p:sldId id="294" r:id="rId17"/>
    <p:sldId id="271" r:id="rId18"/>
    <p:sldId id="274" r:id="rId19"/>
    <p:sldId id="295" r:id="rId20"/>
    <p:sldId id="272" r:id="rId21"/>
    <p:sldId id="290" r:id="rId22"/>
    <p:sldId id="291" r:id="rId23"/>
    <p:sldId id="296" r:id="rId24"/>
    <p:sldId id="273" r:id="rId25"/>
    <p:sldId id="275" r:id="rId26"/>
    <p:sldId id="276" r:id="rId27"/>
    <p:sldId id="277" r:id="rId28"/>
    <p:sldId id="278" r:id="rId29"/>
    <p:sldId id="279" r:id="rId30"/>
    <p:sldId id="280" r:id="rId31"/>
    <p:sldId id="284" r:id="rId32"/>
    <p:sldId id="285" r:id="rId33"/>
    <p:sldId id="286" r:id="rId34"/>
    <p:sldId id="287" r:id="rId35"/>
    <p:sldId id="288" r:id="rId36"/>
    <p:sldId id="283" r:id="rId37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141D511-C512-498D-B473-707C12DCD00C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fa-IR"/>
        </a:p>
      </dgm:t>
    </dgm:pt>
    <dgm:pt modelId="{EA69DFF4-1337-4316-8CDD-A7DB7ACE9D73}">
      <dgm:prSet phldrT="[Text]"/>
      <dgm:spPr/>
      <dgm:t>
        <a:bodyPr/>
        <a:lstStyle/>
        <a:p>
          <a:pPr rtl="1"/>
          <a:r>
            <a:rPr lang="fa-IR" dirty="0" smtClean="0"/>
            <a:t>مسئله پژوهش</a:t>
          </a:r>
          <a:endParaRPr lang="fa-IR" dirty="0"/>
        </a:p>
      </dgm:t>
    </dgm:pt>
    <dgm:pt modelId="{3BAC9209-A9F0-4988-8E92-2A71A06C2EAB}" type="parTrans" cxnId="{D1F7C7CA-954F-4AF2-B908-464BF3E0E99F}">
      <dgm:prSet/>
      <dgm:spPr/>
      <dgm:t>
        <a:bodyPr/>
        <a:lstStyle/>
        <a:p>
          <a:pPr rtl="1"/>
          <a:endParaRPr lang="fa-IR"/>
        </a:p>
      </dgm:t>
    </dgm:pt>
    <dgm:pt modelId="{4BCEBE9A-F076-479F-8E7C-82111C12F4C4}" type="sibTrans" cxnId="{D1F7C7CA-954F-4AF2-B908-464BF3E0E99F}">
      <dgm:prSet/>
      <dgm:spPr/>
      <dgm:t>
        <a:bodyPr/>
        <a:lstStyle/>
        <a:p>
          <a:pPr rtl="1"/>
          <a:endParaRPr lang="fa-IR"/>
        </a:p>
      </dgm:t>
    </dgm:pt>
    <dgm:pt modelId="{0CF50C73-0BB1-4E7C-B9B5-A7ADB6AC0798}">
      <dgm:prSet phldrT="[Text]"/>
      <dgm:spPr/>
      <dgm:t>
        <a:bodyPr/>
        <a:lstStyle/>
        <a:p>
          <a:pPr rtl="1"/>
          <a:r>
            <a:rPr lang="fa-IR" dirty="0" smtClean="0"/>
            <a:t>مطالعه منابع</a:t>
          </a:r>
          <a:endParaRPr lang="fa-IR" dirty="0"/>
        </a:p>
      </dgm:t>
    </dgm:pt>
    <dgm:pt modelId="{BD79A734-8C5F-4349-9FD2-099321B61501}" type="parTrans" cxnId="{14E14386-452D-446D-A2CD-53AEB8B3EA11}">
      <dgm:prSet/>
      <dgm:spPr/>
      <dgm:t>
        <a:bodyPr/>
        <a:lstStyle/>
        <a:p>
          <a:pPr rtl="1"/>
          <a:endParaRPr lang="fa-IR"/>
        </a:p>
      </dgm:t>
    </dgm:pt>
    <dgm:pt modelId="{8A13B3AF-850D-49CA-8E7E-816F7E145CA3}" type="sibTrans" cxnId="{14E14386-452D-446D-A2CD-53AEB8B3EA11}">
      <dgm:prSet/>
      <dgm:spPr/>
      <dgm:t>
        <a:bodyPr/>
        <a:lstStyle/>
        <a:p>
          <a:pPr rtl="1"/>
          <a:endParaRPr lang="fa-IR"/>
        </a:p>
      </dgm:t>
    </dgm:pt>
    <dgm:pt modelId="{73C2F9D9-1EA8-4082-86BD-FCCBF2F05A5A}">
      <dgm:prSet phldrT="[Text]"/>
      <dgm:spPr/>
      <dgm:t>
        <a:bodyPr/>
        <a:lstStyle/>
        <a:p>
          <a:pPr rtl="1"/>
          <a:r>
            <a:rPr lang="fa-IR" dirty="0" smtClean="0"/>
            <a:t>تدوین هدف و فرضیه</a:t>
          </a:r>
          <a:endParaRPr lang="fa-IR" dirty="0"/>
        </a:p>
      </dgm:t>
    </dgm:pt>
    <dgm:pt modelId="{026EB2E8-499F-4E81-B6E6-46CCC356C177}" type="parTrans" cxnId="{AF227258-E7EF-4354-BEB3-A7D31AE8C5BA}">
      <dgm:prSet/>
      <dgm:spPr/>
      <dgm:t>
        <a:bodyPr/>
        <a:lstStyle/>
        <a:p>
          <a:pPr rtl="1"/>
          <a:endParaRPr lang="fa-IR"/>
        </a:p>
      </dgm:t>
    </dgm:pt>
    <dgm:pt modelId="{D4FEE4FC-7AB1-4931-A40F-EB73DC8A7945}" type="sibTrans" cxnId="{AF227258-E7EF-4354-BEB3-A7D31AE8C5BA}">
      <dgm:prSet/>
      <dgm:spPr/>
      <dgm:t>
        <a:bodyPr/>
        <a:lstStyle/>
        <a:p>
          <a:pPr rtl="1"/>
          <a:endParaRPr lang="fa-IR"/>
        </a:p>
      </dgm:t>
    </dgm:pt>
    <dgm:pt modelId="{A665A140-1012-4C08-9CC0-3C1E0C455878}">
      <dgm:prSet phldrT="[Text]"/>
      <dgm:spPr/>
      <dgm:t>
        <a:bodyPr/>
        <a:lstStyle/>
        <a:p>
          <a:pPr rtl="1"/>
          <a:r>
            <a:rPr lang="fa-IR" dirty="0" smtClean="0"/>
            <a:t>طراحی تحقیق</a:t>
          </a:r>
          <a:endParaRPr lang="fa-IR" dirty="0"/>
        </a:p>
      </dgm:t>
    </dgm:pt>
    <dgm:pt modelId="{EE088A18-833F-4B56-9AFE-6FB8F865A242}" type="parTrans" cxnId="{2B0B63FC-DAD5-46DF-AFDF-081ADC6F3721}">
      <dgm:prSet/>
      <dgm:spPr/>
      <dgm:t>
        <a:bodyPr/>
        <a:lstStyle/>
        <a:p>
          <a:pPr rtl="1"/>
          <a:endParaRPr lang="fa-IR"/>
        </a:p>
      </dgm:t>
    </dgm:pt>
    <dgm:pt modelId="{910A21B4-4F9F-4782-8089-7707D06A84D9}" type="sibTrans" cxnId="{2B0B63FC-DAD5-46DF-AFDF-081ADC6F3721}">
      <dgm:prSet/>
      <dgm:spPr/>
      <dgm:t>
        <a:bodyPr/>
        <a:lstStyle/>
        <a:p>
          <a:pPr rtl="1"/>
          <a:endParaRPr lang="fa-IR"/>
        </a:p>
      </dgm:t>
    </dgm:pt>
    <dgm:pt modelId="{26AF3AE5-6AFA-48FE-8B23-D8D9339AF0F6}">
      <dgm:prSet phldrT="[Text]"/>
      <dgm:spPr/>
      <dgm:t>
        <a:bodyPr/>
        <a:lstStyle/>
        <a:p>
          <a:pPr rtl="1"/>
          <a:r>
            <a:rPr lang="fa-IR" dirty="0" smtClean="0"/>
            <a:t>مطالعه آزمایشی</a:t>
          </a:r>
          <a:endParaRPr lang="fa-IR" dirty="0"/>
        </a:p>
      </dgm:t>
    </dgm:pt>
    <dgm:pt modelId="{17E572F9-459C-4654-8F5B-E79AB1D22919}" type="parTrans" cxnId="{7266971D-494A-415F-867D-4DA3FBB003FC}">
      <dgm:prSet/>
      <dgm:spPr/>
      <dgm:t>
        <a:bodyPr/>
        <a:lstStyle/>
        <a:p>
          <a:pPr rtl="1"/>
          <a:endParaRPr lang="fa-IR"/>
        </a:p>
      </dgm:t>
    </dgm:pt>
    <dgm:pt modelId="{0683652A-A801-4260-8617-4E8A35533C9F}" type="sibTrans" cxnId="{7266971D-494A-415F-867D-4DA3FBB003FC}">
      <dgm:prSet/>
      <dgm:spPr/>
      <dgm:t>
        <a:bodyPr/>
        <a:lstStyle/>
        <a:p>
          <a:pPr rtl="1"/>
          <a:endParaRPr lang="fa-IR"/>
        </a:p>
      </dgm:t>
    </dgm:pt>
    <dgm:pt modelId="{F9273CD4-5EEF-4D70-BAFD-6F2F7C16219A}">
      <dgm:prSet phldrT="[Text]"/>
      <dgm:spPr/>
      <dgm:t>
        <a:bodyPr/>
        <a:lstStyle/>
        <a:p>
          <a:pPr rtl="1"/>
          <a:r>
            <a:rPr lang="fa-IR" dirty="0" smtClean="0"/>
            <a:t>تهیه گزارش منابع</a:t>
          </a:r>
          <a:endParaRPr lang="fa-IR" dirty="0"/>
        </a:p>
      </dgm:t>
    </dgm:pt>
    <dgm:pt modelId="{2CB1F2F1-B7A8-424A-99A0-507203D8D26A}" type="parTrans" cxnId="{EA1FFED5-CD32-4B4D-83FB-B02B84CD662F}">
      <dgm:prSet/>
      <dgm:spPr/>
      <dgm:t>
        <a:bodyPr/>
        <a:lstStyle/>
        <a:p>
          <a:pPr rtl="1"/>
          <a:endParaRPr lang="fa-IR"/>
        </a:p>
      </dgm:t>
    </dgm:pt>
    <dgm:pt modelId="{870D3158-5979-4443-8568-AF1AD6327ACA}" type="sibTrans" cxnId="{EA1FFED5-CD32-4B4D-83FB-B02B84CD662F}">
      <dgm:prSet/>
      <dgm:spPr/>
      <dgm:t>
        <a:bodyPr/>
        <a:lstStyle/>
        <a:p>
          <a:pPr rtl="1"/>
          <a:endParaRPr lang="fa-IR"/>
        </a:p>
      </dgm:t>
    </dgm:pt>
    <dgm:pt modelId="{AD426DC8-7B07-4338-ADCE-BEE4335A04E6}">
      <dgm:prSet phldrT="[Text]"/>
      <dgm:spPr/>
      <dgm:t>
        <a:bodyPr/>
        <a:lstStyle/>
        <a:p>
          <a:pPr rtl="1"/>
          <a:r>
            <a:rPr lang="fa-IR" dirty="0" smtClean="0"/>
            <a:t>جمع آوری داده ها</a:t>
          </a:r>
          <a:endParaRPr lang="fa-IR" dirty="0"/>
        </a:p>
      </dgm:t>
    </dgm:pt>
    <dgm:pt modelId="{64D517E0-BCEB-43A8-980B-03F837EF2C7C}" type="parTrans" cxnId="{3EBADF8E-66F0-4984-B339-7FDA5F3DE58D}">
      <dgm:prSet/>
      <dgm:spPr/>
      <dgm:t>
        <a:bodyPr/>
        <a:lstStyle/>
        <a:p>
          <a:pPr rtl="1"/>
          <a:endParaRPr lang="fa-IR"/>
        </a:p>
      </dgm:t>
    </dgm:pt>
    <dgm:pt modelId="{F3416836-F457-4206-8FFC-3F8D99918739}" type="sibTrans" cxnId="{3EBADF8E-66F0-4984-B339-7FDA5F3DE58D}">
      <dgm:prSet/>
      <dgm:spPr/>
      <dgm:t>
        <a:bodyPr/>
        <a:lstStyle/>
        <a:p>
          <a:pPr rtl="1"/>
          <a:endParaRPr lang="fa-IR"/>
        </a:p>
      </dgm:t>
    </dgm:pt>
    <dgm:pt modelId="{A41B5F07-0890-4B56-978A-A0586C57DD6D}">
      <dgm:prSet phldrT="[Text]"/>
      <dgm:spPr/>
      <dgm:t>
        <a:bodyPr/>
        <a:lstStyle/>
        <a:p>
          <a:pPr rtl="1"/>
          <a:r>
            <a:rPr lang="fa-IR" dirty="0" smtClean="0"/>
            <a:t>تجزیه و تحلیل داده هاع</a:t>
          </a:r>
          <a:endParaRPr lang="fa-IR" dirty="0"/>
        </a:p>
      </dgm:t>
    </dgm:pt>
    <dgm:pt modelId="{DFC9983B-B577-4583-96AA-60906B94C675}" type="parTrans" cxnId="{930C8AFA-F514-4F57-8738-844B34E6918E}">
      <dgm:prSet/>
      <dgm:spPr/>
      <dgm:t>
        <a:bodyPr/>
        <a:lstStyle/>
        <a:p>
          <a:pPr rtl="1"/>
          <a:endParaRPr lang="fa-IR"/>
        </a:p>
      </dgm:t>
    </dgm:pt>
    <dgm:pt modelId="{1699AA55-3816-4227-B56E-6E2893B07232}" type="sibTrans" cxnId="{930C8AFA-F514-4F57-8738-844B34E6918E}">
      <dgm:prSet/>
      <dgm:spPr/>
      <dgm:t>
        <a:bodyPr/>
        <a:lstStyle/>
        <a:p>
          <a:pPr rtl="1"/>
          <a:endParaRPr lang="fa-IR"/>
        </a:p>
      </dgm:t>
    </dgm:pt>
    <dgm:pt modelId="{94ECC50B-A192-4A72-A682-DF9202599248}">
      <dgm:prSet phldrT="[Text]"/>
      <dgm:spPr/>
      <dgm:t>
        <a:bodyPr/>
        <a:lstStyle/>
        <a:p>
          <a:pPr rtl="1"/>
          <a:r>
            <a:rPr lang="fa-IR" dirty="0" smtClean="0"/>
            <a:t>تفسیر نتایج منابع</a:t>
          </a:r>
          <a:endParaRPr lang="fa-IR" dirty="0"/>
        </a:p>
      </dgm:t>
    </dgm:pt>
    <dgm:pt modelId="{68285E16-5AC6-4F50-880F-0E67CCF3CC3C}" type="parTrans" cxnId="{72B7ECE6-DE0A-4F85-97DF-FC0027AA9C85}">
      <dgm:prSet/>
      <dgm:spPr/>
      <dgm:t>
        <a:bodyPr/>
        <a:lstStyle/>
        <a:p>
          <a:pPr rtl="1"/>
          <a:endParaRPr lang="fa-IR"/>
        </a:p>
      </dgm:t>
    </dgm:pt>
    <dgm:pt modelId="{008197EC-6254-4509-933A-3F162B71376D}" type="sibTrans" cxnId="{72B7ECE6-DE0A-4F85-97DF-FC0027AA9C85}">
      <dgm:prSet/>
      <dgm:spPr/>
      <dgm:t>
        <a:bodyPr/>
        <a:lstStyle/>
        <a:p>
          <a:pPr rtl="1"/>
          <a:endParaRPr lang="fa-IR"/>
        </a:p>
      </dgm:t>
    </dgm:pt>
    <dgm:pt modelId="{5A68D700-B945-4355-9B83-0F0328A2690E}" type="pres">
      <dgm:prSet presAssocID="{B141D511-C512-498D-B473-707C12DCD00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F64F139F-DC9E-45EF-B975-F1D77C427DA5}" type="pres">
      <dgm:prSet presAssocID="{EA69DFF4-1337-4316-8CDD-A7DB7ACE9D73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49AB9976-D485-4E33-9DAA-154567625B20}" type="pres">
      <dgm:prSet presAssocID="{EA69DFF4-1337-4316-8CDD-A7DB7ACE9D73}" presName="spNode" presStyleCnt="0"/>
      <dgm:spPr/>
    </dgm:pt>
    <dgm:pt modelId="{DC1EA8E1-FDBF-4C57-B3E6-DDB8BEEF995E}" type="pres">
      <dgm:prSet presAssocID="{4BCEBE9A-F076-479F-8E7C-82111C12F4C4}" presName="sibTrans" presStyleLbl="sibTrans1D1" presStyleIdx="0" presStyleCnt="9"/>
      <dgm:spPr/>
      <dgm:t>
        <a:bodyPr/>
        <a:lstStyle/>
        <a:p>
          <a:pPr rtl="1"/>
          <a:endParaRPr lang="fa-IR"/>
        </a:p>
      </dgm:t>
    </dgm:pt>
    <dgm:pt modelId="{7BB6D5FD-B1CF-4F94-A1DA-3F734D79D5D6}" type="pres">
      <dgm:prSet presAssocID="{0CF50C73-0BB1-4E7C-B9B5-A7ADB6AC0798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8786A45B-5413-495A-8C8C-1FF4C4959516}" type="pres">
      <dgm:prSet presAssocID="{0CF50C73-0BB1-4E7C-B9B5-A7ADB6AC0798}" presName="spNode" presStyleCnt="0"/>
      <dgm:spPr/>
    </dgm:pt>
    <dgm:pt modelId="{3A04D90E-BEA1-4DD5-8C73-74D6DD23FE40}" type="pres">
      <dgm:prSet presAssocID="{8A13B3AF-850D-49CA-8E7E-816F7E145CA3}" presName="sibTrans" presStyleLbl="sibTrans1D1" presStyleIdx="1" presStyleCnt="9"/>
      <dgm:spPr/>
      <dgm:t>
        <a:bodyPr/>
        <a:lstStyle/>
        <a:p>
          <a:pPr rtl="1"/>
          <a:endParaRPr lang="fa-IR"/>
        </a:p>
      </dgm:t>
    </dgm:pt>
    <dgm:pt modelId="{45938910-D426-4D6C-9606-734ACA365205}" type="pres">
      <dgm:prSet presAssocID="{73C2F9D9-1EA8-4082-86BD-FCCBF2F05A5A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0DD4064D-91E9-4385-B9C8-AF2410963B25}" type="pres">
      <dgm:prSet presAssocID="{73C2F9D9-1EA8-4082-86BD-FCCBF2F05A5A}" presName="spNode" presStyleCnt="0"/>
      <dgm:spPr/>
    </dgm:pt>
    <dgm:pt modelId="{1EC53675-391E-4FEC-91B2-AB333BD3BCF6}" type="pres">
      <dgm:prSet presAssocID="{D4FEE4FC-7AB1-4931-A40F-EB73DC8A7945}" presName="sibTrans" presStyleLbl="sibTrans1D1" presStyleIdx="2" presStyleCnt="9"/>
      <dgm:spPr/>
      <dgm:t>
        <a:bodyPr/>
        <a:lstStyle/>
        <a:p>
          <a:pPr rtl="1"/>
          <a:endParaRPr lang="fa-IR"/>
        </a:p>
      </dgm:t>
    </dgm:pt>
    <dgm:pt modelId="{A5DC9133-6F08-47EE-8CFD-20B5C904DC06}" type="pres">
      <dgm:prSet presAssocID="{A665A140-1012-4C08-9CC0-3C1E0C455878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AC170C89-9C7D-41AA-8DB9-C5C374A26B44}" type="pres">
      <dgm:prSet presAssocID="{A665A140-1012-4C08-9CC0-3C1E0C455878}" presName="spNode" presStyleCnt="0"/>
      <dgm:spPr/>
    </dgm:pt>
    <dgm:pt modelId="{B4D0B50C-53E2-4C89-9492-64B35488B8D8}" type="pres">
      <dgm:prSet presAssocID="{910A21B4-4F9F-4782-8089-7707D06A84D9}" presName="sibTrans" presStyleLbl="sibTrans1D1" presStyleIdx="3" presStyleCnt="9"/>
      <dgm:spPr/>
      <dgm:t>
        <a:bodyPr/>
        <a:lstStyle/>
        <a:p>
          <a:pPr rtl="1"/>
          <a:endParaRPr lang="fa-IR"/>
        </a:p>
      </dgm:t>
    </dgm:pt>
    <dgm:pt modelId="{DFA48A77-EF3C-4EDF-B2DF-BC6E44741309}" type="pres">
      <dgm:prSet presAssocID="{26AF3AE5-6AFA-48FE-8B23-D8D9339AF0F6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84C1288A-368F-4892-A866-64D39EA8ACEA}" type="pres">
      <dgm:prSet presAssocID="{26AF3AE5-6AFA-48FE-8B23-D8D9339AF0F6}" presName="spNode" presStyleCnt="0"/>
      <dgm:spPr/>
    </dgm:pt>
    <dgm:pt modelId="{3101A827-B2C8-466B-BDCF-77A57EC94B32}" type="pres">
      <dgm:prSet presAssocID="{0683652A-A801-4260-8617-4E8A35533C9F}" presName="sibTrans" presStyleLbl="sibTrans1D1" presStyleIdx="4" presStyleCnt="9"/>
      <dgm:spPr/>
      <dgm:t>
        <a:bodyPr/>
        <a:lstStyle/>
        <a:p>
          <a:pPr rtl="1"/>
          <a:endParaRPr lang="fa-IR"/>
        </a:p>
      </dgm:t>
    </dgm:pt>
    <dgm:pt modelId="{2CA671C1-CD65-48EA-A8F2-5526D911CC14}" type="pres">
      <dgm:prSet presAssocID="{AD426DC8-7B07-4338-ADCE-BEE4335A04E6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ADD61ED4-6D50-49AE-8D5C-29A702A7CD55}" type="pres">
      <dgm:prSet presAssocID="{AD426DC8-7B07-4338-ADCE-BEE4335A04E6}" presName="spNode" presStyleCnt="0"/>
      <dgm:spPr/>
    </dgm:pt>
    <dgm:pt modelId="{DEC12AE7-838E-4CB0-8A05-8ABD04222982}" type="pres">
      <dgm:prSet presAssocID="{F3416836-F457-4206-8FFC-3F8D99918739}" presName="sibTrans" presStyleLbl="sibTrans1D1" presStyleIdx="5" presStyleCnt="9"/>
      <dgm:spPr/>
      <dgm:t>
        <a:bodyPr/>
        <a:lstStyle/>
        <a:p>
          <a:pPr rtl="1"/>
          <a:endParaRPr lang="fa-IR"/>
        </a:p>
      </dgm:t>
    </dgm:pt>
    <dgm:pt modelId="{66224872-E9DC-494A-9737-494AD969919B}" type="pres">
      <dgm:prSet presAssocID="{A41B5F07-0890-4B56-978A-A0586C57DD6D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F2987EC8-BA2A-4197-8477-4C75C6D419E0}" type="pres">
      <dgm:prSet presAssocID="{A41B5F07-0890-4B56-978A-A0586C57DD6D}" presName="spNode" presStyleCnt="0"/>
      <dgm:spPr/>
    </dgm:pt>
    <dgm:pt modelId="{4D1BDFBD-3F3F-4269-B1B5-D7B0DC2215CF}" type="pres">
      <dgm:prSet presAssocID="{1699AA55-3816-4227-B56E-6E2893B07232}" presName="sibTrans" presStyleLbl="sibTrans1D1" presStyleIdx="6" presStyleCnt="9"/>
      <dgm:spPr/>
      <dgm:t>
        <a:bodyPr/>
        <a:lstStyle/>
        <a:p>
          <a:pPr rtl="1"/>
          <a:endParaRPr lang="fa-IR"/>
        </a:p>
      </dgm:t>
    </dgm:pt>
    <dgm:pt modelId="{4A2CC05E-CF88-4F39-B290-9A268CFD87A2}" type="pres">
      <dgm:prSet presAssocID="{94ECC50B-A192-4A72-A682-DF9202599248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08319050-A645-4376-AB74-719203AFF94C}" type="pres">
      <dgm:prSet presAssocID="{94ECC50B-A192-4A72-A682-DF9202599248}" presName="spNode" presStyleCnt="0"/>
      <dgm:spPr/>
    </dgm:pt>
    <dgm:pt modelId="{D840B19E-FE22-4D85-8541-73B9D285A816}" type="pres">
      <dgm:prSet presAssocID="{008197EC-6254-4509-933A-3F162B71376D}" presName="sibTrans" presStyleLbl="sibTrans1D1" presStyleIdx="7" presStyleCnt="9"/>
      <dgm:spPr/>
      <dgm:t>
        <a:bodyPr/>
        <a:lstStyle/>
        <a:p>
          <a:pPr rtl="1"/>
          <a:endParaRPr lang="fa-IR"/>
        </a:p>
      </dgm:t>
    </dgm:pt>
    <dgm:pt modelId="{14E3E8EA-9C40-4E7A-9047-65AFA5D79E34}" type="pres">
      <dgm:prSet presAssocID="{F9273CD4-5EEF-4D70-BAFD-6F2F7C16219A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B33B075F-617A-4F39-AE2E-5C02946CBDA3}" type="pres">
      <dgm:prSet presAssocID="{F9273CD4-5EEF-4D70-BAFD-6F2F7C16219A}" presName="spNode" presStyleCnt="0"/>
      <dgm:spPr/>
    </dgm:pt>
    <dgm:pt modelId="{ADBBEC11-C71F-4D1B-844E-8377F31D0797}" type="pres">
      <dgm:prSet presAssocID="{870D3158-5979-4443-8568-AF1AD6327ACA}" presName="sibTrans" presStyleLbl="sibTrans1D1" presStyleIdx="8" presStyleCnt="9"/>
      <dgm:spPr/>
      <dgm:t>
        <a:bodyPr/>
        <a:lstStyle/>
        <a:p>
          <a:pPr rtl="1"/>
          <a:endParaRPr lang="fa-IR"/>
        </a:p>
      </dgm:t>
    </dgm:pt>
  </dgm:ptLst>
  <dgm:cxnLst>
    <dgm:cxn modelId="{72B7ECE6-DE0A-4F85-97DF-FC0027AA9C85}" srcId="{B141D511-C512-498D-B473-707C12DCD00C}" destId="{94ECC50B-A192-4A72-A682-DF9202599248}" srcOrd="7" destOrd="0" parTransId="{68285E16-5AC6-4F50-880F-0E67CCF3CC3C}" sibTransId="{008197EC-6254-4509-933A-3F162B71376D}"/>
    <dgm:cxn modelId="{906D97A6-0465-4B9E-934F-1D25ACA83952}" type="presOf" srcId="{D4FEE4FC-7AB1-4931-A40F-EB73DC8A7945}" destId="{1EC53675-391E-4FEC-91B2-AB333BD3BCF6}" srcOrd="0" destOrd="0" presId="urn:microsoft.com/office/officeart/2005/8/layout/cycle5"/>
    <dgm:cxn modelId="{66233CD1-978C-4B8B-83A1-0D81E08F48C5}" type="presOf" srcId="{94ECC50B-A192-4A72-A682-DF9202599248}" destId="{4A2CC05E-CF88-4F39-B290-9A268CFD87A2}" srcOrd="0" destOrd="0" presId="urn:microsoft.com/office/officeart/2005/8/layout/cycle5"/>
    <dgm:cxn modelId="{2B0B63FC-DAD5-46DF-AFDF-081ADC6F3721}" srcId="{B141D511-C512-498D-B473-707C12DCD00C}" destId="{A665A140-1012-4C08-9CC0-3C1E0C455878}" srcOrd="3" destOrd="0" parTransId="{EE088A18-833F-4B56-9AFE-6FB8F865A242}" sibTransId="{910A21B4-4F9F-4782-8089-7707D06A84D9}"/>
    <dgm:cxn modelId="{961EE955-CFF7-48B5-879B-0F3CEAE7AB59}" type="presOf" srcId="{AD426DC8-7B07-4338-ADCE-BEE4335A04E6}" destId="{2CA671C1-CD65-48EA-A8F2-5526D911CC14}" srcOrd="0" destOrd="0" presId="urn:microsoft.com/office/officeart/2005/8/layout/cycle5"/>
    <dgm:cxn modelId="{BA289D1D-0933-43FA-970B-1CA28C6C061E}" type="presOf" srcId="{F9273CD4-5EEF-4D70-BAFD-6F2F7C16219A}" destId="{14E3E8EA-9C40-4E7A-9047-65AFA5D79E34}" srcOrd="0" destOrd="0" presId="urn:microsoft.com/office/officeart/2005/8/layout/cycle5"/>
    <dgm:cxn modelId="{441B216D-DFB4-4B1F-873F-F80A3FE8ACE3}" type="presOf" srcId="{8A13B3AF-850D-49CA-8E7E-816F7E145CA3}" destId="{3A04D90E-BEA1-4DD5-8C73-74D6DD23FE40}" srcOrd="0" destOrd="0" presId="urn:microsoft.com/office/officeart/2005/8/layout/cycle5"/>
    <dgm:cxn modelId="{82552FD5-C739-4501-BC36-67BFDC33ABAB}" type="presOf" srcId="{26AF3AE5-6AFA-48FE-8B23-D8D9339AF0F6}" destId="{DFA48A77-EF3C-4EDF-B2DF-BC6E44741309}" srcOrd="0" destOrd="0" presId="urn:microsoft.com/office/officeart/2005/8/layout/cycle5"/>
    <dgm:cxn modelId="{99BFECE8-945C-405B-8BEE-9A797A296B7A}" type="presOf" srcId="{F3416836-F457-4206-8FFC-3F8D99918739}" destId="{DEC12AE7-838E-4CB0-8A05-8ABD04222982}" srcOrd="0" destOrd="0" presId="urn:microsoft.com/office/officeart/2005/8/layout/cycle5"/>
    <dgm:cxn modelId="{EA1FFED5-CD32-4B4D-83FB-B02B84CD662F}" srcId="{B141D511-C512-498D-B473-707C12DCD00C}" destId="{F9273CD4-5EEF-4D70-BAFD-6F2F7C16219A}" srcOrd="8" destOrd="0" parTransId="{2CB1F2F1-B7A8-424A-99A0-507203D8D26A}" sibTransId="{870D3158-5979-4443-8568-AF1AD6327ACA}"/>
    <dgm:cxn modelId="{7266971D-494A-415F-867D-4DA3FBB003FC}" srcId="{B141D511-C512-498D-B473-707C12DCD00C}" destId="{26AF3AE5-6AFA-48FE-8B23-D8D9339AF0F6}" srcOrd="4" destOrd="0" parTransId="{17E572F9-459C-4654-8F5B-E79AB1D22919}" sibTransId="{0683652A-A801-4260-8617-4E8A35533C9F}"/>
    <dgm:cxn modelId="{14E14386-452D-446D-A2CD-53AEB8B3EA11}" srcId="{B141D511-C512-498D-B473-707C12DCD00C}" destId="{0CF50C73-0BB1-4E7C-B9B5-A7ADB6AC0798}" srcOrd="1" destOrd="0" parTransId="{BD79A734-8C5F-4349-9FD2-099321B61501}" sibTransId="{8A13B3AF-850D-49CA-8E7E-816F7E145CA3}"/>
    <dgm:cxn modelId="{1B3C217D-38EB-4E08-B152-77F8A3703CB2}" type="presOf" srcId="{4BCEBE9A-F076-479F-8E7C-82111C12F4C4}" destId="{DC1EA8E1-FDBF-4C57-B3E6-DDB8BEEF995E}" srcOrd="0" destOrd="0" presId="urn:microsoft.com/office/officeart/2005/8/layout/cycle5"/>
    <dgm:cxn modelId="{6259196A-AA88-474A-B5E5-E9CC58F5F9F1}" type="presOf" srcId="{870D3158-5979-4443-8568-AF1AD6327ACA}" destId="{ADBBEC11-C71F-4D1B-844E-8377F31D0797}" srcOrd="0" destOrd="0" presId="urn:microsoft.com/office/officeart/2005/8/layout/cycle5"/>
    <dgm:cxn modelId="{967DF6BC-EB97-4A76-8DFF-FA47B984399E}" type="presOf" srcId="{B141D511-C512-498D-B473-707C12DCD00C}" destId="{5A68D700-B945-4355-9B83-0F0328A2690E}" srcOrd="0" destOrd="0" presId="urn:microsoft.com/office/officeart/2005/8/layout/cycle5"/>
    <dgm:cxn modelId="{A3FF64D4-135C-4DC7-8D1F-14E8EBEFAE91}" type="presOf" srcId="{008197EC-6254-4509-933A-3F162B71376D}" destId="{D840B19E-FE22-4D85-8541-73B9D285A816}" srcOrd="0" destOrd="0" presId="urn:microsoft.com/office/officeart/2005/8/layout/cycle5"/>
    <dgm:cxn modelId="{D1F7C7CA-954F-4AF2-B908-464BF3E0E99F}" srcId="{B141D511-C512-498D-B473-707C12DCD00C}" destId="{EA69DFF4-1337-4316-8CDD-A7DB7ACE9D73}" srcOrd="0" destOrd="0" parTransId="{3BAC9209-A9F0-4988-8E92-2A71A06C2EAB}" sibTransId="{4BCEBE9A-F076-479F-8E7C-82111C12F4C4}"/>
    <dgm:cxn modelId="{3EBADF8E-66F0-4984-B339-7FDA5F3DE58D}" srcId="{B141D511-C512-498D-B473-707C12DCD00C}" destId="{AD426DC8-7B07-4338-ADCE-BEE4335A04E6}" srcOrd="5" destOrd="0" parTransId="{64D517E0-BCEB-43A8-980B-03F837EF2C7C}" sibTransId="{F3416836-F457-4206-8FFC-3F8D99918739}"/>
    <dgm:cxn modelId="{6B080275-900B-4BE4-869C-5B370BB0D445}" type="presOf" srcId="{A665A140-1012-4C08-9CC0-3C1E0C455878}" destId="{A5DC9133-6F08-47EE-8CFD-20B5C904DC06}" srcOrd="0" destOrd="0" presId="urn:microsoft.com/office/officeart/2005/8/layout/cycle5"/>
    <dgm:cxn modelId="{ECA57A48-D63E-4C9C-8830-92EA06DB394F}" type="presOf" srcId="{EA69DFF4-1337-4316-8CDD-A7DB7ACE9D73}" destId="{F64F139F-DC9E-45EF-B975-F1D77C427DA5}" srcOrd="0" destOrd="0" presId="urn:microsoft.com/office/officeart/2005/8/layout/cycle5"/>
    <dgm:cxn modelId="{AF227258-E7EF-4354-BEB3-A7D31AE8C5BA}" srcId="{B141D511-C512-498D-B473-707C12DCD00C}" destId="{73C2F9D9-1EA8-4082-86BD-FCCBF2F05A5A}" srcOrd="2" destOrd="0" parTransId="{026EB2E8-499F-4E81-B6E6-46CCC356C177}" sibTransId="{D4FEE4FC-7AB1-4931-A40F-EB73DC8A7945}"/>
    <dgm:cxn modelId="{930C8AFA-F514-4F57-8738-844B34E6918E}" srcId="{B141D511-C512-498D-B473-707C12DCD00C}" destId="{A41B5F07-0890-4B56-978A-A0586C57DD6D}" srcOrd="6" destOrd="0" parTransId="{DFC9983B-B577-4583-96AA-60906B94C675}" sibTransId="{1699AA55-3816-4227-B56E-6E2893B07232}"/>
    <dgm:cxn modelId="{4AC4F40F-C673-4A85-B6F7-913A72689403}" type="presOf" srcId="{73C2F9D9-1EA8-4082-86BD-FCCBF2F05A5A}" destId="{45938910-D426-4D6C-9606-734ACA365205}" srcOrd="0" destOrd="0" presId="urn:microsoft.com/office/officeart/2005/8/layout/cycle5"/>
    <dgm:cxn modelId="{BB50344F-4F04-49A9-AB27-F79A3D6CF340}" type="presOf" srcId="{910A21B4-4F9F-4782-8089-7707D06A84D9}" destId="{B4D0B50C-53E2-4C89-9492-64B35488B8D8}" srcOrd="0" destOrd="0" presId="urn:microsoft.com/office/officeart/2005/8/layout/cycle5"/>
    <dgm:cxn modelId="{2879DA94-F912-4448-B68D-7D2125CB6BEA}" type="presOf" srcId="{1699AA55-3816-4227-B56E-6E2893B07232}" destId="{4D1BDFBD-3F3F-4269-B1B5-D7B0DC2215CF}" srcOrd="0" destOrd="0" presId="urn:microsoft.com/office/officeart/2005/8/layout/cycle5"/>
    <dgm:cxn modelId="{4C6D864C-ABE6-4C72-8DF9-1F0B50461D8A}" type="presOf" srcId="{0683652A-A801-4260-8617-4E8A35533C9F}" destId="{3101A827-B2C8-466B-BDCF-77A57EC94B32}" srcOrd="0" destOrd="0" presId="urn:microsoft.com/office/officeart/2005/8/layout/cycle5"/>
    <dgm:cxn modelId="{7AAE1A54-8F5C-4F9E-B598-90974863B045}" type="presOf" srcId="{A41B5F07-0890-4B56-978A-A0586C57DD6D}" destId="{66224872-E9DC-494A-9737-494AD969919B}" srcOrd="0" destOrd="0" presId="urn:microsoft.com/office/officeart/2005/8/layout/cycle5"/>
    <dgm:cxn modelId="{0BF6FC8D-A68D-4E7C-924A-94BC05D4DD89}" type="presOf" srcId="{0CF50C73-0BB1-4E7C-B9B5-A7ADB6AC0798}" destId="{7BB6D5FD-B1CF-4F94-A1DA-3F734D79D5D6}" srcOrd="0" destOrd="0" presId="urn:microsoft.com/office/officeart/2005/8/layout/cycle5"/>
    <dgm:cxn modelId="{2881FF93-5ACC-4E32-A369-F60CF08DC8AF}" type="presParOf" srcId="{5A68D700-B945-4355-9B83-0F0328A2690E}" destId="{F64F139F-DC9E-45EF-B975-F1D77C427DA5}" srcOrd="0" destOrd="0" presId="urn:microsoft.com/office/officeart/2005/8/layout/cycle5"/>
    <dgm:cxn modelId="{474ACC48-FC0C-47CB-A682-0517364456A4}" type="presParOf" srcId="{5A68D700-B945-4355-9B83-0F0328A2690E}" destId="{49AB9976-D485-4E33-9DAA-154567625B20}" srcOrd="1" destOrd="0" presId="urn:microsoft.com/office/officeart/2005/8/layout/cycle5"/>
    <dgm:cxn modelId="{C24CF0F8-8677-4A39-9A4F-2A657FF2AB9E}" type="presParOf" srcId="{5A68D700-B945-4355-9B83-0F0328A2690E}" destId="{DC1EA8E1-FDBF-4C57-B3E6-DDB8BEEF995E}" srcOrd="2" destOrd="0" presId="urn:microsoft.com/office/officeart/2005/8/layout/cycle5"/>
    <dgm:cxn modelId="{BC2B9126-DBDC-48AE-BEA3-E49BD50EC2CD}" type="presParOf" srcId="{5A68D700-B945-4355-9B83-0F0328A2690E}" destId="{7BB6D5FD-B1CF-4F94-A1DA-3F734D79D5D6}" srcOrd="3" destOrd="0" presId="urn:microsoft.com/office/officeart/2005/8/layout/cycle5"/>
    <dgm:cxn modelId="{893F7183-78CE-4B6B-BBE4-FA8D2618869B}" type="presParOf" srcId="{5A68D700-B945-4355-9B83-0F0328A2690E}" destId="{8786A45B-5413-495A-8C8C-1FF4C4959516}" srcOrd="4" destOrd="0" presId="urn:microsoft.com/office/officeart/2005/8/layout/cycle5"/>
    <dgm:cxn modelId="{B9E18496-BC99-49F0-936F-3689C2694EE6}" type="presParOf" srcId="{5A68D700-B945-4355-9B83-0F0328A2690E}" destId="{3A04D90E-BEA1-4DD5-8C73-74D6DD23FE40}" srcOrd="5" destOrd="0" presId="urn:microsoft.com/office/officeart/2005/8/layout/cycle5"/>
    <dgm:cxn modelId="{6A9EA627-2A57-4B6B-862B-067742846312}" type="presParOf" srcId="{5A68D700-B945-4355-9B83-0F0328A2690E}" destId="{45938910-D426-4D6C-9606-734ACA365205}" srcOrd="6" destOrd="0" presId="urn:microsoft.com/office/officeart/2005/8/layout/cycle5"/>
    <dgm:cxn modelId="{6180C003-8B10-4027-9A06-546178FFBF69}" type="presParOf" srcId="{5A68D700-B945-4355-9B83-0F0328A2690E}" destId="{0DD4064D-91E9-4385-B9C8-AF2410963B25}" srcOrd="7" destOrd="0" presId="urn:microsoft.com/office/officeart/2005/8/layout/cycle5"/>
    <dgm:cxn modelId="{2311C535-A255-4461-8D18-1FAE05FEE36F}" type="presParOf" srcId="{5A68D700-B945-4355-9B83-0F0328A2690E}" destId="{1EC53675-391E-4FEC-91B2-AB333BD3BCF6}" srcOrd="8" destOrd="0" presId="urn:microsoft.com/office/officeart/2005/8/layout/cycle5"/>
    <dgm:cxn modelId="{B73260E7-B765-4EFA-B10E-14E64C9C22E9}" type="presParOf" srcId="{5A68D700-B945-4355-9B83-0F0328A2690E}" destId="{A5DC9133-6F08-47EE-8CFD-20B5C904DC06}" srcOrd="9" destOrd="0" presId="urn:microsoft.com/office/officeart/2005/8/layout/cycle5"/>
    <dgm:cxn modelId="{CA3896E6-60B7-4FC6-8DE2-06192C5E0FA2}" type="presParOf" srcId="{5A68D700-B945-4355-9B83-0F0328A2690E}" destId="{AC170C89-9C7D-41AA-8DB9-C5C374A26B44}" srcOrd="10" destOrd="0" presId="urn:microsoft.com/office/officeart/2005/8/layout/cycle5"/>
    <dgm:cxn modelId="{E78C59FA-2D94-4573-AF23-067AFAFF1286}" type="presParOf" srcId="{5A68D700-B945-4355-9B83-0F0328A2690E}" destId="{B4D0B50C-53E2-4C89-9492-64B35488B8D8}" srcOrd="11" destOrd="0" presId="urn:microsoft.com/office/officeart/2005/8/layout/cycle5"/>
    <dgm:cxn modelId="{50A1D07E-B251-4EB7-96B2-C9D1D167F6A9}" type="presParOf" srcId="{5A68D700-B945-4355-9B83-0F0328A2690E}" destId="{DFA48A77-EF3C-4EDF-B2DF-BC6E44741309}" srcOrd="12" destOrd="0" presId="urn:microsoft.com/office/officeart/2005/8/layout/cycle5"/>
    <dgm:cxn modelId="{755BDC33-72F3-4FFE-A3CE-0D5C79DF3AD8}" type="presParOf" srcId="{5A68D700-B945-4355-9B83-0F0328A2690E}" destId="{84C1288A-368F-4892-A866-64D39EA8ACEA}" srcOrd="13" destOrd="0" presId="urn:microsoft.com/office/officeart/2005/8/layout/cycle5"/>
    <dgm:cxn modelId="{46EF606E-CC89-4FB9-828F-9082D734B7B8}" type="presParOf" srcId="{5A68D700-B945-4355-9B83-0F0328A2690E}" destId="{3101A827-B2C8-466B-BDCF-77A57EC94B32}" srcOrd="14" destOrd="0" presId="urn:microsoft.com/office/officeart/2005/8/layout/cycle5"/>
    <dgm:cxn modelId="{392C941C-1280-46AA-B8C3-B7291A69510B}" type="presParOf" srcId="{5A68D700-B945-4355-9B83-0F0328A2690E}" destId="{2CA671C1-CD65-48EA-A8F2-5526D911CC14}" srcOrd="15" destOrd="0" presId="urn:microsoft.com/office/officeart/2005/8/layout/cycle5"/>
    <dgm:cxn modelId="{4DFDBFCF-465C-4C07-850A-1D09AE2AC3DF}" type="presParOf" srcId="{5A68D700-B945-4355-9B83-0F0328A2690E}" destId="{ADD61ED4-6D50-49AE-8D5C-29A702A7CD55}" srcOrd="16" destOrd="0" presId="urn:microsoft.com/office/officeart/2005/8/layout/cycle5"/>
    <dgm:cxn modelId="{AA42916C-9F7E-4B85-B9B0-630079D2B0C3}" type="presParOf" srcId="{5A68D700-B945-4355-9B83-0F0328A2690E}" destId="{DEC12AE7-838E-4CB0-8A05-8ABD04222982}" srcOrd="17" destOrd="0" presId="urn:microsoft.com/office/officeart/2005/8/layout/cycle5"/>
    <dgm:cxn modelId="{B4B563E7-88A7-418C-B3E0-A7329FB464F6}" type="presParOf" srcId="{5A68D700-B945-4355-9B83-0F0328A2690E}" destId="{66224872-E9DC-494A-9737-494AD969919B}" srcOrd="18" destOrd="0" presId="urn:microsoft.com/office/officeart/2005/8/layout/cycle5"/>
    <dgm:cxn modelId="{A1A3DE20-D080-4E1D-956B-3A15953DD565}" type="presParOf" srcId="{5A68D700-B945-4355-9B83-0F0328A2690E}" destId="{F2987EC8-BA2A-4197-8477-4C75C6D419E0}" srcOrd="19" destOrd="0" presId="urn:microsoft.com/office/officeart/2005/8/layout/cycle5"/>
    <dgm:cxn modelId="{9BE5EC70-A3C2-4DE9-9AF9-3C72E81BEBD2}" type="presParOf" srcId="{5A68D700-B945-4355-9B83-0F0328A2690E}" destId="{4D1BDFBD-3F3F-4269-B1B5-D7B0DC2215CF}" srcOrd="20" destOrd="0" presId="urn:microsoft.com/office/officeart/2005/8/layout/cycle5"/>
    <dgm:cxn modelId="{01E22BB4-74CE-4DF4-809C-0658594B275A}" type="presParOf" srcId="{5A68D700-B945-4355-9B83-0F0328A2690E}" destId="{4A2CC05E-CF88-4F39-B290-9A268CFD87A2}" srcOrd="21" destOrd="0" presId="urn:microsoft.com/office/officeart/2005/8/layout/cycle5"/>
    <dgm:cxn modelId="{F56FDC1A-D5B6-47B6-BBF3-F549475DD222}" type="presParOf" srcId="{5A68D700-B945-4355-9B83-0F0328A2690E}" destId="{08319050-A645-4376-AB74-719203AFF94C}" srcOrd="22" destOrd="0" presId="urn:microsoft.com/office/officeart/2005/8/layout/cycle5"/>
    <dgm:cxn modelId="{2EEDB102-3E28-4A1B-AF12-158751B259E2}" type="presParOf" srcId="{5A68D700-B945-4355-9B83-0F0328A2690E}" destId="{D840B19E-FE22-4D85-8541-73B9D285A816}" srcOrd="23" destOrd="0" presId="urn:microsoft.com/office/officeart/2005/8/layout/cycle5"/>
    <dgm:cxn modelId="{E74313D4-65EB-4AB0-A700-B7159607A141}" type="presParOf" srcId="{5A68D700-B945-4355-9B83-0F0328A2690E}" destId="{14E3E8EA-9C40-4E7A-9047-65AFA5D79E34}" srcOrd="24" destOrd="0" presId="urn:microsoft.com/office/officeart/2005/8/layout/cycle5"/>
    <dgm:cxn modelId="{E49C8152-B7E2-4C59-9115-C3EE9F884940}" type="presParOf" srcId="{5A68D700-B945-4355-9B83-0F0328A2690E}" destId="{B33B075F-617A-4F39-AE2E-5C02946CBDA3}" srcOrd="25" destOrd="0" presId="urn:microsoft.com/office/officeart/2005/8/layout/cycle5"/>
    <dgm:cxn modelId="{A27A8767-22F6-41AE-B8B6-7DEC0FD6B585}" type="presParOf" srcId="{5A68D700-B945-4355-9B83-0F0328A2690E}" destId="{ADBBEC11-C71F-4D1B-844E-8377F31D0797}" srcOrd="26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4F139F-DC9E-45EF-B975-F1D77C427DA5}">
      <dsp:nvSpPr>
        <dsp:cNvPr id="0" name=""/>
        <dsp:cNvSpPr/>
      </dsp:nvSpPr>
      <dsp:spPr>
        <a:xfrm>
          <a:off x="3747343" y="4574"/>
          <a:ext cx="1039713" cy="6758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kern="1200" dirty="0" smtClean="0"/>
            <a:t>مسئله پژوهش</a:t>
          </a:r>
          <a:endParaRPr lang="fa-IR" sz="1400" kern="1200" dirty="0"/>
        </a:p>
      </dsp:txBody>
      <dsp:txXfrm>
        <a:off x="3780333" y="37564"/>
        <a:ext cx="973733" cy="609833"/>
      </dsp:txXfrm>
    </dsp:sp>
    <dsp:sp modelId="{DC1EA8E1-FDBF-4C57-B3E6-DDB8BEEF995E}">
      <dsp:nvSpPr>
        <dsp:cNvPr id="0" name=""/>
        <dsp:cNvSpPr/>
      </dsp:nvSpPr>
      <dsp:spPr>
        <a:xfrm>
          <a:off x="1673986" y="342481"/>
          <a:ext cx="5186426" cy="5186426"/>
        </a:xfrm>
        <a:custGeom>
          <a:avLst/>
          <a:gdLst/>
          <a:ahLst/>
          <a:cxnLst/>
          <a:rect l="0" t="0" r="0" b="0"/>
          <a:pathLst>
            <a:path>
              <a:moveTo>
                <a:pt x="3242803" y="82677"/>
              </a:moveTo>
              <a:arcTo wR="2593213" hR="2593213" stAng="17070413" swAng="532102"/>
            </a:path>
          </a:pathLst>
        </a:custGeom>
        <a:noFill/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B6D5FD-B1CF-4F94-A1DA-3F734D79D5D6}">
      <dsp:nvSpPr>
        <dsp:cNvPr id="0" name=""/>
        <dsp:cNvSpPr/>
      </dsp:nvSpPr>
      <dsp:spPr>
        <a:xfrm>
          <a:off x="5414228" y="611271"/>
          <a:ext cx="1039713" cy="6758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kern="1200" dirty="0" smtClean="0"/>
            <a:t>مطالعه منابع</a:t>
          </a:r>
          <a:endParaRPr lang="fa-IR" sz="1400" kern="1200" dirty="0"/>
        </a:p>
      </dsp:txBody>
      <dsp:txXfrm>
        <a:off x="5447218" y="644261"/>
        <a:ext cx="973733" cy="609833"/>
      </dsp:txXfrm>
    </dsp:sp>
    <dsp:sp modelId="{3A04D90E-BEA1-4DD5-8C73-74D6DD23FE40}">
      <dsp:nvSpPr>
        <dsp:cNvPr id="0" name=""/>
        <dsp:cNvSpPr/>
      </dsp:nvSpPr>
      <dsp:spPr>
        <a:xfrm>
          <a:off x="1673986" y="342481"/>
          <a:ext cx="5186426" cy="5186426"/>
        </a:xfrm>
        <a:custGeom>
          <a:avLst/>
          <a:gdLst/>
          <a:ahLst/>
          <a:cxnLst/>
          <a:rect l="0" t="0" r="0" b="0"/>
          <a:pathLst>
            <a:path>
              <a:moveTo>
                <a:pt x="4713675" y="1100431"/>
              </a:moveTo>
              <a:arcTo wR="2593213" hR="2593213" stAng="19491292" swAng="787212"/>
            </a:path>
          </a:pathLst>
        </a:custGeom>
        <a:noFill/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938910-D426-4D6C-9606-734ACA365205}">
      <dsp:nvSpPr>
        <dsp:cNvPr id="0" name=""/>
        <dsp:cNvSpPr/>
      </dsp:nvSpPr>
      <dsp:spPr>
        <a:xfrm>
          <a:off x="6301160" y="2147481"/>
          <a:ext cx="1039713" cy="6758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kern="1200" dirty="0" smtClean="0"/>
            <a:t>تدوین هدف و فرضیه</a:t>
          </a:r>
          <a:endParaRPr lang="fa-IR" sz="1400" kern="1200" dirty="0"/>
        </a:p>
      </dsp:txBody>
      <dsp:txXfrm>
        <a:off x="6334150" y="2180471"/>
        <a:ext cx="973733" cy="609833"/>
      </dsp:txXfrm>
    </dsp:sp>
    <dsp:sp modelId="{1EC53675-391E-4FEC-91B2-AB333BD3BCF6}">
      <dsp:nvSpPr>
        <dsp:cNvPr id="0" name=""/>
        <dsp:cNvSpPr/>
      </dsp:nvSpPr>
      <dsp:spPr>
        <a:xfrm>
          <a:off x="1673986" y="342481"/>
          <a:ext cx="5186426" cy="5186426"/>
        </a:xfrm>
        <a:custGeom>
          <a:avLst/>
          <a:gdLst/>
          <a:ahLst/>
          <a:cxnLst/>
          <a:rect l="0" t="0" r="0" b="0"/>
          <a:pathLst>
            <a:path>
              <a:moveTo>
                <a:pt x="5184308" y="2698016"/>
              </a:moveTo>
              <a:arcTo wR="2593213" hR="2593213" stAng="21738972" swAng="874815"/>
            </a:path>
          </a:pathLst>
        </a:custGeom>
        <a:noFill/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DC9133-6F08-47EE-8CFD-20B5C904DC06}">
      <dsp:nvSpPr>
        <dsp:cNvPr id="0" name=""/>
        <dsp:cNvSpPr/>
      </dsp:nvSpPr>
      <dsp:spPr>
        <a:xfrm>
          <a:off x="5993132" y="3894394"/>
          <a:ext cx="1039713" cy="6758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kern="1200" dirty="0" smtClean="0"/>
            <a:t>طراحی تحقیق</a:t>
          </a:r>
          <a:endParaRPr lang="fa-IR" sz="1400" kern="1200" dirty="0"/>
        </a:p>
      </dsp:txBody>
      <dsp:txXfrm>
        <a:off x="6026122" y="3927384"/>
        <a:ext cx="973733" cy="609833"/>
      </dsp:txXfrm>
    </dsp:sp>
    <dsp:sp modelId="{B4D0B50C-53E2-4C89-9492-64B35488B8D8}">
      <dsp:nvSpPr>
        <dsp:cNvPr id="0" name=""/>
        <dsp:cNvSpPr/>
      </dsp:nvSpPr>
      <dsp:spPr>
        <a:xfrm>
          <a:off x="1673986" y="342481"/>
          <a:ext cx="5186426" cy="5186426"/>
        </a:xfrm>
        <a:custGeom>
          <a:avLst/>
          <a:gdLst/>
          <a:ahLst/>
          <a:cxnLst/>
          <a:rect l="0" t="0" r="0" b="0"/>
          <a:pathLst>
            <a:path>
              <a:moveTo>
                <a:pt x="4499849" y="4350909"/>
              </a:moveTo>
              <a:arcTo wR="2593213" hR="2593213" stAng="2560347" swAng="652469"/>
            </a:path>
          </a:pathLst>
        </a:custGeom>
        <a:noFill/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A48A77-EF3C-4EDF-B2DF-BC6E44741309}">
      <dsp:nvSpPr>
        <dsp:cNvPr id="0" name=""/>
        <dsp:cNvSpPr/>
      </dsp:nvSpPr>
      <dsp:spPr>
        <a:xfrm>
          <a:off x="4634274" y="5034611"/>
          <a:ext cx="1039713" cy="6758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kern="1200" dirty="0" smtClean="0"/>
            <a:t>مطالعه آزمایشی</a:t>
          </a:r>
          <a:endParaRPr lang="fa-IR" sz="1400" kern="1200" dirty="0"/>
        </a:p>
      </dsp:txBody>
      <dsp:txXfrm>
        <a:off x="4667264" y="5067601"/>
        <a:ext cx="973733" cy="609833"/>
      </dsp:txXfrm>
    </dsp:sp>
    <dsp:sp modelId="{3101A827-B2C8-466B-BDCF-77A57EC94B32}">
      <dsp:nvSpPr>
        <dsp:cNvPr id="0" name=""/>
        <dsp:cNvSpPr/>
      </dsp:nvSpPr>
      <dsp:spPr>
        <a:xfrm>
          <a:off x="1673986" y="342481"/>
          <a:ext cx="5186426" cy="5186426"/>
        </a:xfrm>
        <a:custGeom>
          <a:avLst/>
          <a:gdLst/>
          <a:ahLst/>
          <a:cxnLst/>
          <a:rect l="0" t="0" r="0" b="0"/>
          <a:pathLst>
            <a:path>
              <a:moveTo>
                <a:pt x="2814426" y="5176974"/>
              </a:moveTo>
              <a:arcTo wR="2593213" hR="2593213" stAng="5106388" swAng="587224"/>
            </a:path>
          </a:pathLst>
        </a:custGeom>
        <a:noFill/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A671C1-CD65-48EA-A8F2-5526D911CC14}">
      <dsp:nvSpPr>
        <dsp:cNvPr id="0" name=""/>
        <dsp:cNvSpPr/>
      </dsp:nvSpPr>
      <dsp:spPr>
        <a:xfrm>
          <a:off x="2860412" y="5034611"/>
          <a:ext cx="1039713" cy="6758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kern="1200" dirty="0" smtClean="0"/>
            <a:t>جمع آوری داده ها</a:t>
          </a:r>
          <a:endParaRPr lang="fa-IR" sz="1400" kern="1200" dirty="0"/>
        </a:p>
      </dsp:txBody>
      <dsp:txXfrm>
        <a:off x="2893402" y="5067601"/>
        <a:ext cx="973733" cy="609833"/>
      </dsp:txXfrm>
    </dsp:sp>
    <dsp:sp modelId="{DEC12AE7-838E-4CB0-8A05-8ABD04222982}">
      <dsp:nvSpPr>
        <dsp:cNvPr id="0" name=""/>
        <dsp:cNvSpPr/>
      </dsp:nvSpPr>
      <dsp:spPr>
        <a:xfrm>
          <a:off x="1673986" y="342481"/>
          <a:ext cx="5186426" cy="5186426"/>
        </a:xfrm>
        <a:custGeom>
          <a:avLst/>
          <a:gdLst/>
          <a:ahLst/>
          <a:cxnLst/>
          <a:rect l="0" t="0" r="0" b="0"/>
          <a:pathLst>
            <a:path>
              <a:moveTo>
                <a:pt x="1052419" y="4679048"/>
              </a:moveTo>
              <a:arcTo wR="2593213" hR="2593213" stAng="7587184" swAng="652469"/>
            </a:path>
          </a:pathLst>
        </a:custGeom>
        <a:noFill/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224872-E9DC-494A-9737-494AD969919B}">
      <dsp:nvSpPr>
        <dsp:cNvPr id="0" name=""/>
        <dsp:cNvSpPr/>
      </dsp:nvSpPr>
      <dsp:spPr>
        <a:xfrm>
          <a:off x="1501554" y="3894394"/>
          <a:ext cx="1039713" cy="6758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kern="1200" dirty="0" smtClean="0"/>
            <a:t>تجزیه و تحلیل داده هاع</a:t>
          </a:r>
          <a:endParaRPr lang="fa-IR" sz="1400" kern="1200" dirty="0"/>
        </a:p>
      </dsp:txBody>
      <dsp:txXfrm>
        <a:off x="1534544" y="3927384"/>
        <a:ext cx="973733" cy="609833"/>
      </dsp:txXfrm>
    </dsp:sp>
    <dsp:sp modelId="{4D1BDFBD-3F3F-4269-B1B5-D7B0DC2215CF}">
      <dsp:nvSpPr>
        <dsp:cNvPr id="0" name=""/>
        <dsp:cNvSpPr/>
      </dsp:nvSpPr>
      <dsp:spPr>
        <a:xfrm>
          <a:off x="1673986" y="342481"/>
          <a:ext cx="5186426" cy="5186426"/>
        </a:xfrm>
        <a:custGeom>
          <a:avLst/>
          <a:gdLst/>
          <a:ahLst/>
          <a:cxnLst/>
          <a:rect l="0" t="0" r="0" b="0"/>
          <a:pathLst>
            <a:path>
              <a:moveTo>
                <a:pt x="111944" y="3346912"/>
              </a:moveTo>
              <a:arcTo wR="2593213" hR="2593213" stAng="9786213" swAng="874815"/>
            </a:path>
          </a:pathLst>
        </a:custGeom>
        <a:noFill/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2CC05E-CF88-4F39-B290-9A268CFD87A2}">
      <dsp:nvSpPr>
        <dsp:cNvPr id="0" name=""/>
        <dsp:cNvSpPr/>
      </dsp:nvSpPr>
      <dsp:spPr>
        <a:xfrm>
          <a:off x="1193526" y="2147481"/>
          <a:ext cx="1039713" cy="6758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kern="1200" dirty="0" smtClean="0"/>
            <a:t>تفسیر نتایج منابع</a:t>
          </a:r>
          <a:endParaRPr lang="fa-IR" sz="1400" kern="1200" dirty="0"/>
        </a:p>
      </dsp:txBody>
      <dsp:txXfrm>
        <a:off x="1226516" y="2180471"/>
        <a:ext cx="973733" cy="609833"/>
      </dsp:txXfrm>
    </dsp:sp>
    <dsp:sp modelId="{D840B19E-FE22-4D85-8541-73B9D285A816}">
      <dsp:nvSpPr>
        <dsp:cNvPr id="0" name=""/>
        <dsp:cNvSpPr/>
      </dsp:nvSpPr>
      <dsp:spPr>
        <a:xfrm>
          <a:off x="1673986" y="342481"/>
          <a:ext cx="5186426" cy="5186426"/>
        </a:xfrm>
        <a:custGeom>
          <a:avLst/>
          <a:gdLst/>
          <a:ahLst/>
          <a:cxnLst/>
          <a:rect l="0" t="0" r="0" b="0"/>
          <a:pathLst>
            <a:path>
              <a:moveTo>
                <a:pt x="189250" y="1620732"/>
              </a:moveTo>
              <a:arcTo wR="2593213" hR="2593213" stAng="12121495" swAng="787212"/>
            </a:path>
          </a:pathLst>
        </a:custGeom>
        <a:noFill/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E3E8EA-9C40-4E7A-9047-65AFA5D79E34}">
      <dsp:nvSpPr>
        <dsp:cNvPr id="0" name=""/>
        <dsp:cNvSpPr/>
      </dsp:nvSpPr>
      <dsp:spPr>
        <a:xfrm>
          <a:off x="2080457" y="611271"/>
          <a:ext cx="1039713" cy="6758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kern="1200" dirty="0" smtClean="0"/>
            <a:t>تهیه گزارش منابع</a:t>
          </a:r>
          <a:endParaRPr lang="fa-IR" sz="1400" kern="1200" dirty="0"/>
        </a:p>
      </dsp:txBody>
      <dsp:txXfrm>
        <a:off x="2113447" y="644261"/>
        <a:ext cx="973733" cy="609833"/>
      </dsp:txXfrm>
    </dsp:sp>
    <dsp:sp modelId="{ADBBEC11-C71F-4D1B-844E-8377F31D0797}">
      <dsp:nvSpPr>
        <dsp:cNvPr id="0" name=""/>
        <dsp:cNvSpPr/>
      </dsp:nvSpPr>
      <dsp:spPr>
        <a:xfrm>
          <a:off x="1673986" y="342481"/>
          <a:ext cx="5186426" cy="5186426"/>
        </a:xfrm>
        <a:custGeom>
          <a:avLst/>
          <a:gdLst/>
          <a:ahLst/>
          <a:cxnLst/>
          <a:rect l="0" t="0" r="0" b="0"/>
          <a:pathLst>
            <a:path>
              <a:moveTo>
                <a:pt x="1564352" y="212835"/>
              </a:moveTo>
              <a:arcTo wR="2593213" hR="2593213" stAng="14797485" swAng="532102"/>
            </a:path>
          </a:pathLst>
        </a:custGeom>
        <a:noFill/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FC015F7-62FC-45B9-9C0A-0CF4286545AC}" type="datetimeFigureOut">
              <a:rPr lang="fa-IR" smtClean="0"/>
              <a:pPr/>
              <a:t>10/05/1436</a:t>
            </a:fld>
            <a:endParaRPr lang="fa-I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EB758D7-FA10-45D8-9B5F-96851E9C56FA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C015F7-62FC-45B9-9C0A-0CF4286545AC}" type="datetimeFigureOut">
              <a:rPr lang="fa-IR" smtClean="0"/>
              <a:pPr/>
              <a:t>10/05/1436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B758D7-FA10-45D8-9B5F-96851E9C56FA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C015F7-62FC-45B9-9C0A-0CF4286545AC}" type="datetimeFigureOut">
              <a:rPr lang="fa-IR" smtClean="0"/>
              <a:pPr/>
              <a:t>10/05/1436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B758D7-FA10-45D8-9B5F-96851E9C56FA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C015F7-62FC-45B9-9C0A-0CF4286545AC}" type="datetimeFigureOut">
              <a:rPr lang="fa-IR" smtClean="0"/>
              <a:pPr/>
              <a:t>10/05/1436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B758D7-FA10-45D8-9B5F-96851E9C56FA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C015F7-62FC-45B9-9C0A-0CF4286545AC}" type="datetimeFigureOut">
              <a:rPr lang="fa-IR" smtClean="0"/>
              <a:pPr/>
              <a:t>10/05/1436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B758D7-FA10-45D8-9B5F-96851E9C56FA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C015F7-62FC-45B9-9C0A-0CF4286545AC}" type="datetimeFigureOut">
              <a:rPr lang="fa-IR" smtClean="0"/>
              <a:pPr/>
              <a:t>10/05/1436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B758D7-FA10-45D8-9B5F-96851E9C56FA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C015F7-62FC-45B9-9C0A-0CF4286545AC}" type="datetimeFigureOut">
              <a:rPr lang="fa-IR" smtClean="0"/>
              <a:pPr/>
              <a:t>10/05/1436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B758D7-FA10-45D8-9B5F-96851E9C56FA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C015F7-62FC-45B9-9C0A-0CF4286545AC}" type="datetimeFigureOut">
              <a:rPr lang="fa-IR" smtClean="0"/>
              <a:pPr/>
              <a:t>10/05/1436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B758D7-FA10-45D8-9B5F-96851E9C56FA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C015F7-62FC-45B9-9C0A-0CF4286545AC}" type="datetimeFigureOut">
              <a:rPr lang="fa-IR" smtClean="0"/>
              <a:pPr/>
              <a:t>10/05/1436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B758D7-FA10-45D8-9B5F-96851E9C56FA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FC015F7-62FC-45B9-9C0A-0CF4286545AC}" type="datetimeFigureOut">
              <a:rPr lang="fa-IR" smtClean="0"/>
              <a:pPr/>
              <a:t>10/05/1436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B758D7-FA10-45D8-9B5F-96851E9C56FA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FC015F7-62FC-45B9-9C0A-0CF4286545AC}" type="datetimeFigureOut">
              <a:rPr lang="fa-IR" smtClean="0"/>
              <a:pPr/>
              <a:t>10/05/1436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EB758D7-FA10-45D8-9B5F-96851E9C56FA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FC015F7-62FC-45B9-9C0A-0CF4286545AC}" type="datetimeFigureOut">
              <a:rPr lang="fa-IR" smtClean="0"/>
              <a:pPr/>
              <a:t>10/05/1436</a:t>
            </a:fld>
            <a:endParaRPr lang="fa-I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EB758D7-FA10-45D8-9B5F-96851E9C56FA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/>
              <a:t>پروژه تحقیق</a:t>
            </a: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a-IR" sz="2800" dirty="0" smtClean="0">
                <a:solidFill>
                  <a:srgbClr val="FF0000"/>
                </a:solidFill>
              </a:rPr>
              <a:t>دکتر خاطره عیسی زاده</a:t>
            </a:r>
          </a:p>
          <a:p>
            <a:r>
              <a:rPr lang="fa-IR" sz="2800" dirty="0" smtClean="0">
                <a:solidFill>
                  <a:srgbClr val="FF0000"/>
                </a:solidFill>
              </a:rPr>
              <a:t>متخصص پزشکی اجتماعی</a:t>
            </a:r>
            <a:endParaRPr lang="fa-IR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a-IR" dirty="0" smtClean="0"/>
              <a:t>لزوم بیان واضح مشکل یا مسئله</a:t>
            </a:r>
          </a:p>
          <a:p>
            <a:pPr algn="just"/>
            <a:r>
              <a:rPr lang="fa-IR" dirty="0" smtClean="0"/>
              <a:t>نیاز به یک طرح</a:t>
            </a:r>
          </a:p>
          <a:p>
            <a:pPr algn="just"/>
            <a:r>
              <a:rPr lang="fa-IR" dirty="0" smtClean="0"/>
              <a:t>بنا شدن بر پایه داده های موجود و یافته های مثبت و منفی</a:t>
            </a:r>
          </a:p>
          <a:p>
            <a:pPr algn="just"/>
            <a:r>
              <a:rPr lang="fa-IR" dirty="0" smtClean="0"/>
              <a:t>جمع آوری داده های جدید برپایه نیاز و خلاصه کردن و تجزیه و تحلیل و ارائه آنها به منظور پاسخ گویی به سؤالات اصلی تحقیق</a:t>
            </a:r>
            <a:endParaRPr lang="fa-I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مشخصات تحقیق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fa-IR" dirty="0" smtClean="0"/>
              <a:t>برحسب هدف کلی تحقیق</a:t>
            </a:r>
          </a:p>
          <a:p>
            <a:pPr marL="514350" indent="-514350">
              <a:buFont typeface="+mj-lt"/>
              <a:buAutoNum type="arabicPeriod"/>
            </a:pPr>
            <a:r>
              <a:rPr lang="fa-IR" dirty="0" smtClean="0"/>
              <a:t>از نظر محل انجام تحقیق</a:t>
            </a:r>
          </a:p>
          <a:p>
            <a:pPr marL="514350" indent="-514350">
              <a:buFont typeface="+mj-lt"/>
              <a:buAutoNum type="arabicPeriod"/>
            </a:pPr>
            <a:r>
              <a:rPr lang="fa-IR" dirty="0" smtClean="0"/>
              <a:t>از نظر اطلاعات موجود درباره یک متغیر</a:t>
            </a:r>
          </a:p>
          <a:p>
            <a:pPr marL="514350" indent="-514350">
              <a:buFont typeface="+mj-lt"/>
              <a:buAutoNum type="arabicPeriod"/>
            </a:pPr>
            <a:r>
              <a:rPr lang="fa-IR" dirty="0" smtClean="0"/>
              <a:t>برحسب نوع داده هایی که جمع آوری می گردد</a:t>
            </a:r>
            <a:endParaRPr lang="fa-I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انواع تحقیق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None/>
            </a:pPr>
            <a:r>
              <a:rPr lang="fa-IR" dirty="0" smtClean="0"/>
              <a:t>1-  تحقیق پایه یا بنیادی ( </a:t>
            </a:r>
            <a:r>
              <a:rPr lang="en-US" dirty="0" smtClean="0"/>
              <a:t>Basic</a:t>
            </a:r>
            <a:r>
              <a:rPr lang="fa-IR" dirty="0" smtClean="0"/>
              <a:t> )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fa-IR" dirty="0" smtClean="0"/>
              <a:t>      - هدف: بسط و گسترش دانش موجود با کشف مجهولات وافزایش</a:t>
            </a:r>
          </a:p>
          <a:p>
            <a:pPr marL="0" indent="0">
              <a:buNone/>
            </a:pPr>
            <a:r>
              <a:rPr lang="fa-IR" dirty="0"/>
              <a:t> </a:t>
            </a:r>
            <a:r>
              <a:rPr lang="fa-IR" dirty="0" smtClean="0"/>
              <a:t>             گنجینه دانش </a:t>
            </a:r>
          </a:p>
          <a:p>
            <a:pPr marL="0" indent="0">
              <a:buNone/>
            </a:pPr>
            <a:r>
              <a:rPr lang="fa-IR" dirty="0"/>
              <a:t> </a:t>
            </a:r>
            <a:r>
              <a:rPr lang="fa-IR" dirty="0" smtClean="0"/>
              <a:t>          - منجر به ایجاد تئوری یا نظریه می شوند</a:t>
            </a:r>
          </a:p>
          <a:p>
            <a:pPr marL="514350" indent="-514350">
              <a:buNone/>
            </a:pPr>
            <a:r>
              <a:rPr lang="fa-IR" dirty="0" smtClean="0"/>
              <a:t>2-  تحقیق کاربردی (</a:t>
            </a:r>
            <a:r>
              <a:rPr lang="en-US" dirty="0" smtClean="0"/>
              <a:t> Applied</a:t>
            </a:r>
            <a:r>
              <a:rPr lang="fa-IR" dirty="0" smtClean="0"/>
              <a:t> ) :</a:t>
            </a:r>
          </a:p>
          <a:p>
            <a:pPr marL="514350" indent="-514350"/>
            <a:r>
              <a:rPr lang="fa-IR" dirty="0" smtClean="0"/>
              <a:t>     - </a:t>
            </a:r>
            <a:r>
              <a:rPr lang="ar-SA" altLang="ja-JP" sz="2800" dirty="0" smtClean="0"/>
              <a:t>اين نوع تحقيق برروی يافتن راه </a:t>
            </a:r>
            <a:r>
              <a:rPr lang="fa-IR" altLang="ja-JP" sz="2800" dirty="0" smtClean="0"/>
              <a:t>ح</a:t>
            </a:r>
            <a:r>
              <a:rPr lang="ar-SA" altLang="ja-JP" sz="2800" dirty="0" smtClean="0"/>
              <a:t>ل مسائل فوری با ماهيت عملی </a:t>
            </a:r>
            <a:endParaRPr lang="fa-IR" altLang="ja-JP" sz="2800" dirty="0" smtClean="0"/>
          </a:p>
          <a:p>
            <a:pPr marL="514350" indent="-514350">
              <a:buNone/>
            </a:pPr>
            <a:r>
              <a:rPr lang="fa-IR" altLang="ja-JP" sz="2800" smtClean="0"/>
              <a:t>             </a:t>
            </a:r>
            <a:r>
              <a:rPr lang="ar-SA" altLang="ja-JP" sz="2800" smtClean="0"/>
              <a:t>متمرکز </a:t>
            </a:r>
            <a:r>
              <a:rPr lang="ar-SA" altLang="ja-JP" sz="2800" dirty="0" smtClean="0"/>
              <a:t>می شود </a:t>
            </a:r>
            <a:endParaRPr lang="fa-IR" dirty="0" smtClean="0"/>
          </a:p>
          <a:p>
            <a:pPr marL="514350" indent="-514350">
              <a:buFont typeface="Wingdings" pitchFamily="2" charset="2"/>
              <a:buChar char="Ø"/>
            </a:pPr>
            <a:r>
              <a:rPr lang="fa-IR" dirty="0" smtClean="0"/>
              <a:t>      - هدف: حل مشکل ، تصمیم گیری ،پیش بینی و کنترل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fa-IR" dirty="0" smtClean="0"/>
              <a:t>       انواع :</a:t>
            </a:r>
          </a:p>
          <a:p>
            <a:pPr marL="514350" indent="-514350">
              <a:buNone/>
            </a:pPr>
            <a:r>
              <a:rPr lang="fa-IR" dirty="0" smtClean="0"/>
              <a:t>           - تحقیق برای حل مشکل</a:t>
            </a:r>
          </a:p>
          <a:p>
            <a:pPr marL="514350" indent="-514350">
              <a:buNone/>
            </a:pPr>
            <a:r>
              <a:rPr lang="fa-IR" dirty="0" smtClean="0"/>
              <a:t>           - تصمیم گیری برای یافتن راه حل بهتر</a:t>
            </a:r>
          </a:p>
          <a:p>
            <a:pPr marL="514350" indent="-514350">
              <a:buNone/>
            </a:pPr>
            <a:r>
              <a:rPr lang="fa-IR" dirty="0"/>
              <a:t> </a:t>
            </a:r>
            <a:r>
              <a:rPr lang="fa-IR" dirty="0" smtClean="0"/>
              <a:t>          - تولید یک محصول ، برنامه یا روش کار</a:t>
            </a:r>
          </a:p>
          <a:p>
            <a:pPr marL="514350" indent="-514350">
              <a:buNone/>
            </a:pPr>
            <a:r>
              <a:rPr lang="fa-IR" dirty="0"/>
              <a:t> </a:t>
            </a:r>
            <a:r>
              <a:rPr lang="fa-IR" dirty="0" smtClean="0"/>
              <a:t>          - ارزشیابی یک برنامه</a:t>
            </a:r>
            <a:endParaRPr lang="fa-I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برحسب هدف کلی تحقیق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fa-IR" sz="3200" dirty="0" smtClean="0"/>
              <a:t>تحقیق آزمایشگاهی</a:t>
            </a:r>
          </a:p>
          <a:p>
            <a:pPr marL="514350" indent="-514350">
              <a:buFont typeface="+mj-lt"/>
              <a:buAutoNum type="arabicParenR"/>
            </a:pPr>
            <a:r>
              <a:rPr lang="fa-IR" sz="3200" dirty="0" smtClean="0"/>
              <a:t>تحقیق میدانی</a:t>
            </a:r>
            <a:endParaRPr lang="fa-IR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از نظر محل انجام یک تحقیق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arenR"/>
            </a:pPr>
            <a:r>
              <a:rPr lang="fa-IR" dirty="0" smtClean="0"/>
              <a:t>تحقیق کاوشی</a:t>
            </a:r>
          </a:p>
          <a:p>
            <a:pPr marL="514350" indent="-514350">
              <a:buFont typeface="+mj-lt"/>
              <a:buAutoNum type="arabicParenR"/>
            </a:pPr>
            <a:r>
              <a:rPr lang="fa-IR" dirty="0" smtClean="0"/>
              <a:t>تحقیق توصیفی</a:t>
            </a:r>
          </a:p>
          <a:p>
            <a:pPr marL="514350" indent="-514350">
              <a:buFont typeface="+mj-lt"/>
              <a:buAutoNum type="arabicParenR"/>
            </a:pPr>
            <a:r>
              <a:rPr lang="fa-IR" dirty="0" smtClean="0"/>
              <a:t>تحقیق تبیینی</a:t>
            </a:r>
            <a:endParaRPr lang="fa-I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از نظر اطلاعات موجود درباره یک متغیر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arenR"/>
            </a:pPr>
            <a:r>
              <a:rPr lang="fa-IR" dirty="0" smtClean="0"/>
              <a:t>تحقیق کمی یا </a:t>
            </a:r>
            <a:r>
              <a:rPr lang="en-US" dirty="0" smtClean="0"/>
              <a:t>Quantitative</a:t>
            </a:r>
          </a:p>
          <a:p>
            <a:pPr marL="0" indent="0">
              <a:buNone/>
            </a:pPr>
            <a:r>
              <a:rPr lang="fa-IR" dirty="0" smtClean="0"/>
              <a:t>      - برای توصیف متغیرها، آزمون رابطه میان متغیرها، تعیین رابطه</a:t>
            </a:r>
          </a:p>
          <a:p>
            <a:pPr marL="0" indent="0">
              <a:buNone/>
            </a:pPr>
            <a:r>
              <a:rPr lang="fa-IR" dirty="0"/>
              <a:t> </a:t>
            </a:r>
            <a:r>
              <a:rPr lang="fa-IR" dirty="0" smtClean="0"/>
              <a:t>       علت و معلولی</a:t>
            </a:r>
          </a:p>
          <a:p>
            <a:pPr marL="514350" indent="-514350">
              <a:buFont typeface="+mj-lt"/>
              <a:buAutoNum type="arabicParenR"/>
            </a:pPr>
            <a:r>
              <a:rPr lang="fa-IR" dirty="0" smtClean="0"/>
              <a:t>تحقیق کیفی یا </a:t>
            </a:r>
            <a:r>
              <a:rPr lang="en-US" dirty="0" smtClean="0"/>
              <a:t>Qualitative </a:t>
            </a:r>
            <a:r>
              <a:rPr lang="fa-IR" dirty="0" smtClean="0"/>
              <a:t> </a:t>
            </a:r>
          </a:p>
          <a:p>
            <a:pPr marL="0" indent="0">
              <a:buNone/>
            </a:pPr>
            <a:r>
              <a:rPr lang="fa-IR" dirty="0" smtClean="0"/>
              <a:t>     - روش منظم و ذهنی برای پدیده های غیر </a:t>
            </a:r>
          </a:p>
          <a:p>
            <a:pPr marL="0" indent="0">
              <a:buNone/>
            </a:pPr>
            <a:r>
              <a:rPr lang="fa-IR" dirty="0"/>
              <a:t> </a:t>
            </a:r>
            <a:r>
              <a:rPr lang="fa-IR" dirty="0" smtClean="0"/>
              <a:t>      کمی </a:t>
            </a:r>
          </a:p>
          <a:p>
            <a:pPr marL="0" indent="0">
              <a:buNone/>
            </a:pPr>
            <a:r>
              <a:rPr lang="fa-IR" dirty="0"/>
              <a:t> </a:t>
            </a:r>
            <a:r>
              <a:rPr lang="fa-IR" dirty="0" smtClean="0"/>
              <a:t>    - برای درک و توصیف تجارب انسانی ،</a:t>
            </a:r>
          </a:p>
          <a:p>
            <a:pPr marL="0" indent="0">
              <a:buNone/>
            </a:pPr>
            <a:r>
              <a:rPr lang="fa-IR" dirty="0"/>
              <a:t> </a:t>
            </a:r>
            <a:r>
              <a:rPr lang="fa-IR" dirty="0" smtClean="0"/>
              <a:t>      برداشت ها و احساسات افراد</a:t>
            </a:r>
            <a:endParaRPr lang="fa-I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dirty="0" smtClean="0"/>
              <a:t>برحسب نوع داده های جمع آوری شده</a:t>
            </a:r>
            <a:endParaRPr lang="fa-IR" dirty="0"/>
          </a:p>
        </p:txBody>
      </p:sp>
      <p:pic>
        <p:nvPicPr>
          <p:cNvPr id="4" name="Picture 2" descr="http://www.telehealth.ir/fa/images/stories/mh900090347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2971801"/>
            <a:ext cx="2790826" cy="2895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مشکلات مربوط به سنجش و اندازه گیری</a:t>
            </a:r>
          </a:p>
          <a:p>
            <a:r>
              <a:rPr lang="fa-IR" dirty="0" smtClean="0"/>
              <a:t>مسائل مربوط به کنترل</a:t>
            </a:r>
          </a:p>
          <a:p>
            <a:r>
              <a:rPr lang="fa-IR" dirty="0" smtClean="0"/>
              <a:t>ملاحظات اخلاقی و انسانی</a:t>
            </a:r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محدودیت های تحقیق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1976834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fa-IR" sz="3600" dirty="0" smtClean="0">
                <a:solidFill>
                  <a:schemeClr val="bg2">
                    <a:lumMod val="50000"/>
                  </a:schemeClr>
                </a:solidFill>
              </a:rPr>
              <a:t>  ارتقاء سطح سلامت افراد یک جامعه از طریق افزایش کارایی و کفایت سیستم های بهداشتی به عنوان بخش اصلی از فرایند توسعه اقتصادی و اجتماعی</a:t>
            </a:r>
            <a:endParaRPr lang="fa-IR" sz="3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dirty="0" smtClean="0"/>
              <a:t>هدف نهایی تحقیق در سیستم بهداشتی یا (</a:t>
            </a:r>
            <a:r>
              <a:rPr lang="en-US" dirty="0" smtClean="0"/>
              <a:t>HSR</a:t>
            </a:r>
            <a:r>
              <a:rPr lang="fa-IR" dirty="0" smtClean="0"/>
              <a:t>)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3434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a-IR" dirty="0" smtClean="0"/>
              <a:t>8. جمع آوری داده ها</a:t>
            </a:r>
          </a:p>
          <a:p>
            <a:pPr>
              <a:buNone/>
            </a:pPr>
            <a:r>
              <a:rPr lang="fa-IR" dirty="0" smtClean="0"/>
              <a:t>9. اعتبار و پایایی ابزار</a:t>
            </a:r>
          </a:p>
          <a:p>
            <a:pPr>
              <a:buNone/>
            </a:pPr>
            <a:r>
              <a:rPr lang="fa-IR" dirty="0" smtClean="0"/>
              <a:t>10. گاهی مطالعه مقدماتی یا راهنما</a:t>
            </a:r>
          </a:p>
          <a:p>
            <a:pPr>
              <a:buNone/>
            </a:pPr>
            <a:r>
              <a:rPr lang="fa-IR" dirty="0" smtClean="0"/>
              <a:t>11. ملاحظات اخلاقی</a:t>
            </a:r>
          </a:p>
          <a:p>
            <a:pPr>
              <a:buNone/>
            </a:pPr>
            <a:r>
              <a:rPr lang="fa-IR" dirty="0" smtClean="0"/>
              <a:t>12. تجزیه و تحلیل داده ها</a:t>
            </a:r>
          </a:p>
          <a:p>
            <a:pPr>
              <a:buNone/>
            </a:pPr>
            <a:r>
              <a:rPr lang="fa-IR" dirty="0" smtClean="0"/>
              <a:t>13. بحث و نتیجه گیری</a:t>
            </a:r>
          </a:p>
          <a:p>
            <a:pPr>
              <a:buNone/>
            </a:pPr>
            <a:r>
              <a:rPr lang="fa-IR" dirty="0" smtClean="0"/>
              <a:t>14. منابع و مآخذ</a:t>
            </a:r>
          </a:p>
          <a:p>
            <a:pPr>
              <a:buNone/>
            </a:pPr>
            <a:r>
              <a:rPr lang="fa-IR" dirty="0" smtClean="0"/>
              <a:t>15. تهیه گزارش تحقیق</a:t>
            </a:r>
            <a:endParaRPr lang="fa-I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1000" cy="4525963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fa-IR" dirty="0" smtClean="0"/>
              <a:t>1.  عنوان تحقیق</a:t>
            </a:r>
          </a:p>
          <a:p>
            <a:pPr marL="514350" indent="-514350">
              <a:buNone/>
            </a:pPr>
            <a:r>
              <a:rPr lang="fa-IR" dirty="0" smtClean="0"/>
              <a:t>2.   بیان مسئله</a:t>
            </a:r>
          </a:p>
          <a:p>
            <a:pPr marL="514350" indent="-514350">
              <a:buNone/>
            </a:pPr>
            <a:r>
              <a:rPr lang="fa-IR" dirty="0" smtClean="0"/>
              <a:t>3.   اهداف ، سؤال یا فرضیه</a:t>
            </a:r>
          </a:p>
          <a:p>
            <a:pPr marL="514350" indent="-514350">
              <a:buNone/>
            </a:pPr>
            <a:r>
              <a:rPr lang="fa-IR" dirty="0" smtClean="0"/>
              <a:t>4.   متغیرها و مقیاس سنجش آنها</a:t>
            </a:r>
          </a:p>
          <a:p>
            <a:pPr marL="514350" indent="-514350">
              <a:buNone/>
            </a:pPr>
            <a:r>
              <a:rPr lang="fa-IR" dirty="0" smtClean="0"/>
              <a:t>5.   بررسی و مطالعه منابع اهداف</a:t>
            </a:r>
          </a:p>
          <a:p>
            <a:pPr marL="514350" indent="-514350">
              <a:buNone/>
            </a:pPr>
            <a:r>
              <a:rPr lang="fa-IR" dirty="0" smtClean="0"/>
              <a:t>6.   طراحی روش اجرای پژوهش</a:t>
            </a:r>
          </a:p>
          <a:p>
            <a:pPr marL="514350" indent="-514350">
              <a:buNone/>
            </a:pPr>
            <a:r>
              <a:rPr lang="fa-IR" dirty="0" smtClean="0"/>
              <a:t>7.   جامعه مورد بررسی، تعداد و     روش نمونه گیری</a:t>
            </a:r>
            <a:endParaRPr lang="fa-I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فرایند تحقیق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8507814"/>
              </p:ext>
            </p:extLst>
          </p:nvPr>
        </p:nvGraphicFramePr>
        <p:xfrm>
          <a:off x="457200" y="914400"/>
          <a:ext cx="8534400" cy="571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Autofit/>
          </a:bodyPr>
          <a:lstStyle/>
          <a:p>
            <a:pPr algn="ctr"/>
            <a:r>
              <a:rPr lang="fa-IR" sz="3200" dirty="0" smtClean="0"/>
              <a:t>چرخه پژوهش</a:t>
            </a:r>
            <a:endParaRPr lang="fa-IR" sz="3200" dirty="0"/>
          </a:p>
        </p:txBody>
      </p:sp>
    </p:spTree>
    <p:extLst>
      <p:ext uri="{BB962C8B-B14F-4D97-AF65-F5344CB8AC3E}">
        <p14:creationId xmlns:p14="http://schemas.microsoft.com/office/powerpoint/2010/main" val="2246596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1200" y="6172200"/>
            <a:ext cx="6934200" cy="457200"/>
          </a:xfrm>
        </p:spPr>
        <p:txBody>
          <a:bodyPr>
            <a:noAutofit/>
          </a:bodyPr>
          <a:lstStyle/>
          <a:p>
            <a:pPr algn="ctr"/>
            <a:r>
              <a:rPr lang="fa-IR" sz="2400" dirty="0" smtClean="0"/>
              <a:t>انجام عملی یک پروژه تحقیقاتی و تهیه و تنظیم گزارش آن</a:t>
            </a:r>
            <a:endParaRPr lang="fa-IR" sz="2400" dirty="0"/>
          </a:p>
        </p:txBody>
      </p:sp>
      <p:pic>
        <p:nvPicPr>
          <p:cNvPr id="1026" name="Picture 2" descr="http://vu.sbu.ac.ir/Portals/16/images/Re-search.gif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t="28243" b="28243"/>
          <a:stretch>
            <a:fillRect/>
          </a:stretch>
        </p:blipFill>
        <p:spPr bwMode="auto">
          <a:xfrm>
            <a:off x="228600" y="0"/>
            <a:ext cx="8915400" cy="57912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715000"/>
            <a:ext cx="8686800" cy="457200"/>
          </a:xfrm>
        </p:spPr>
        <p:txBody>
          <a:bodyPr>
            <a:normAutofit fontScale="90000"/>
          </a:bodyPr>
          <a:lstStyle/>
          <a:p>
            <a:r>
              <a:rPr lang="fa-IR" dirty="0" smtClean="0"/>
              <a:t>هدف : 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a-IR" dirty="0" smtClean="0"/>
              <a:t>مفاهیم یا حیطه های گسترده مرتبط با مسئله تحقیق می باشد که کانون دانش اساسی در تحقیق را برای تامین عملکرد مبتنی بر شواهد نشان می دهد.</a:t>
            </a:r>
          </a:p>
          <a:p>
            <a:pPr algn="just"/>
            <a:r>
              <a:rPr lang="fa-IR" dirty="0" smtClean="0"/>
              <a:t>مسئله تحقیق : حیطه ای مورد نگرانی که در آن گسستگی در دانش پایه مورد نیاز برای عملکرد بهداشتی وجود دارد  </a:t>
            </a:r>
            <a:endParaRPr lang="fa-I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dirty="0" smtClean="0"/>
              <a:t>موضوع تحقیق </a:t>
            </a:r>
            <a:r>
              <a:rPr lang="en-US" dirty="0" smtClean="0"/>
              <a:t>Research  topic )</a:t>
            </a:r>
            <a:r>
              <a:rPr lang="fa-IR" dirty="0" smtClean="0"/>
              <a:t>)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fa-IR" altLang="ko-KR" b="1" dirty="0" smtClean="0"/>
              <a:t> مسأله </a:t>
            </a:r>
            <a:r>
              <a:rPr lang="fa-IR" altLang="ko-KR" b="1" dirty="0" err="1" smtClean="0"/>
              <a:t>شناسی</a:t>
            </a:r>
            <a:r>
              <a:rPr lang="fa-IR" altLang="ko-KR" dirty="0" smtClean="0"/>
              <a:t> </a:t>
            </a:r>
            <a:endParaRPr lang="en-US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fa-IR" altLang="ko-KR" dirty="0" smtClean="0">
                <a:solidFill>
                  <a:srgbClr val="00B0F0"/>
                </a:solidFill>
              </a:rPr>
              <a:t>نخستین قدم </a:t>
            </a:r>
            <a:r>
              <a:rPr lang="fa-IR" altLang="ko-KR" dirty="0" smtClean="0"/>
              <a:t>در انجام تحقیق علمی،‌مسأله شناسی است. یعنی اینکه محقق بداند </a:t>
            </a:r>
            <a:r>
              <a:rPr lang="fa-IR" altLang="ko-KR" dirty="0" smtClean="0">
                <a:solidFill>
                  <a:srgbClr val="FFC000"/>
                </a:solidFill>
              </a:rPr>
              <a:t>به دنبال چیست </a:t>
            </a:r>
            <a:r>
              <a:rPr lang="fa-IR" altLang="ko-KR" dirty="0" smtClean="0"/>
              <a:t>و </a:t>
            </a:r>
            <a:r>
              <a:rPr lang="fa-IR" altLang="ko-KR" dirty="0" smtClean="0">
                <a:solidFill>
                  <a:srgbClr val="FFC000"/>
                </a:solidFill>
              </a:rPr>
              <a:t>چه نکته مبهمی </a:t>
            </a:r>
            <a:r>
              <a:rPr lang="fa-IR" altLang="ko-KR" dirty="0" smtClean="0"/>
              <a:t>را می خواهد روشن نماید. </a:t>
            </a:r>
          </a:p>
          <a:p>
            <a:pPr algn="just" eaLnBrk="1" hangingPunct="1"/>
            <a:r>
              <a:rPr lang="fa-IR" altLang="ko-KR" dirty="0" smtClean="0"/>
              <a:t> بی شك تمام ناشناخته های زندگی می توانند موضوع تحقیق باشند ولی محقق بايد بتواند ضمن تبيين مطلوبیت تحقیق مورد نظر ابعاد آن را به درستی مشخص و از جمیع جهات تعریف نماید تا در عمل با ابهام،‌پراكندگی و سردر </a:t>
            </a:r>
            <a:r>
              <a:rPr lang="fa-IR" altLang="ko-KR" dirty="0" err="1" smtClean="0"/>
              <a:t>گمی</a:t>
            </a:r>
            <a:r>
              <a:rPr lang="fa-IR" altLang="ko-KR" dirty="0" smtClean="0"/>
              <a:t> مواجه نگردد. 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052513"/>
            <a:ext cx="8229600" cy="58054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fa-IR" altLang="ko-KR" sz="2800" dirty="0" smtClean="0"/>
          </a:p>
          <a:p>
            <a:pPr algn="just" eaLnBrk="1" hangingPunct="1">
              <a:lnSpc>
                <a:spcPct val="80000"/>
              </a:lnSpc>
            </a:pPr>
            <a:r>
              <a:rPr lang="fa-IR" altLang="ko-KR" sz="2800" dirty="0" smtClean="0"/>
              <a:t>مسأله شناسی از آن جهت كه </a:t>
            </a:r>
            <a:r>
              <a:rPr lang="fa-IR" altLang="ko-KR" sz="2800" dirty="0" smtClean="0">
                <a:solidFill>
                  <a:srgbClr val="FFC000"/>
                </a:solidFill>
              </a:rPr>
              <a:t>سنگ بنای تحقیق </a:t>
            </a:r>
            <a:r>
              <a:rPr lang="fa-IR" altLang="ko-KR" sz="2800" dirty="0" smtClean="0"/>
              <a:t>را تشكيل مي دهد و شیوه و طریق پژوهش را مشخص می سازد يكی </a:t>
            </a:r>
            <a:r>
              <a:rPr lang="fa-IR" altLang="ko-KR" sz="2800" dirty="0" smtClean="0">
                <a:solidFill>
                  <a:srgbClr val="FF0000"/>
                </a:solidFill>
              </a:rPr>
              <a:t>از سخت ترین مراحل تحقیق علمی</a:t>
            </a:r>
            <a:r>
              <a:rPr lang="fa-IR" altLang="ko-KR" sz="2800" dirty="0" smtClean="0"/>
              <a:t> است. </a:t>
            </a:r>
            <a:r>
              <a:rPr lang="fa-IR" altLang="ko-KR" sz="2800" dirty="0" smtClean="0">
                <a:solidFill>
                  <a:srgbClr val="00B0F0"/>
                </a:solidFill>
              </a:rPr>
              <a:t>تعریف صحیح موضوع </a:t>
            </a:r>
            <a:r>
              <a:rPr lang="fa-IR" altLang="ko-KR" sz="2800" dirty="0" smtClean="0"/>
              <a:t>موجب می‌شود تا پژوهشگر در مسیر صحیح گام نهاده و پاسخ مناسب برای پرسش یا مشکل مورد نظر جستجو نماید و این توضیح همان عبارت مشهور است كه</a:t>
            </a:r>
          </a:p>
          <a:p>
            <a:pPr algn="just" eaLnBrk="1" hangingPunct="1">
              <a:lnSpc>
                <a:spcPct val="80000"/>
              </a:lnSpc>
            </a:pPr>
            <a:r>
              <a:rPr lang="fa-IR" altLang="ko-KR" sz="2800" dirty="0" smtClean="0"/>
              <a:t>           </a:t>
            </a:r>
            <a:r>
              <a:rPr lang="fa-IR" altLang="ko-KR" sz="2800" b="1" dirty="0" smtClean="0"/>
              <a:t>پاسخ درست در جواب پرسش درست می‌آيد</a:t>
            </a:r>
            <a:r>
              <a:rPr lang="fa-IR" altLang="ko-KR" sz="2800" dirty="0" smtClean="0"/>
              <a:t>.</a:t>
            </a:r>
          </a:p>
          <a:p>
            <a:pPr algn="just" eaLnBrk="1" hangingPunct="1">
              <a:lnSpc>
                <a:spcPct val="80000"/>
              </a:lnSpc>
            </a:pPr>
            <a:r>
              <a:rPr lang="fa-IR" altLang="ko-KR" sz="2800" dirty="0" smtClean="0"/>
              <a:t>   به بیان ديگر چنانچه پژوهشگر به درستی نسبت به مساله شناخت حاصل نکرده باشد و نداند چه مشکلی را مي خواهد حل نماید راه  به جايی نخواهد برد. البته تحقیق همیشه جنبه علت‌يابی و حل مشکلات ندارد و چه بسا تحقیقاتی كه صرفاً جنبه توصیفی دارند ولی آنچه مسلم است در تحقیقات توصیفی هم محقق بايد به درستی بداند كه چه چیزی را می خواهد توصیف كند. </a:t>
            </a:r>
            <a:endParaRPr lang="en-US" sz="2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fa-IR" altLang="ko-KR" b="1" dirty="0" err="1" smtClean="0"/>
              <a:t>يك</a:t>
            </a:r>
            <a:r>
              <a:rPr lang="fa-IR" altLang="ko-KR" b="1" dirty="0" smtClean="0"/>
              <a:t> </a:t>
            </a:r>
            <a:r>
              <a:rPr lang="fa-IR" altLang="ko-KR" b="1" dirty="0" err="1" smtClean="0"/>
              <a:t>شيوه</a:t>
            </a:r>
            <a:r>
              <a:rPr lang="fa-IR" altLang="ko-KR" b="1" dirty="0" smtClean="0"/>
              <a:t> خوب شروع </a:t>
            </a:r>
            <a:r>
              <a:rPr lang="fa-IR" altLang="ko-KR" b="1" dirty="0" err="1" smtClean="0"/>
              <a:t>كار</a:t>
            </a:r>
            <a:r>
              <a:rPr lang="fa-IR" altLang="ko-KR" b="1" dirty="0" smtClean="0"/>
              <a:t> </a:t>
            </a:r>
            <a:r>
              <a:rPr lang="fa-IR" altLang="ko-KR" b="1" dirty="0" err="1" smtClean="0"/>
              <a:t>تحقيق</a:t>
            </a:r>
            <a:r>
              <a:rPr lang="fa-IR" altLang="ko-KR" dirty="0" smtClean="0"/>
              <a:t> </a:t>
            </a:r>
            <a:endParaRPr lang="en-US" dirty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2205038"/>
            <a:ext cx="7772400" cy="4114800"/>
          </a:xfrm>
        </p:spPr>
        <p:txBody>
          <a:bodyPr/>
          <a:lstStyle/>
          <a:p>
            <a:pPr algn="just" eaLnBrk="1" hangingPunct="1"/>
            <a:r>
              <a:rPr lang="fa-IR" altLang="ko-KR" dirty="0" smtClean="0"/>
              <a:t>پیشنهاد ما این است كه محقق سعی كند </a:t>
            </a:r>
            <a:r>
              <a:rPr lang="fa-IR" altLang="ko-KR" dirty="0" smtClean="0">
                <a:solidFill>
                  <a:srgbClr val="00B0F0"/>
                </a:solidFill>
              </a:rPr>
              <a:t>طرح تحقيقش را به صورت پرسش آغازی </a:t>
            </a:r>
            <a:r>
              <a:rPr lang="fa-IR" altLang="ko-KR" dirty="0" smtClean="0"/>
              <a:t>كه به دقیق ترین وجه ممکن پاسخگوی آنچه كه او در طلب دانستن، آشکار کردن و بهتر فهمیدن آن است،‌ بیان كند. بدیهی است این تمرین برای آن كه ثمر بخش باشد بايد قواعدی را مراعات كند. </a:t>
            </a:r>
          </a:p>
          <a:p>
            <a:pPr algn="just"/>
            <a:r>
              <a:rPr lang="fa-IR" altLang="ko-KR" sz="2800" dirty="0" smtClean="0"/>
              <a:t>برای آن كه پرسش آغازی پردازش پذیر باشد،‌بايد آن را </a:t>
            </a:r>
            <a:r>
              <a:rPr lang="fa-IR" altLang="ko-KR" sz="2800" dirty="0" smtClean="0">
                <a:solidFill>
                  <a:srgbClr val="C00000"/>
                </a:solidFill>
              </a:rPr>
              <a:t>روشن، صریح و حتی المقدور کوتاه </a:t>
            </a:r>
            <a:r>
              <a:rPr lang="fa-IR" altLang="ko-KR" sz="2800" dirty="0" smtClean="0"/>
              <a:t>طرح كرد. </a:t>
            </a:r>
            <a:endParaRPr lang="en-US" sz="2800" dirty="0" smtClean="0"/>
          </a:p>
          <a:p>
            <a:pPr algn="just" eaLnBrk="1" hangingPunct="1"/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buFont typeface="+mj-lt"/>
              <a:buAutoNum type="alphaLcPeriod"/>
            </a:pPr>
            <a:r>
              <a:rPr lang="fa-IR" dirty="0" smtClean="0"/>
              <a:t>سؤالی است که نیاز به پاسخ دارد</a:t>
            </a:r>
          </a:p>
          <a:p>
            <a:pPr marL="514350" indent="-514350" algn="just">
              <a:buFont typeface="+mj-lt"/>
              <a:buAutoNum type="alphaLcPeriod"/>
            </a:pPr>
            <a:r>
              <a:rPr lang="fa-IR" dirty="0" smtClean="0"/>
              <a:t>مشکلی است که باید برایش راه حل پیدا شود</a:t>
            </a:r>
          </a:p>
          <a:p>
            <a:pPr marL="514350" indent="-514350" algn="just">
              <a:buFont typeface="+mj-lt"/>
              <a:buAutoNum type="alphaLcPeriod"/>
            </a:pPr>
            <a:r>
              <a:rPr lang="fa-IR" dirty="0" smtClean="0"/>
              <a:t>مواردی است که درباره صحت آنها اختلاف نظر و یا شواهد ضدونقیض وجود دارد</a:t>
            </a:r>
            <a:endParaRPr lang="fa-I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مسئله تحقیق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fa-IR" dirty="0" smtClean="0"/>
              <a:t>در این موقعیت بالینی مورد اشتباه کدام است؟</a:t>
            </a:r>
          </a:p>
          <a:p>
            <a:pPr>
              <a:buFont typeface="Wingdings" pitchFamily="2" charset="2"/>
              <a:buChar char="v"/>
            </a:pPr>
            <a:r>
              <a:rPr lang="fa-IR" dirty="0" smtClean="0"/>
              <a:t>چه اطلاعاتی برای بهبود این موقعیت لازم است؟</a:t>
            </a:r>
          </a:p>
          <a:p>
            <a:pPr>
              <a:buFont typeface="Wingdings" pitchFamily="2" charset="2"/>
              <a:buChar char="v"/>
            </a:pPr>
            <a:r>
              <a:rPr lang="fa-IR" dirty="0" smtClean="0"/>
              <a:t>آیا تدبیری خاص در یک موقعیت بالینی بکار برده می شود؟</a:t>
            </a:r>
          </a:p>
          <a:p>
            <a:pPr>
              <a:buFont typeface="Wingdings" pitchFamily="2" charset="2"/>
              <a:buChar char="v"/>
            </a:pPr>
            <a:r>
              <a:rPr lang="fa-IR" dirty="0" smtClean="0"/>
              <a:t>پیامد ناشی از تدبیر چیست ؟</a:t>
            </a:r>
            <a:endParaRPr lang="fa-I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سؤالاتی برای شناسایی مسئله تحقیق: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fa-IR" dirty="0" smtClean="0"/>
              <a:t>تجارب حرفه ای</a:t>
            </a:r>
          </a:p>
          <a:p>
            <a:pPr marL="514350" indent="-514350">
              <a:buFont typeface="+mj-lt"/>
              <a:buAutoNum type="arabicPeriod"/>
            </a:pPr>
            <a:r>
              <a:rPr lang="fa-IR" dirty="0" smtClean="0"/>
              <a:t>متون علمی و منابع موجود</a:t>
            </a:r>
          </a:p>
          <a:p>
            <a:pPr marL="514350" indent="-514350">
              <a:buFont typeface="+mj-lt"/>
              <a:buAutoNum type="arabicPeriod"/>
            </a:pPr>
            <a:r>
              <a:rPr lang="fa-IR" dirty="0" smtClean="0"/>
              <a:t>نظریه ها</a:t>
            </a:r>
          </a:p>
          <a:p>
            <a:pPr marL="514350" indent="-514350">
              <a:buFont typeface="+mj-lt"/>
              <a:buAutoNum type="arabicPeriod"/>
            </a:pPr>
            <a:r>
              <a:rPr lang="fa-IR" dirty="0" smtClean="0"/>
              <a:t>تعامل با همکاران و دانشجویان</a:t>
            </a:r>
          </a:p>
          <a:p>
            <a:pPr marL="514350" indent="-514350">
              <a:buFont typeface="+mj-lt"/>
              <a:buAutoNum type="arabicPeriod"/>
            </a:pPr>
            <a:r>
              <a:rPr lang="fa-IR" dirty="0" smtClean="0"/>
              <a:t>اولویت های تحقیقاتی</a:t>
            </a:r>
          </a:p>
          <a:p>
            <a:pPr marL="514350" indent="-514350">
              <a:buFont typeface="+mj-lt"/>
              <a:buAutoNum type="arabicPeriod"/>
            </a:pPr>
            <a:r>
              <a:rPr lang="fa-IR" dirty="0" smtClean="0"/>
              <a:t>مشورت</a:t>
            </a:r>
          </a:p>
          <a:p>
            <a:pPr marL="514350" indent="-514350">
              <a:buFont typeface="+mj-lt"/>
              <a:buAutoNum type="arabicPeriod"/>
            </a:pPr>
            <a:r>
              <a:rPr lang="fa-IR" dirty="0" smtClean="0"/>
              <a:t>تحقیقات قبلی</a:t>
            </a:r>
          </a:p>
          <a:p>
            <a:pPr marL="514350" indent="-514350">
              <a:buFont typeface="+mj-lt"/>
              <a:buAutoNum type="arabicPeriod"/>
            </a:pPr>
            <a:endParaRPr lang="fa-I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منابع انتخاب موضوع</a:t>
            </a:r>
            <a:endParaRPr lang="fa-IR" dirty="0"/>
          </a:p>
        </p:txBody>
      </p:sp>
      <p:pic>
        <p:nvPicPr>
          <p:cNvPr id="4" name="Picture 2" descr="http://www.dtsc.ca.gov/PollutionPrevention/images/ques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2590800"/>
            <a:ext cx="2133600" cy="2895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>
            <a:normAutofit/>
          </a:bodyPr>
          <a:lstStyle/>
          <a:p>
            <a:pPr algn="just"/>
            <a:r>
              <a:rPr lang="fa-IR" dirty="0" smtClean="0"/>
              <a:t>توصیف مسئله برای برنامه ریزی مداخلات بهداشتی</a:t>
            </a:r>
          </a:p>
          <a:p>
            <a:pPr algn="just"/>
            <a:r>
              <a:rPr lang="fa-IR" dirty="0" smtClean="0"/>
              <a:t>اطلاعات مورد نیاز برای ارزیابی مداخلات مستمر در ارتباط با :                          - تامین نیازهای بهداشتی</a:t>
            </a:r>
          </a:p>
          <a:p>
            <a:pPr algn="just">
              <a:buNone/>
            </a:pPr>
            <a:r>
              <a:rPr lang="fa-IR" dirty="0"/>
              <a:t> </a:t>
            </a:r>
            <a:r>
              <a:rPr lang="fa-IR" dirty="0" smtClean="0"/>
              <a:t>  - پوشش گروه های هدف</a:t>
            </a:r>
          </a:p>
          <a:p>
            <a:pPr algn="just">
              <a:buNone/>
            </a:pPr>
            <a:r>
              <a:rPr lang="fa-IR" dirty="0"/>
              <a:t> </a:t>
            </a:r>
            <a:r>
              <a:rPr lang="fa-IR" dirty="0" smtClean="0"/>
              <a:t>  - کیفیت</a:t>
            </a:r>
          </a:p>
          <a:p>
            <a:pPr algn="just">
              <a:buNone/>
            </a:pPr>
            <a:r>
              <a:rPr lang="fa-IR" dirty="0"/>
              <a:t> </a:t>
            </a:r>
            <a:r>
              <a:rPr lang="fa-IR" dirty="0" smtClean="0"/>
              <a:t>  - هزینه</a:t>
            </a:r>
          </a:p>
          <a:p>
            <a:pPr algn="just">
              <a:buNone/>
            </a:pPr>
            <a:r>
              <a:rPr lang="fa-IR" dirty="0"/>
              <a:t> </a:t>
            </a:r>
            <a:r>
              <a:rPr lang="fa-IR" dirty="0" smtClean="0"/>
              <a:t>  - اثرات</a:t>
            </a:r>
          </a:p>
          <a:p>
            <a:pPr algn="just"/>
            <a:r>
              <a:rPr lang="fa-IR" dirty="0" smtClean="0"/>
              <a:t>اطلاعات مورد نیاز برای توصیف موقعیت مسئله دارایجاد شده در طی فعالیت بهداشتی و تحلیل علل احتمالی برای دستیابی به راه حل ها </a:t>
            </a:r>
            <a:endParaRPr lang="fa-I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شناسایی مسئله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fa-IR" dirty="0" smtClean="0"/>
              <a:t>اهمیت و اولویت ( مناسبت)</a:t>
            </a:r>
          </a:p>
          <a:p>
            <a:pPr marL="514350" indent="-514350">
              <a:buFont typeface="+mj-lt"/>
              <a:buAutoNum type="arabicPeriod"/>
            </a:pPr>
            <a:r>
              <a:rPr lang="fa-IR" dirty="0" smtClean="0"/>
              <a:t>قابلیت بررسی به روش علمی تحقیق</a:t>
            </a:r>
          </a:p>
          <a:p>
            <a:pPr marL="514350" indent="-514350">
              <a:buFont typeface="+mj-lt"/>
              <a:buAutoNum type="arabicPeriod"/>
            </a:pPr>
            <a:r>
              <a:rPr lang="fa-IR" dirty="0" smtClean="0"/>
              <a:t>عملی بودن</a:t>
            </a:r>
          </a:p>
          <a:p>
            <a:pPr marL="514350" indent="-514350">
              <a:buFont typeface="+mj-lt"/>
              <a:buAutoNum type="arabicPeriod"/>
            </a:pPr>
            <a:r>
              <a:rPr lang="fa-IR" dirty="0" smtClean="0"/>
              <a:t>عدم مغایرت با اخلاق پژوهش</a:t>
            </a:r>
          </a:p>
          <a:p>
            <a:pPr marL="514350" indent="-514350">
              <a:buFont typeface="+mj-lt"/>
              <a:buAutoNum type="arabicPeriod"/>
            </a:pPr>
            <a:r>
              <a:rPr lang="fa-IR" dirty="0" smtClean="0"/>
              <a:t>علاقه مندی محقق</a:t>
            </a:r>
          </a:p>
          <a:p>
            <a:pPr marL="514350" indent="-514350">
              <a:buFont typeface="+mj-lt"/>
              <a:buAutoNum type="arabicPeriod"/>
            </a:pPr>
            <a:r>
              <a:rPr lang="fa-IR" dirty="0" smtClean="0"/>
              <a:t>نوآوری (اجتناب از دوباره کاری)</a:t>
            </a:r>
          </a:p>
          <a:p>
            <a:pPr marL="514350" indent="-514350">
              <a:buFont typeface="+mj-lt"/>
              <a:buAutoNum type="arabicPeriod"/>
            </a:pPr>
            <a:r>
              <a:rPr lang="fa-IR" dirty="0" smtClean="0"/>
              <a:t>مقرون به صرفه بودن</a:t>
            </a:r>
          </a:p>
          <a:p>
            <a:pPr marL="514350" indent="-514350">
              <a:buFont typeface="+mj-lt"/>
              <a:buAutoNum type="arabicPeriod"/>
            </a:pPr>
            <a:r>
              <a:rPr lang="fa-IR" dirty="0" smtClean="0"/>
              <a:t>متناسب با زمان</a:t>
            </a:r>
          </a:p>
          <a:p>
            <a:pPr marL="514350" indent="-514350">
              <a:buFont typeface="+mj-lt"/>
              <a:buAutoNum type="arabicPeriod"/>
            </a:pPr>
            <a:r>
              <a:rPr lang="fa-IR" dirty="0" smtClean="0"/>
              <a:t>مقبولیت سیاسی</a:t>
            </a:r>
          </a:p>
          <a:p>
            <a:pPr marL="514350" indent="-514350">
              <a:buFont typeface="+mj-lt"/>
              <a:buAutoNum type="arabicPeriod"/>
            </a:pPr>
            <a:r>
              <a:rPr lang="fa-IR" dirty="0" smtClean="0"/>
              <a:t>قابلیت بکارگیری نتایج و توصیه ها</a:t>
            </a:r>
            <a:endParaRPr lang="fa-I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ارزشیابی موضوع تحقیق</a:t>
            </a:r>
            <a:endParaRPr lang="fa-IR" dirty="0"/>
          </a:p>
        </p:txBody>
      </p:sp>
      <p:pic>
        <p:nvPicPr>
          <p:cNvPr id="4" name="Picture 2" descr="http://www.aftab.ir/articles/science_education/education_training/images/7fe89eb08c52eb39c4426d6dc01de7a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971800"/>
            <a:ext cx="2857501" cy="2895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53000"/>
          </a:xfrm>
        </p:spPr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fa-IR" sz="2800" dirty="0" smtClean="0"/>
              <a:t>کاملاً گویا و فاقد هر گونه ابهام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fa-IR" sz="2800" dirty="0" smtClean="0"/>
              <a:t>شروع با کلماتی که نشان دهنده سرزدن کاری از جانب محقق باشد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fa-IR" sz="2800" dirty="0" smtClean="0"/>
              <a:t>شروع با کلماتی مثل بررسی، مطالعه، مقایسه یا اندازه گیری برای نشان دادن چگونگی انجام کار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fa-IR" sz="2800" dirty="0" smtClean="0"/>
              <a:t>کوتاه باشد بین 15-8 کلمه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fa-IR" sz="2800" dirty="0" smtClean="0"/>
              <a:t>به صورت عبارت و فاقد فعل باشد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fa-IR" sz="2800" dirty="0" smtClean="0"/>
              <a:t>باید مشخص شود که چه چیزی روی چه افرادی و با چه روشی انجام می شود . </a:t>
            </a:r>
          </a:p>
          <a:p>
            <a:pPr marL="514350" indent="-514350" algn="just">
              <a:buNone/>
            </a:pPr>
            <a:r>
              <a:rPr lang="fa-IR" sz="2800" dirty="0"/>
              <a:t> </a:t>
            </a:r>
            <a:r>
              <a:rPr lang="fa-IR" sz="2800" dirty="0" smtClean="0"/>
              <a:t> مثال : بررسی تأثیر </a:t>
            </a:r>
            <a:r>
              <a:rPr lang="fa-IR" sz="2800" u="sng" dirty="0" smtClean="0"/>
              <a:t>اندانسترون</a:t>
            </a:r>
            <a:r>
              <a:rPr lang="fa-IR" sz="2800" dirty="0" smtClean="0"/>
              <a:t> بر کاهش لرز بعد از </a:t>
            </a:r>
            <a:r>
              <a:rPr lang="fa-IR" sz="2800" u="sng" dirty="0" smtClean="0"/>
              <a:t>عمل سزارین </a:t>
            </a:r>
            <a:endParaRPr lang="fa-IR" sz="2800" u="sng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عنوان پژوهش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/>
              <a:t>تعریف تحقیق و واژه شناسی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fa-IR" sz="3600" dirty="0" smtClean="0"/>
              <a:t>در تحقیقات توصیفی و تحلیلی علاوه بر موارد فوق ذکرمکان و زمان انجام تحقیق ضروری است</a:t>
            </a:r>
          </a:p>
          <a:p>
            <a:pPr algn="just"/>
            <a:r>
              <a:rPr lang="fa-IR" sz="3600" dirty="0" smtClean="0"/>
              <a:t>مثال : بررسی میزان مرگ ناشی از مارگزیدگی در بیماران مراجعه کننده به بیمارستان امام اردبیل در سال 1389</a:t>
            </a:r>
          </a:p>
          <a:p>
            <a:pPr algn="just"/>
            <a:r>
              <a:rPr lang="fa-IR" sz="3600" dirty="0" smtClean="0"/>
              <a:t>اگر با آوردن با نیاوردن یک کلمه یا یک روش درعنوان تغییری ایجاد نشود بهتر است از آوردن آن کلمه خودداری شود</a:t>
            </a:r>
            <a:endParaRPr lang="fa-IR" sz="3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1026" name="Picture 2" descr="C:\Documents and Settings\kh.isazadehfar\Desktop\598900_ori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7162800" y="762000"/>
            <a:ext cx="1828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800" b="1" dirty="0" smtClean="0"/>
              <a:t>بیان مسئله</a:t>
            </a:r>
            <a:endParaRPr lang="fa-IR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بیان مسئله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a-IR" dirty="0" smtClean="0"/>
              <a:t>به عنوان ویترین مغازه می باشد</a:t>
            </a:r>
          </a:p>
          <a:p>
            <a:pPr algn="just"/>
            <a:r>
              <a:rPr lang="fa-IR" dirty="0" smtClean="0"/>
              <a:t>هدف : جلب نظر صاحب نظران به موضوع تحقیق</a:t>
            </a:r>
          </a:p>
          <a:p>
            <a:pPr algn="just"/>
            <a:r>
              <a:rPr lang="fa-IR" dirty="0" smtClean="0"/>
              <a:t>به معنای </a:t>
            </a:r>
            <a:r>
              <a:rPr lang="fa-IR" dirty="0" smtClean="0">
                <a:solidFill>
                  <a:srgbClr val="00B0F0"/>
                </a:solidFill>
              </a:rPr>
              <a:t>طرح موضوع پژوهش </a:t>
            </a:r>
            <a:r>
              <a:rPr lang="fa-IR" dirty="0" smtClean="0"/>
              <a:t>، </a:t>
            </a:r>
            <a:r>
              <a:rPr lang="fa-IR" dirty="0" smtClean="0">
                <a:solidFill>
                  <a:srgbClr val="00B0F0"/>
                </a:solidFill>
              </a:rPr>
              <a:t>توصیف و توجیه </a:t>
            </a:r>
            <a:r>
              <a:rPr lang="fa-IR" dirty="0" smtClean="0"/>
              <a:t>آن برای موجه جلوه کردن تحقیق و احساس </a:t>
            </a:r>
            <a:r>
              <a:rPr lang="fa-IR" dirty="0" smtClean="0">
                <a:solidFill>
                  <a:srgbClr val="00B0F0"/>
                </a:solidFill>
              </a:rPr>
              <a:t>ضرورت انجام </a:t>
            </a:r>
            <a:r>
              <a:rPr lang="fa-IR" dirty="0" smtClean="0"/>
              <a:t>آن و آشکار شدن </a:t>
            </a:r>
            <a:r>
              <a:rPr lang="fa-IR" dirty="0" smtClean="0">
                <a:solidFill>
                  <a:srgbClr val="00B0F0"/>
                </a:solidFill>
              </a:rPr>
              <a:t>اهمیت</a:t>
            </a:r>
            <a:r>
              <a:rPr lang="fa-IR" dirty="0" smtClean="0"/>
              <a:t> آن </a:t>
            </a:r>
          </a:p>
          <a:p>
            <a:pPr algn="just"/>
            <a:r>
              <a:rPr lang="fa-IR" dirty="0" smtClean="0"/>
              <a:t>تجزیه و تحلیل منظم مسئله توسط همکاری مشترک پژوهشگر و کارکنان و مدیران و نمایندگان جامعه انجام می گیرد.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اهمیت بیان مسئله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fa-IR" dirty="0" smtClean="0"/>
              <a:t>وسیله ای برای توضیح و توجیه موضوع طرح تحقیق</a:t>
            </a:r>
          </a:p>
          <a:p>
            <a:pPr>
              <a:buFont typeface="Wingdings" pitchFamily="2" charset="2"/>
              <a:buChar char="v"/>
            </a:pPr>
            <a:r>
              <a:rPr lang="fa-IR" dirty="0" smtClean="0"/>
              <a:t>نشان دهنده ضرورت انجام طرح</a:t>
            </a:r>
          </a:p>
          <a:p>
            <a:pPr>
              <a:buFont typeface="Wingdings" pitchFamily="2" charset="2"/>
              <a:buChar char="v"/>
            </a:pPr>
            <a:r>
              <a:rPr lang="fa-IR" dirty="0" smtClean="0"/>
              <a:t>روشن کننده ابعاد مسئله</a:t>
            </a:r>
          </a:p>
          <a:p>
            <a:pPr>
              <a:buFont typeface="Wingdings" pitchFamily="2" charset="2"/>
              <a:buChar char="v"/>
            </a:pPr>
            <a:r>
              <a:rPr lang="fa-IR" dirty="0" smtClean="0"/>
              <a:t>آسان کردن ارائه طرح جهت دریافت هزینه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algn="r"/>
            <a:r>
              <a:rPr lang="fa-IR" dirty="0" smtClean="0"/>
              <a:t>موضوعات مطرح در بیان مسئله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lnSpcReduction="1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fa-IR" dirty="0" smtClean="0"/>
              <a:t>توضیح مسئله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fa-IR" dirty="0" smtClean="0"/>
              <a:t>اهمیت مشکل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fa-IR" dirty="0" smtClean="0"/>
              <a:t>نحوه برخورد با مشکل ، راه حل هاو خدمات موجود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fa-IR" dirty="0" smtClean="0"/>
              <a:t>عوارض ناشی از تداوم مشکل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fa-IR" dirty="0" smtClean="0"/>
              <a:t>معرفی راه حل مشکل ویا عوامل مؤثر بر موضوع ،چرا این روش خاص انتخاب شده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fa-IR" dirty="0" smtClean="0"/>
              <a:t>شرح مختصری از تحقیقات قبلی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fa-IR" dirty="0" smtClean="0"/>
              <a:t>اشاره به موارد اختلاف </a:t>
            </a:r>
            <a:r>
              <a:rPr lang="fa-IR" smtClean="0"/>
              <a:t>یا خلاء اطلاعاتی</a:t>
            </a:r>
            <a:endParaRPr lang="fa-IR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fa-IR" dirty="0" smtClean="0"/>
              <a:t>فواید ناشی از اجرای این تحقیق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fa-IR" dirty="0" smtClean="0"/>
              <a:t>اشاره به هدف تحقیق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fa-IR" dirty="0" smtClean="0"/>
              <a:t>در صورت لزوم فهرست کوتاهی از تعاریف مربوط به مفاهیم اصلی </a:t>
            </a:r>
          </a:p>
          <a:p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توجه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000" dirty="0" smtClean="0">
                <a:solidFill>
                  <a:srgbClr val="C00000"/>
                </a:solidFill>
              </a:rPr>
              <a:t>بیان مسئله باید واضح ، دقیق ، مختصر بوده و حاوی نکات اصلی باشد و معمولاًنباید از 3-2 صفحه یا 1000 کلمه تجاوز کند</a:t>
            </a:r>
            <a:endParaRPr lang="fa-IR" sz="4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half" idx="2"/>
          </p:nvPr>
        </p:nvSpPr>
        <p:spPr>
          <a:xfrm>
            <a:off x="6019800" y="6096000"/>
            <a:ext cx="2284232" cy="609600"/>
          </a:xfrm>
        </p:spPr>
        <p:txBody>
          <a:bodyPr>
            <a:normAutofit lnSpcReduction="10000"/>
          </a:bodyPr>
          <a:lstStyle/>
          <a:p>
            <a:r>
              <a:rPr lang="fa-IR" sz="4000" dirty="0" smtClean="0"/>
              <a:t>خسته نباشید</a:t>
            </a:r>
          </a:p>
          <a:p>
            <a:endParaRPr lang="fa-IR" dirty="0"/>
          </a:p>
        </p:txBody>
      </p:sp>
      <p:pic>
        <p:nvPicPr>
          <p:cNvPr id="5" name="Picture Placeholder 4" descr="Beautiful-Ashikaga-flower-park-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16363" b="16363"/>
          <a:stretch>
            <a:fillRect/>
          </a:stretch>
        </p:blipFill>
        <p:spPr>
          <a:xfrm>
            <a:off x="228600" y="189968"/>
            <a:ext cx="8686800" cy="544883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مقدمه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a-IR" dirty="0" smtClean="0"/>
              <a:t>کنجکاوی و تلاش بشر برای شناخت پیچیدگی های پیرامون خود منجر به کشف بسیاری از پدیده ها شده است </a:t>
            </a:r>
          </a:p>
          <a:p>
            <a:pPr algn="just"/>
            <a:r>
              <a:rPr lang="fa-IR" dirty="0" smtClean="0"/>
              <a:t>شناخت و کاربرد روش تحقیق علمی پیشرفت علم را سرعت بخشیده و کمک در یافتن راه حل ها برای مسائل می باشد</a:t>
            </a:r>
          </a:p>
          <a:p>
            <a:pPr algn="just"/>
            <a:r>
              <a:rPr lang="fa-IR" dirty="0" smtClean="0"/>
              <a:t>استفاده از روش تحقیق و بکارگیری نتایج آن </a:t>
            </a:r>
            <a:r>
              <a:rPr lang="fa-IR" dirty="0" smtClean="0">
                <a:solidFill>
                  <a:srgbClr val="00B0F0"/>
                </a:solidFill>
              </a:rPr>
              <a:t>باعث تولید دانش مربوط به سلامت و بیماری شده و روش ارائه خدمات بهداشتی را بهبود </a:t>
            </a:r>
            <a:r>
              <a:rPr lang="fa-IR" dirty="0" smtClean="0"/>
              <a:t>می بخشد</a:t>
            </a:r>
          </a:p>
          <a:p>
            <a:endParaRPr lang="fa-I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معنای ریشه ای: </a:t>
            </a:r>
            <a:r>
              <a:rPr lang="en-US" dirty="0" smtClean="0"/>
              <a:t>Search carefully – Search again</a:t>
            </a:r>
            <a:endParaRPr lang="fa-IR" dirty="0" smtClean="0"/>
          </a:p>
          <a:p>
            <a:r>
              <a:rPr lang="fa-IR" dirty="0" smtClean="0"/>
              <a:t>تعریف اختصاصی :</a:t>
            </a:r>
          </a:p>
          <a:p>
            <a:pPr>
              <a:buNone/>
            </a:pPr>
            <a:r>
              <a:rPr lang="fa-IR" dirty="0"/>
              <a:t> </a:t>
            </a:r>
            <a:r>
              <a:rPr lang="fa-IR" dirty="0" smtClean="0"/>
              <a:t>       کاوش یا بررسی سخت کوشانه و سیستماتیک به منظور: </a:t>
            </a:r>
          </a:p>
          <a:p>
            <a:pPr>
              <a:buNone/>
            </a:pPr>
            <a:r>
              <a:rPr lang="fa-IR" dirty="0" smtClean="0"/>
              <a:t>                  - معتبر ساختن دانش موجود</a:t>
            </a:r>
          </a:p>
          <a:p>
            <a:pPr>
              <a:buNone/>
            </a:pPr>
            <a:r>
              <a:rPr lang="fa-IR" dirty="0"/>
              <a:t> </a:t>
            </a:r>
            <a:r>
              <a:rPr lang="fa-IR" dirty="0" smtClean="0"/>
              <a:t>                 - تعریف دوباره دانش موجود </a:t>
            </a:r>
          </a:p>
          <a:p>
            <a:pPr>
              <a:buNone/>
            </a:pPr>
            <a:r>
              <a:rPr lang="fa-IR" dirty="0"/>
              <a:t> </a:t>
            </a:r>
            <a:r>
              <a:rPr lang="fa-IR" dirty="0" smtClean="0"/>
              <a:t>                 - تولید دانش جدید</a:t>
            </a:r>
            <a:endParaRPr lang="fa-I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تعریف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fa-IR" dirty="0" smtClean="0"/>
              <a:t>رسیدگی ، پژوهش و مطالعه حقیقت و واقعیت و....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fa-IR" dirty="0" smtClean="0"/>
              <a:t>مجموعه قوانین و مقررات نشان دهنده چگونگی جستجوبرای یافتن حقیقت مربوط به یک موضوع ویا حقیقت پژوهی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fa-IR" dirty="0" smtClean="0"/>
              <a:t>یک فرایند منظم جمع آوری – تجزیه – تحلیل داده ها برای پاسخ به یک سؤال و یا پیداکردن راهی برای رفع مشکل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fa-IR" dirty="0" smtClean="0">
                <a:solidFill>
                  <a:srgbClr val="FFC000"/>
                </a:solidFill>
              </a:rPr>
              <a:t>هدف غایی پژوهش تولید یک گنجینه علمی </a:t>
            </a:r>
            <a:r>
              <a:rPr lang="fa-IR" dirty="0" smtClean="0"/>
              <a:t>در هر حرفه و رشته است</a:t>
            </a:r>
          </a:p>
          <a:p>
            <a:endParaRPr lang="fa-I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تعاریف مختلف تحقیق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buFont typeface="+mj-lt"/>
              <a:buAutoNum type="arabicPeriod"/>
            </a:pPr>
            <a:r>
              <a:rPr lang="fa-IR" dirty="0" smtClean="0">
                <a:solidFill>
                  <a:srgbClr val="00B0F0"/>
                </a:solidFill>
              </a:rPr>
              <a:t>تولید فرضیه </a:t>
            </a:r>
            <a:r>
              <a:rPr lang="fa-I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: </a:t>
            </a:r>
            <a:r>
              <a:rPr lang="fa-IR" dirty="0" smtClean="0"/>
              <a:t>دانشی که درک افراد و متخصصین را از سلامتی و بیماری و فرایندهای مراقبتی افزایش می دهد.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fa-IR" dirty="0" smtClean="0">
                <a:solidFill>
                  <a:srgbClr val="00B0F0"/>
                </a:solidFill>
              </a:rPr>
              <a:t>آزمون فرضیه </a:t>
            </a:r>
            <a:r>
              <a:rPr lang="fa-I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: </a:t>
            </a:r>
            <a:r>
              <a:rPr lang="fa-IR" dirty="0" smtClean="0"/>
              <a:t>ارزیابی روش های پیشگیری از بیماری ، ارتقای سلامتی و درمان بیماری ها و بهبود روش های درمانی و مراقبتی</a:t>
            </a:r>
            <a:endParaRPr lang="fa-I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تحقیق برای :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fa-IR" dirty="0" smtClean="0"/>
              <a:t>نظم و کنترل</a:t>
            </a:r>
          </a:p>
          <a:p>
            <a:pPr marL="514350" indent="-514350">
              <a:buFont typeface="+mj-lt"/>
              <a:buAutoNum type="arabicPeriod"/>
            </a:pPr>
            <a:r>
              <a:rPr lang="fa-IR" dirty="0" smtClean="0"/>
              <a:t>نوآوری</a:t>
            </a:r>
          </a:p>
          <a:p>
            <a:pPr marL="514350" indent="-514350">
              <a:buFont typeface="+mj-lt"/>
              <a:buAutoNum type="arabicPeriod"/>
            </a:pPr>
            <a:r>
              <a:rPr lang="fa-IR" dirty="0" smtClean="0"/>
              <a:t>تحقیق مبتنی بر شواهد عینی</a:t>
            </a:r>
          </a:p>
          <a:p>
            <a:pPr marL="514350" indent="-514350">
              <a:buFont typeface="+mj-lt"/>
              <a:buAutoNum type="arabicPeriod"/>
            </a:pPr>
            <a:r>
              <a:rPr lang="fa-IR" dirty="0" smtClean="0"/>
              <a:t>تعمیم پذیری</a:t>
            </a:r>
          </a:p>
          <a:p>
            <a:pPr marL="514350" indent="-514350">
              <a:buFont typeface="+mj-lt"/>
              <a:buAutoNum type="arabicPeriod"/>
            </a:pPr>
            <a:r>
              <a:rPr lang="fa-IR" dirty="0" smtClean="0"/>
              <a:t>معطوف بودن تحقیق به حل مسئله یا پاسخ به یک سؤال</a:t>
            </a:r>
          </a:p>
          <a:p>
            <a:pPr marL="514350" indent="-514350">
              <a:buFont typeface="+mj-lt"/>
              <a:buAutoNum type="arabicPeriod"/>
            </a:pPr>
            <a:r>
              <a:rPr lang="fa-IR" dirty="0" smtClean="0"/>
              <a:t>تخصص طلبی</a:t>
            </a:r>
          </a:p>
          <a:p>
            <a:pPr marL="514350" indent="-514350">
              <a:buFont typeface="+mj-lt"/>
              <a:buAutoNum type="arabicPeriod"/>
            </a:pPr>
            <a:r>
              <a:rPr lang="fa-IR" dirty="0" smtClean="0"/>
              <a:t>عینیت و منطقی بودن</a:t>
            </a:r>
          </a:p>
          <a:p>
            <a:pPr marL="514350" indent="-514350">
              <a:buFont typeface="+mj-lt"/>
              <a:buAutoNum type="arabicPeriod"/>
            </a:pPr>
            <a:r>
              <a:rPr lang="fa-IR" dirty="0" smtClean="0"/>
              <a:t>صبر طلبی</a:t>
            </a:r>
          </a:p>
          <a:p>
            <a:pPr marL="514350" indent="-514350">
              <a:buFont typeface="+mj-lt"/>
              <a:buAutoNum type="arabicPeriod"/>
            </a:pPr>
            <a:r>
              <a:rPr lang="fa-IR" dirty="0" smtClean="0"/>
              <a:t>جرأت طلبی</a:t>
            </a:r>
          </a:p>
          <a:p>
            <a:pPr marL="514350" indent="-514350">
              <a:buFont typeface="+mj-lt"/>
              <a:buAutoNum type="arabicPeriod"/>
            </a:pPr>
            <a:r>
              <a:rPr lang="fa-IR" dirty="0" smtClean="0"/>
              <a:t>دقت طلبی</a:t>
            </a:r>
            <a:endParaRPr lang="fa-I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ویژگی های علمی تحقیق 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buFont typeface="+mj-lt"/>
              <a:buAutoNum type="alphaLcPeriod"/>
            </a:pPr>
            <a:r>
              <a:rPr lang="fa-IR" dirty="0" smtClean="0"/>
              <a:t>توصیف : درک و شناسایی ماهیت و ویژگی های پدیده ها </a:t>
            </a:r>
          </a:p>
          <a:p>
            <a:pPr marL="514350" indent="-514350" algn="just">
              <a:buFont typeface="+mj-lt"/>
              <a:buAutoNum type="alphaLcPeriod"/>
            </a:pPr>
            <a:r>
              <a:rPr lang="fa-IR" dirty="0" smtClean="0"/>
              <a:t>توضیح : تشریح دقیق تر پدیده ها و روابط میان عوامل 		       پیچیده</a:t>
            </a:r>
          </a:p>
          <a:p>
            <a:pPr marL="514350" indent="-514350" algn="just">
              <a:buFont typeface="+mj-lt"/>
              <a:buAutoNum type="alphaLcPeriod"/>
            </a:pPr>
            <a:r>
              <a:rPr lang="fa-IR" dirty="0" smtClean="0"/>
              <a:t>کنترل : کنترل محیط و پدیده ها از طریق شناخت دقیق تر</a:t>
            </a:r>
          </a:p>
          <a:p>
            <a:pPr marL="514350" indent="-514350" algn="just">
              <a:buFont typeface="+mj-lt"/>
              <a:buAutoNum type="alphaLcPeriod"/>
            </a:pPr>
            <a:r>
              <a:rPr lang="fa-IR" dirty="0" smtClean="0"/>
              <a:t>پیشگویی : برآورد احتمال رخداد یک پیامد خاص در یک 		         موقعیت مشخص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اهداف تحقیق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602</TotalTime>
  <Words>1646</Words>
  <Application>Microsoft Office PowerPoint</Application>
  <PresentationFormat>On-screen Show (4:3)</PresentationFormat>
  <Paragraphs>198</Paragraphs>
  <Slides>36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Concourse</vt:lpstr>
      <vt:lpstr>پروژه تحقیق</vt:lpstr>
      <vt:lpstr>هدف : </vt:lpstr>
      <vt:lpstr>تعریف تحقیق و واژه شناسی</vt:lpstr>
      <vt:lpstr>مقدمه</vt:lpstr>
      <vt:lpstr>تعریف</vt:lpstr>
      <vt:lpstr>تعاریف مختلف تحقیق</vt:lpstr>
      <vt:lpstr>تحقیق برای :</vt:lpstr>
      <vt:lpstr>ویژگی های علمی تحقیق </vt:lpstr>
      <vt:lpstr>اهداف تحقیق</vt:lpstr>
      <vt:lpstr>مشخصات تحقیق</vt:lpstr>
      <vt:lpstr>انواع تحقیق</vt:lpstr>
      <vt:lpstr>برحسب هدف کلی تحقیق</vt:lpstr>
      <vt:lpstr>از نظر محل انجام یک تحقیق</vt:lpstr>
      <vt:lpstr>از نظر اطلاعات موجود درباره یک متغیر</vt:lpstr>
      <vt:lpstr>برحسب نوع داده های جمع آوری شده</vt:lpstr>
      <vt:lpstr>محدودیت های تحقیق</vt:lpstr>
      <vt:lpstr>هدف نهایی تحقیق در سیستم بهداشتی یا (HSR)</vt:lpstr>
      <vt:lpstr>فرایند تحقیق</vt:lpstr>
      <vt:lpstr>چرخه پژوهش</vt:lpstr>
      <vt:lpstr>موضوع تحقیق Research  topic ))</vt:lpstr>
      <vt:lpstr> مسأله شناسی </vt:lpstr>
      <vt:lpstr>PowerPoint Presentation</vt:lpstr>
      <vt:lpstr>يك شيوه خوب شروع كار تحقيق </vt:lpstr>
      <vt:lpstr>مسئله تحقیق</vt:lpstr>
      <vt:lpstr>سؤالاتی برای شناسایی مسئله تحقیق:</vt:lpstr>
      <vt:lpstr>منابع انتخاب موضوع</vt:lpstr>
      <vt:lpstr>شناسایی مسئله</vt:lpstr>
      <vt:lpstr>ارزشیابی موضوع تحقیق</vt:lpstr>
      <vt:lpstr>عنوان پژوهش</vt:lpstr>
      <vt:lpstr>PowerPoint Presentation</vt:lpstr>
      <vt:lpstr>PowerPoint Presentation</vt:lpstr>
      <vt:lpstr>بیان مسئله</vt:lpstr>
      <vt:lpstr>اهمیت بیان مسئله</vt:lpstr>
      <vt:lpstr>موضوعات مطرح در بیان مسئله</vt:lpstr>
      <vt:lpstr>توجه</vt:lpstr>
      <vt:lpstr>PowerPoint Presentation</vt:lpstr>
    </vt:vector>
  </TitlesOfParts>
  <Company>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روش تحقیق در اتاق عمل</dc:title>
  <dc:creator>kh.isazadehfar</dc:creator>
  <cp:lastModifiedBy>ASUS PC</cp:lastModifiedBy>
  <cp:revision>96</cp:revision>
  <dcterms:created xsi:type="dcterms:W3CDTF">2011-02-01T04:35:58Z</dcterms:created>
  <dcterms:modified xsi:type="dcterms:W3CDTF">2015-02-28T16:33:02Z</dcterms:modified>
</cp:coreProperties>
</file>