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1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4D78-239D-49AC-9054-0A96D246B2F6}" type="datetimeFigureOut">
              <a:rPr lang="fa-IR" smtClean="0"/>
              <a:t>15/08/1444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B4C8-0AB4-438F-B9A8-316E963C71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101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4D78-239D-49AC-9054-0A96D246B2F6}" type="datetimeFigureOut">
              <a:rPr lang="fa-IR" smtClean="0"/>
              <a:t>15/08/1444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B4C8-0AB4-438F-B9A8-316E963C71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7609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4D78-239D-49AC-9054-0A96D246B2F6}" type="datetimeFigureOut">
              <a:rPr lang="fa-IR" smtClean="0"/>
              <a:t>15/08/1444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B4C8-0AB4-438F-B9A8-316E963C71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60743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4D78-239D-49AC-9054-0A96D246B2F6}" type="datetimeFigureOut">
              <a:rPr lang="fa-IR" smtClean="0"/>
              <a:t>15/08/1444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B4C8-0AB4-438F-B9A8-316E963C71FB}" type="slidenum">
              <a:rPr lang="fa-IR" smtClean="0"/>
              <a:t>‹#›</a:t>
            </a:fld>
            <a:endParaRPr lang="fa-I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360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4D78-239D-49AC-9054-0A96D246B2F6}" type="datetimeFigureOut">
              <a:rPr lang="fa-IR" smtClean="0"/>
              <a:t>15/08/1444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B4C8-0AB4-438F-B9A8-316E963C71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05325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4D78-239D-49AC-9054-0A96D246B2F6}" type="datetimeFigureOut">
              <a:rPr lang="fa-IR" smtClean="0"/>
              <a:t>15/08/1444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B4C8-0AB4-438F-B9A8-316E963C71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199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4D78-239D-49AC-9054-0A96D246B2F6}" type="datetimeFigureOut">
              <a:rPr lang="fa-IR" smtClean="0"/>
              <a:t>15/08/1444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B4C8-0AB4-438F-B9A8-316E963C71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53960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4D78-239D-49AC-9054-0A96D246B2F6}" type="datetimeFigureOut">
              <a:rPr lang="fa-IR" smtClean="0"/>
              <a:t>15/08/1444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B4C8-0AB4-438F-B9A8-316E963C71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9188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4D78-239D-49AC-9054-0A96D246B2F6}" type="datetimeFigureOut">
              <a:rPr lang="fa-IR" smtClean="0"/>
              <a:t>15/08/1444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B4C8-0AB4-438F-B9A8-316E963C71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0761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4D78-239D-49AC-9054-0A96D246B2F6}" type="datetimeFigureOut">
              <a:rPr lang="fa-IR" smtClean="0"/>
              <a:t>15/08/1444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B4C8-0AB4-438F-B9A8-316E963C71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8180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4D78-239D-49AC-9054-0A96D246B2F6}" type="datetimeFigureOut">
              <a:rPr lang="fa-IR" smtClean="0"/>
              <a:t>15/08/1444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B4C8-0AB4-438F-B9A8-316E963C71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9621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4D78-239D-49AC-9054-0A96D246B2F6}" type="datetimeFigureOut">
              <a:rPr lang="fa-IR" smtClean="0"/>
              <a:t>15/08/1444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B4C8-0AB4-438F-B9A8-316E963C71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9878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4D78-239D-49AC-9054-0A96D246B2F6}" type="datetimeFigureOut">
              <a:rPr lang="fa-IR" smtClean="0"/>
              <a:t>15/08/1444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B4C8-0AB4-438F-B9A8-316E963C71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9573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4D78-239D-49AC-9054-0A96D246B2F6}" type="datetimeFigureOut">
              <a:rPr lang="fa-IR" smtClean="0"/>
              <a:t>15/08/1444</a:t>
            </a:fld>
            <a:endParaRPr lang="fa-I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B4C8-0AB4-438F-B9A8-316E963C71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473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4D78-239D-49AC-9054-0A96D246B2F6}" type="datetimeFigureOut">
              <a:rPr lang="fa-IR" smtClean="0"/>
              <a:t>15/08/1444</a:t>
            </a:fld>
            <a:endParaRPr lang="fa-I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B4C8-0AB4-438F-B9A8-316E963C71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7218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4D78-239D-49AC-9054-0A96D246B2F6}" type="datetimeFigureOut">
              <a:rPr lang="fa-IR" smtClean="0"/>
              <a:t>15/08/1444</a:t>
            </a:fld>
            <a:endParaRPr lang="fa-I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B4C8-0AB4-438F-B9A8-316E963C71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484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4D78-239D-49AC-9054-0A96D246B2F6}" type="datetimeFigureOut">
              <a:rPr lang="fa-IR" smtClean="0"/>
              <a:t>15/08/1444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B4C8-0AB4-438F-B9A8-316E963C71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2825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8784D78-239D-49AC-9054-0A96D246B2F6}" type="datetimeFigureOut">
              <a:rPr lang="fa-IR" smtClean="0"/>
              <a:t>15/08/1444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3B4C8-0AB4-438F-B9A8-316E963C71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470804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993" y="431698"/>
            <a:ext cx="4827192" cy="100821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br>
              <a:rPr lang="fa-IR" sz="2400" dirty="0">
                <a:solidFill>
                  <a:srgbClr val="002060"/>
                </a:solidFill>
                <a:cs typeface="B Titr" panose="00000700000000000000" pitchFamily="2" charset="-78"/>
              </a:rPr>
            </a:br>
            <a:r>
              <a:rPr lang="fa-IR" sz="2400" dirty="0">
                <a:solidFill>
                  <a:srgbClr val="002060"/>
                </a:solidFill>
                <a:cs typeface="B Titr" panose="00000700000000000000" pitchFamily="2" charset="-78"/>
              </a:rPr>
              <a:t>فرم تجربه شامل آیتم های زیر می باشد: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986" y="1734209"/>
            <a:ext cx="11193517" cy="462455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fa-IR" sz="1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r>
              <a:rPr lang="fa-IR" sz="1800" dirty="0">
                <a:solidFill>
                  <a:srgbClr val="FF0000"/>
                </a:solidFill>
                <a:cs typeface="B Titr" panose="00000700000000000000" pitchFamily="2" charset="-78"/>
              </a:rPr>
              <a:t>عنوان تجربه: </a:t>
            </a:r>
            <a:r>
              <a:rPr lang="fa-IR" sz="1800" dirty="0">
                <a:cs typeface="B Titr" panose="00000700000000000000" pitchFamily="2" charset="-78"/>
              </a:rPr>
              <a:t>بایستی کوتاه و مختصر و گویا باشد. و شامل </a:t>
            </a:r>
            <a:r>
              <a:rPr lang="en-US" sz="1800" dirty="0">
                <a:cs typeface="B Titr" panose="00000700000000000000" pitchFamily="2" charset="-78"/>
              </a:rPr>
              <a:t>act</a:t>
            </a:r>
            <a:r>
              <a:rPr lang="fa-IR" sz="1800" dirty="0">
                <a:cs typeface="B Titr" panose="00000700000000000000" pitchFamily="2" charset="-78"/>
              </a:rPr>
              <a:t> و نتیجه باشد.</a:t>
            </a:r>
          </a:p>
          <a:p>
            <a:r>
              <a:rPr lang="fa-IR" sz="1600" dirty="0">
                <a:cs typeface="B Titr" panose="00000700000000000000" pitchFamily="2" charset="-78"/>
              </a:rPr>
              <a:t>مثال: افزایش میزان مشارکت کارکنان در سامانه های حوزه تحول اداری با استفاده از آموزش آبشاری</a:t>
            </a:r>
          </a:p>
          <a:p>
            <a:r>
              <a:rPr lang="fa-IR" sz="1800" dirty="0">
                <a:solidFill>
                  <a:srgbClr val="FF0000"/>
                </a:solidFill>
                <a:cs typeface="B Titr" panose="00000700000000000000" pitchFamily="2" charset="-78"/>
              </a:rPr>
              <a:t>خلاصه دانش (تجربه): </a:t>
            </a:r>
            <a:r>
              <a:rPr lang="fa-IR" sz="1800" dirty="0">
                <a:cs typeface="B Titr" panose="00000700000000000000" pitchFamily="2" charset="-78"/>
              </a:rPr>
              <a:t>خلاصه بایستی در آخرسر نوشته شود تا ایرادی نداشته باشد.</a:t>
            </a:r>
          </a:p>
          <a:p>
            <a:r>
              <a:rPr lang="fa-IR" sz="1800" dirty="0">
                <a:solidFill>
                  <a:srgbClr val="FF0000"/>
                </a:solidFill>
                <a:cs typeface="B Titr" panose="00000700000000000000" pitchFamily="2" charset="-78"/>
              </a:rPr>
              <a:t>کلمات کلیدی: </a:t>
            </a:r>
            <a:r>
              <a:rPr lang="fa-IR" sz="1800" dirty="0">
                <a:cs typeface="B Titr" panose="00000700000000000000" pitchFamily="2" charset="-78"/>
              </a:rPr>
              <a:t>حداکثر 5 کلمه کلیدی مرتبط با تجربه خود را بنویسید. طوری که در سرچ ها راحت دانش شما پیدا شود.</a:t>
            </a:r>
          </a:p>
          <a:p>
            <a:r>
              <a:rPr lang="fa-IR" sz="1800" dirty="0">
                <a:solidFill>
                  <a:srgbClr val="FF0000"/>
                </a:solidFill>
                <a:cs typeface="B Titr" panose="00000700000000000000" pitchFamily="2" charset="-78"/>
              </a:rPr>
              <a:t>رویداد یا مشکل منجر به تجربه: </a:t>
            </a:r>
            <a:r>
              <a:rPr lang="fa-IR" sz="1800" dirty="0">
                <a:solidFill>
                  <a:schemeClr val="bg1"/>
                </a:solidFill>
                <a:cs typeface="B Titr" panose="00000700000000000000" pitchFamily="2" charset="-78"/>
              </a:rPr>
              <a:t>در حد 3-4 سطر. لازم نیست همه پیامدها را بیان کنیم. آن چیزی که برای ما مهم است را می گوییم.</a:t>
            </a:r>
          </a:p>
          <a:p>
            <a:r>
              <a:rPr lang="fa-IR" sz="1800" dirty="0">
                <a:solidFill>
                  <a:srgbClr val="FF0000"/>
                </a:solidFill>
                <a:cs typeface="B Titr" panose="00000700000000000000" pitchFamily="2" charset="-78"/>
              </a:rPr>
              <a:t>شرح تجربه (نحوه حل مشکل): </a:t>
            </a:r>
            <a:r>
              <a:rPr lang="fa-IR" sz="1800" dirty="0">
                <a:solidFill>
                  <a:schemeClr val="bg1"/>
                </a:solidFill>
                <a:cs typeface="B Titr" panose="00000700000000000000" pitchFamily="2" charset="-78"/>
              </a:rPr>
              <a:t>ابعاد مسئله را روشن کنید. از کجا به کجا رسیدید؟!</a:t>
            </a:r>
          </a:p>
          <a:p>
            <a:r>
              <a:rPr lang="fa-IR" sz="1800" dirty="0">
                <a:solidFill>
                  <a:srgbClr val="FF0000"/>
                </a:solidFill>
                <a:cs typeface="B Titr" panose="00000700000000000000" pitchFamily="2" charset="-78"/>
              </a:rPr>
              <a:t>نتایج اجرای تجربه: </a:t>
            </a:r>
            <a:r>
              <a:rPr lang="fa-IR" sz="1800" dirty="0">
                <a:solidFill>
                  <a:schemeClr val="bg1"/>
                </a:solidFill>
                <a:cs typeface="B Titr" panose="00000700000000000000" pitchFamily="2" charset="-78"/>
              </a:rPr>
              <a:t>موفق بودن یا نبودن تجربه را بیان میکنیم. با اعداد و ارقام صحبت میکنیم.</a:t>
            </a:r>
          </a:p>
          <a:p>
            <a:r>
              <a:rPr lang="fa-IR" sz="1800" dirty="0">
                <a:solidFill>
                  <a:srgbClr val="FF0000"/>
                </a:solidFill>
                <a:cs typeface="B Titr" panose="00000700000000000000" pitchFamily="2" charset="-78"/>
              </a:rPr>
              <a:t>پیشنهادات حاصل از تجربه: </a:t>
            </a:r>
            <a:r>
              <a:rPr lang="fa-IR" sz="1800" dirty="0">
                <a:solidFill>
                  <a:schemeClr val="bg1"/>
                </a:solidFill>
                <a:cs typeface="B Titr" panose="00000700000000000000" pitchFamily="2" charset="-78"/>
              </a:rPr>
              <a:t>مهم ترین قسمت یک تجربه می باشد. در واقع دانش تجربه شما از این قسمت استخراج می شود.</a:t>
            </a:r>
          </a:p>
          <a:p>
            <a:r>
              <a:rPr lang="fa-IR" sz="1800" dirty="0">
                <a:solidFill>
                  <a:srgbClr val="FF0000"/>
                </a:solidFill>
                <a:cs typeface="B Titr" panose="00000700000000000000" pitchFamily="2" charset="-78"/>
              </a:rPr>
              <a:t>آیا دانش شما ویژه است؟ بله یا خیر </a:t>
            </a:r>
            <a:r>
              <a:rPr lang="fa-IR" sz="1800" dirty="0">
                <a:solidFill>
                  <a:schemeClr val="bg1"/>
                </a:solidFill>
                <a:cs typeface="B Titr" panose="00000700000000000000" pitchFamily="2" charset="-78"/>
              </a:rPr>
              <a:t>(دانش ویژه به دانشی اطلاق می شود که ارزش افزوده بالغ بر 50 میلیون برای دانشگاه داشته باشد)</a:t>
            </a:r>
          </a:p>
          <a:p>
            <a:endParaRPr lang="fa-IR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84877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318" y="463229"/>
            <a:ext cx="9404723" cy="79801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نکات مهم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832201"/>
            <a:ext cx="9990357" cy="402633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dirty="0">
                <a:cs typeface="B Titr" panose="00000700000000000000" pitchFamily="2" charset="-78"/>
              </a:rPr>
              <a:t>در زمان ثبت تجربه به این دقت میکنیم که کارکنان، مدیران و تصمیم گیرندگان چه استفاده ای می توانند از این تجربه داشته باشند.</a:t>
            </a:r>
          </a:p>
          <a:p>
            <a:endParaRPr lang="fa-IR" dirty="0">
              <a:cs typeface="B Titr" panose="00000700000000000000" pitchFamily="2" charset="-78"/>
            </a:endParaRPr>
          </a:p>
          <a:p>
            <a:r>
              <a:rPr lang="fa-IR" dirty="0">
                <a:cs typeface="B Titr" panose="00000700000000000000" pitchFamily="2" charset="-78"/>
              </a:rPr>
              <a:t>درس آموخته ها، تجربه ها و پیشنهادات حاصل از تجربه در بخش "پیشنهادات حاصل از تجربه"  به دقت و کامل ثبت گردد.</a:t>
            </a:r>
          </a:p>
          <a:p>
            <a:endParaRPr lang="fa-IR" dirty="0">
              <a:cs typeface="B Titr" panose="00000700000000000000" pitchFamily="2" charset="-78"/>
            </a:endParaRPr>
          </a:p>
          <a:p>
            <a:r>
              <a:rPr lang="fa-IR" dirty="0">
                <a:cs typeface="B Titr" panose="00000700000000000000" pitchFamily="2" charset="-78"/>
              </a:rPr>
              <a:t>قسمت های مختلف تجربه به درستی تکمیل شود و غلط املایی نداشته باشد.</a:t>
            </a:r>
          </a:p>
          <a:p>
            <a:r>
              <a:rPr lang="fa-IR" dirty="0">
                <a:cs typeface="B Titr" panose="00000700000000000000" pitchFamily="2" charset="-78"/>
              </a:rPr>
              <a:t>از ثبت مقالات به عنوان تجربه خودداری گردد. (همکاران محترم میتوانند مقالات خود را در قسمت ثبت مستند در سامانه مدیریت دانش بارگذاری نمایند تا وارد چرخه داوری گردد)</a:t>
            </a:r>
          </a:p>
          <a:p>
            <a:r>
              <a:rPr lang="fa-IR" dirty="0">
                <a:cs typeface="B Titr" panose="00000700000000000000" pitchFamily="2" charset="-78"/>
              </a:rPr>
              <a:t>از تجارب و پیشنهادات گروهی استقبال می گردد.</a:t>
            </a:r>
          </a:p>
        </p:txBody>
      </p:sp>
    </p:spTree>
    <p:extLst>
      <p:ext uri="{BB962C8B-B14F-4D97-AF65-F5344CB8AC3E}">
        <p14:creationId xmlns:p14="http://schemas.microsoft.com/office/powerpoint/2010/main" val="2098159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69</TotalTime>
  <Words>319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 فرم تجربه شامل آیتم های زیر می باشد:</vt:lpstr>
      <vt:lpstr>نکات مهم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Mohebbi</dc:creator>
  <cp:lastModifiedBy>Bazyar, </cp:lastModifiedBy>
  <cp:revision>18</cp:revision>
  <dcterms:created xsi:type="dcterms:W3CDTF">2022-06-06T04:07:20Z</dcterms:created>
  <dcterms:modified xsi:type="dcterms:W3CDTF">2023-03-07T10:00:08Z</dcterms:modified>
</cp:coreProperties>
</file>